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1" r:id="rId5"/>
    <p:sldId id="265" r:id="rId6"/>
    <p:sldId id="260" r:id="rId7"/>
    <p:sldId id="259" r:id="rId8"/>
    <p:sldId id="264" r:id="rId9"/>
    <p:sldId id="263" r:id="rId10"/>
    <p:sldId id="266" r:id="rId11"/>
    <p:sldId id="276" r:id="rId12"/>
    <p:sldId id="267" r:id="rId13"/>
    <p:sldId id="268" r:id="rId14"/>
    <p:sldId id="269" r:id="rId15"/>
    <p:sldId id="277" r:id="rId16"/>
    <p:sldId id="262" r:id="rId17"/>
    <p:sldId id="270" r:id="rId18"/>
    <p:sldId id="271" r:id="rId19"/>
    <p:sldId id="272" r:id="rId20"/>
    <p:sldId id="278" r:id="rId21"/>
    <p:sldId id="274" r:id="rId22"/>
    <p:sldId id="273" r:id="rId23"/>
    <p:sldId id="279" r:id="rId24"/>
    <p:sldId id="283" r:id="rId25"/>
    <p:sldId id="280" r:id="rId26"/>
    <p:sldId id="281" r:id="rId27"/>
    <p:sldId id="282" r:id="rId28"/>
    <p:sldId id="284" r:id="rId29"/>
    <p:sldId id="285" r:id="rId30"/>
    <p:sldId id="286" r:id="rId31"/>
    <p:sldId id="287" r:id="rId32"/>
    <p:sldId id="288" r:id="rId33"/>
    <p:sldId id="275" r:id="rId34"/>
    <p:sldId id="289" r:id="rId35"/>
    <p:sldId id="290" r:id="rId36"/>
    <p:sldId id="292" r:id="rId37"/>
    <p:sldId id="291" r:id="rId38"/>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50BE2D-4124-4662-BB24-8F96108FEA33}"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EB15A-1E01-4D6B-A78D-6A5190410C45}" type="slidenum">
              <a:rPr lang="en-US" smtClean="0"/>
              <a:t>‹#›</a:t>
            </a:fld>
            <a:endParaRPr lang="en-US"/>
          </a:p>
        </p:txBody>
      </p:sp>
    </p:spTree>
    <p:extLst>
      <p:ext uri="{BB962C8B-B14F-4D97-AF65-F5344CB8AC3E}">
        <p14:creationId xmlns:p14="http://schemas.microsoft.com/office/powerpoint/2010/main" val="72412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50BE2D-4124-4662-BB24-8F96108FEA33}"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EB15A-1E01-4D6B-A78D-6A5190410C45}" type="slidenum">
              <a:rPr lang="en-US" smtClean="0"/>
              <a:t>‹#›</a:t>
            </a:fld>
            <a:endParaRPr lang="en-US"/>
          </a:p>
        </p:txBody>
      </p:sp>
    </p:spTree>
    <p:extLst>
      <p:ext uri="{BB962C8B-B14F-4D97-AF65-F5344CB8AC3E}">
        <p14:creationId xmlns:p14="http://schemas.microsoft.com/office/powerpoint/2010/main" val="467026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50BE2D-4124-4662-BB24-8F96108FEA33}"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EB15A-1E01-4D6B-A78D-6A5190410C4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79407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50BE2D-4124-4662-BB24-8F96108FEA33}"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EB15A-1E01-4D6B-A78D-6A5190410C45}" type="slidenum">
              <a:rPr lang="en-US" smtClean="0"/>
              <a:t>‹#›</a:t>
            </a:fld>
            <a:endParaRPr lang="en-US"/>
          </a:p>
        </p:txBody>
      </p:sp>
    </p:spTree>
    <p:extLst>
      <p:ext uri="{BB962C8B-B14F-4D97-AF65-F5344CB8AC3E}">
        <p14:creationId xmlns:p14="http://schemas.microsoft.com/office/powerpoint/2010/main" val="1312123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50BE2D-4124-4662-BB24-8F96108FEA33}"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EB15A-1E01-4D6B-A78D-6A5190410C4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1617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50BE2D-4124-4662-BB24-8F96108FEA33}"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EB15A-1E01-4D6B-A78D-6A5190410C45}" type="slidenum">
              <a:rPr lang="en-US" smtClean="0"/>
              <a:t>‹#›</a:t>
            </a:fld>
            <a:endParaRPr lang="en-US"/>
          </a:p>
        </p:txBody>
      </p:sp>
    </p:spTree>
    <p:extLst>
      <p:ext uri="{BB962C8B-B14F-4D97-AF65-F5344CB8AC3E}">
        <p14:creationId xmlns:p14="http://schemas.microsoft.com/office/powerpoint/2010/main" val="4022178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50BE2D-4124-4662-BB24-8F96108FEA33}"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EB15A-1E01-4D6B-A78D-6A5190410C45}" type="slidenum">
              <a:rPr lang="en-US" smtClean="0"/>
              <a:t>‹#›</a:t>
            </a:fld>
            <a:endParaRPr lang="en-US"/>
          </a:p>
        </p:txBody>
      </p:sp>
    </p:spTree>
    <p:extLst>
      <p:ext uri="{BB962C8B-B14F-4D97-AF65-F5344CB8AC3E}">
        <p14:creationId xmlns:p14="http://schemas.microsoft.com/office/powerpoint/2010/main" val="1322243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50BE2D-4124-4662-BB24-8F96108FEA33}"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EB15A-1E01-4D6B-A78D-6A5190410C45}" type="slidenum">
              <a:rPr lang="en-US" smtClean="0"/>
              <a:t>‹#›</a:t>
            </a:fld>
            <a:endParaRPr lang="en-US"/>
          </a:p>
        </p:txBody>
      </p:sp>
    </p:spTree>
    <p:extLst>
      <p:ext uri="{BB962C8B-B14F-4D97-AF65-F5344CB8AC3E}">
        <p14:creationId xmlns:p14="http://schemas.microsoft.com/office/powerpoint/2010/main" val="221092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8583"/>
          </a:xfrm>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88534" y="1615737"/>
            <a:ext cx="8596668" cy="4425626"/>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50BE2D-4124-4662-BB24-8F96108FEA33}"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EB15A-1E01-4D6B-A78D-6A5190410C45}" type="slidenum">
              <a:rPr lang="en-US" smtClean="0"/>
              <a:t>‹#›</a:t>
            </a:fld>
            <a:endParaRPr lang="en-US"/>
          </a:p>
        </p:txBody>
      </p:sp>
    </p:spTree>
    <p:extLst>
      <p:ext uri="{BB962C8B-B14F-4D97-AF65-F5344CB8AC3E}">
        <p14:creationId xmlns:p14="http://schemas.microsoft.com/office/powerpoint/2010/main" val="1768352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50BE2D-4124-4662-BB24-8F96108FEA33}"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EB15A-1E01-4D6B-A78D-6A5190410C45}" type="slidenum">
              <a:rPr lang="en-US" smtClean="0"/>
              <a:t>‹#›</a:t>
            </a:fld>
            <a:endParaRPr lang="en-US"/>
          </a:p>
        </p:txBody>
      </p:sp>
    </p:spTree>
    <p:extLst>
      <p:ext uri="{BB962C8B-B14F-4D97-AF65-F5344CB8AC3E}">
        <p14:creationId xmlns:p14="http://schemas.microsoft.com/office/powerpoint/2010/main" val="1871900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50BE2D-4124-4662-BB24-8F96108FEA33}"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6EB15A-1E01-4D6B-A78D-6A5190410C45}" type="slidenum">
              <a:rPr lang="en-US" smtClean="0"/>
              <a:t>‹#›</a:t>
            </a:fld>
            <a:endParaRPr lang="en-US"/>
          </a:p>
        </p:txBody>
      </p:sp>
    </p:spTree>
    <p:extLst>
      <p:ext uri="{BB962C8B-B14F-4D97-AF65-F5344CB8AC3E}">
        <p14:creationId xmlns:p14="http://schemas.microsoft.com/office/powerpoint/2010/main" val="576280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50BE2D-4124-4662-BB24-8F96108FEA33}" type="datetimeFigureOut">
              <a:rPr lang="en-US" smtClean="0"/>
              <a:t>2/21/2019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6EB15A-1E01-4D6B-A78D-6A5190410C45}" type="slidenum">
              <a:rPr lang="en-US" smtClean="0"/>
              <a:t>‹#›</a:t>
            </a:fld>
            <a:endParaRPr lang="en-US"/>
          </a:p>
        </p:txBody>
      </p:sp>
    </p:spTree>
    <p:extLst>
      <p:ext uri="{BB962C8B-B14F-4D97-AF65-F5344CB8AC3E}">
        <p14:creationId xmlns:p14="http://schemas.microsoft.com/office/powerpoint/2010/main" val="113198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0BE2D-4124-4662-BB24-8F96108FEA33}" type="datetimeFigureOut">
              <a:rPr lang="en-US" smtClean="0"/>
              <a:t>2/21/2019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6EB15A-1E01-4D6B-A78D-6A5190410C45}" type="slidenum">
              <a:rPr lang="en-US" smtClean="0"/>
              <a:t>‹#›</a:t>
            </a:fld>
            <a:endParaRPr lang="en-US"/>
          </a:p>
        </p:txBody>
      </p:sp>
    </p:spTree>
    <p:extLst>
      <p:ext uri="{BB962C8B-B14F-4D97-AF65-F5344CB8AC3E}">
        <p14:creationId xmlns:p14="http://schemas.microsoft.com/office/powerpoint/2010/main" val="3858009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0BE2D-4124-4662-BB24-8F96108FEA33}" type="datetimeFigureOut">
              <a:rPr lang="en-US" smtClean="0"/>
              <a:t>2/21/2019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6EB15A-1E01-4D6B-A78D-6A5190410C45}" type="slidenum">
              <a:rPr lang="en-US" smtClean="0"/>
              <a:t>‹#›</a:t>
            </a:fld>
            <a:endParaRPr lang="en-US"/>
          </a:p>
        </p:txBody>
      </p:sp>
    </p:spTree>
    <p:extLst>
      <p:ext uri="{BB962C8B-B14F-4D97-AF65-F5344CB8AC3E}">
        <p14:creationId xmlns:p14="http://schemas.microsoft.com/office/powerpoint/2010/main" val="362551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50BE2D-4124-4662-BB24-8F96108FEA33}"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6EB15A-1E01-4D6B-A78D-6A5190410C45}" type="slidenum">
              <a:rPr lang="en-US" smtClean="0"/>
              <a:t>‹#›</a:t>
            </a:fld>
            <a:endParaRPr lang="en-US"/>
          </a:p>
        </p:txBody>
      </p:sp>
    </p:spTree>
    <p:extLst>
      <p:ext uri="{BB962C8B-B14F-4D97-AF65-F5344CB8AC3E}">
        <p14:creationId xmlns:p14="http://schemas.microsoft.com/office/powerpoint/2010/main" val="3503991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050BE2D-4124-4662-BB24-8F96108FEA33}"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6EB15A-1E01-4D6B-A78D-6A5190410C45}" type="slidenum">
              <a:rPr lang="en-US" smtClean="0"/>
              <a:t>‹#›</a:t>
            </a:fld>
            <a:endParaRPr lang="en-US"/>
          </a:p>
        </p:txBody>
      </p:sp>
    </p:spTree>
    <p:extLst>
      <p:ext uri="{BB962C8B-B14F-4D97-AF65-F5344CB8AC3E}">
        <p14:creationId xmlns:p14="http://schemas.microsoft.com/office/powerpoint/2010/main" val="3035073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050BE2D-4124-4662-BB24-8F96108FEA33}" type="datetimeFigureOut">
              <a:rPr lang="en-US" smtClean="0"/>
              <a:t>2/21/2019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56EB15A-1E01-4D6B-A78D-6A5190410C45}" type="slidenum">
              <a:rPr lang="en-US" smtClean="0"/>
              <a:t>‹#›</a:t>
            </a:fld>
            <a:endParaRPr lang="en-US"/>
          </a:p>
        </p:txBody>
      </p:sp>
    </p:spTree>
    <p:extLst>
      <p:ext uri="{BB962C8B-B14F-4D97-AF65-F5344CB8AC3E}">
        <p14:creationId xmlns:p14="http://schemas.microsoft.com/office/powerpoint/2010/main" val="883349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B64F6-3812-4AA3-A76D-761E9F8E4446}"/>
              </a:ext>
            </a:extLst>
          </p:cNvPr>
          <p:cNvSpPr>
            <a:spLocks noGrp="1"/>
          </p:cNvSpPr>
          <p:nvPr>
            <p:ph type="ctrTitle"/>
          </p:nvPr>
        </p:nvSpPr>
        <p:spPr>
          <a:xfrm>
            <a:off x="1507067" y="2404534"/>
            <a:ext cx="7766936" cy="1646302"/>
          </a:xfrm>
        </p:spPr>
        <p:txBody>
          <a:bodyPr/>
          <a:lstStyle/>
          <a:p>
            <a:r>
              <a:rPr lang="en-US" dirty="0"/>
              <a:t>Supporting Students Through Anxiety &amp; Depression:</a:t>
            </a:r>
          </a:p>
        </p:txBody>
      </p:sp>
      <p:sp>
        <p:nvSpPr>
          <p:cNvPr id="3" name="Subtitle 2">
            <a:extLst>
              <a:ext uri="{FF2B5EF4-FFF2-40B4-BE49-F238E27FC236}">
                <a16:creationId xmlns:a16="http://schemas.microsoft.com/office/drawing/2014/main" id="{93982445-AC2A-42F3-AF75-80DCDA761B6F}"/>
              </a:ext>
            </a:extLst>
          </p:cNvPr>
          <p:cNvSpPr>
            <a:spLocks noGrp="1"/>
          </p:cNvSpPr>
          <p:nvPr>
            <p:ph type="subTitle" idx="1"/>
          </p:nvPr>
        </p:nvSpPr>
        <p:spPr/>
        <p:txBody>
          <a:bodyPr>
            <a:normAutofit/>
          </a:bodyPr>
          <a:lstStyle/>
          <a:p>
            <a:r>
              <a:rPr lang="en-US" dirty="0"/>
              <a:t>Strategies for Navigating Mental Health in a Tech Heavy World</a:t>
            </a:r>
          </a:p>
        </p:txBody>
      </p:sp>
      <p:sp>
        <p:nvSpPr>
          <p:cNvPr id="4" name="Rectangle 3">
            <a:extLst>
              <a:ext uri="{FF2B5EF4-FFF2-40B4-BE49-F238E27FC236}">
                <a16:creationId xmlns:a16="http://schemas.microsoft.com/office/drawing/2014/main" id="{E17AECEB-8A93-4EBD-BDFD-041B0810AD6C}"/>
              </a:ext>
            </a:extLst>
          </p:cNvPr>
          <p:cNvSpPr/>
          <p:nvPr/>
        </p:nvSpPr>
        <p:spPr>
          <a:xfrm>
            <a:off x="304800" y="5697135"/>
            <a:ext cx="6096000" cy="923330"/>
          </a:xfrm>
          <a:prstGeom prst="rect">
            <a:avLst/>
          </a:prstGeom>
        </p:spPr>
        <p:txBody>
          <a:bodyPr>
            <a:spAutoFit/>
          </a:bodyPr>
          <a:lstStyle/>
          <a:p>
            <a:r>
              <a:rPr lang="en-US" dirty="0">
                <a:solidFill>
                  <a:schemeClr val="tx2"/>
                </a:solidFill>
              </a:rPr>
              <a:t>Presented By</a:t>
            </a:r>
          </a:p>
          <a:p>
            <a:r>
              <a:rPr lang="en-US" dirty="0">
                <a:solidFill>
                  <a:schemeClr val="tx2"/>
                </a:solidFill>
              </a:rPr>
              <a:t>Holly Crossen, Psy.D.</a:t>
            </a:r>
          </a:p>
          <a:p>
            <a:r>
              <a:rPr lang="en-US" dirty="0">
                <a:solidFill>
                  <a:schemeClr val="tx2"/>
                </a:solidFill>
              </a:rPr>
              <a:t>holly@hollycrossen.com</a:t>
            </a:r>
          </a:p>
        </p:txBody>
      </p:sp>
    </p:spTree>
    <p:extLst>
      <p:ext uri="{BB962C8B-B14F-4D97-AF65-F5344CB8AC3E}">
        <p14:creationId xmlns:p14="http://schemas.microsoft.com/office/powerpoint/2010/main" val="4140472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759F9-5037-439A-B7C4-5249B2726B86}"/>
              </a:ext>
            </a:extLst>
          </p:cNvPr>
          <p:cNvSpPr>
            <a:spLocks noGrp="1"/>
          </p:cNvSpPr>
          <p:nvPr>
            <p:ph type="title"/>
          </p:nvPr>
        </p:nvSpPr>
        <p:spPr/>
        <p:txBody>
          <a:bodyPr>
            <a:normAutofit fontScale="90000"/>
          </a:bodyPr>
          <a:lstStyle/>
          <a:p>
            <a:r>
              <a:rPr lang="en-US" dirty="0"/>
              <a:t>Do’s For Helping a Student With Anxiety:</a:t>
            </a:r>
          </a:p>
        </p:txBody>
      </p:sp>
      <p:sp>
        <p:nvSpPr>
          <p:cNvPr id="3" name="Content Placeholder 2">
            <a:extLst>
              <a:ext uri="{FF2B5EF4-FFF2-40B4-BE49-F238E27FC236}">
                <a16:creationId xmlns:a16="http://schemas.microsoft.com/office/drawing/2014/main" id="{FC1C1D58-ABC6-4D47-A706-6021ECD0E3E1}"/>
              </a:ext>
            </a:extLst>
          </p:cNvPr>
          <p:cNvSpPr>
            <a:spLocks noGrp="1"/>
          </p:cNvSpPr>
          <p:nvPr>
            <p:ph idx="1"/>
          </p:nvPr>
        </p:nvSpPr>
        <p:spPr>
          <a:xfrm>
            <a:off x="838200" y="1589103"/>
            <a:ext cx="8057225" cy="4903772"/>
          </a:xfrm>
        </p:spPr>
        <p:txBody>
          <a:bodyPr>
            <a:normAutofit/>
          </a:bodyPr>
          <a:lstStyle/>
          <a:p>
            <a:pPr marL="514350" indent="-514350">
              <a:buFont typeface="+mj-lt"/>
              <a:buAutoNum type="arabicPeriod"/>
            </a:pPr>
            <a:r>
              <a:rPr lang="en-US" sz="2400" dirty="0"/>
              <a:t>Validate feelings of anxiety, but don’t endorse their feelings. Validation does not mean agreeing with them. Listen, be empathetic, and encourage the student that they can handle the situation.</a:t>
            </a:r>
          </a:p>
          <a:p>
            <a:pPr marL="514350" indent="-514350">
              <a:buFont typeface="+mj-lt"/>
              <a:buAutoNum type="arabicPeriod"/>
            </a:pPr>
            <a:r>
              <a:rPr lang="en-US" sz="2400" dirty="0"/>
              <a:t>Express positive, but realistic expectations. You can’t guarantee they won’t flunk a test, but you can let them know that it will be okay if they do.</a:t>
            </a:r>
          </a:p>
          <a:p>
            <a:pPr marL="514350" indent="-514350">
              <a:buFont typeface="+mj-lt"/>
              <a:buAutoNum type="arabicPeriod"/>
            </a:pPr>
            <a:r>
              <a:rPr lang="en-US" sz="2400" dirty="0"/>
              <a:t>Know you cannot eliminate the student’s anxiety, but work with the student and family on tools to manage the anxiety.</a:t>
            </a:r>
          </a:p>
        </p:txBody>
      </p:sp>
    </p:spTree>
    <p:extLst>
      <p:ext uri="{BB962C8B-B14F-4D97-AF65-F5344CB8AC3E}">
        <p14:creationId xmlns:p14="http://schemas.microsoft.com/office/powerpoint/2010/main" val="15194714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759F9-5037-439A-B7C4-5249B2726B86}"/>
              </a:ext>
            </a:extLst>
          </p:cNvPr>
          <p:cNvSpPr>
            <a:spLocks noGrp="1"/>
          </p:cNvSpPr>
          <p:nvPr>
            <p:ph type="title"/>
          </p:nvPr>
        </p:nvSpPr>
        <p:spPr/>
        <p:txBody>
          <a:bodyPr>
            <a:normAutofit fontScale="90000"/>
          </a:bodyPr>
          <a:lstStyle/>
          <a:p>
            <a:r>
              <a:rPr lang="en-US" dirty="0"/>
              <a:t>Do’s For Helping a Student With Anxiety:</a:t>
            </a:r>
          </a:p>
        </p:txBody>
      </p:sp>
      <p:sp>
        <p:nvSpPr>
          <p:cNvPr id="3" name="Content Placeholder 2">
            <a:extLst>
              <a:ext uri="{FF2B5EF4-FFF2-40B4-BE49-F238E27FC236}">
                <a16:creationId xmlns:a16="http://schemas.microsoft.com/office/drawing/2014/main" id="{FC1C1D58-ABC6-4D47-A706-6021ECD0E3E1}"/>
              </a:ext>
            </a:extLst>
          </p:cNvPr>
          <p:cNvSpPr>
            <a:spLocks noGrp="1"/>
          </p:cNvSpPr>
          <p:nvPr>
            <p:ph idx="1"/>
          </p:nvPr>
        </p:nvSpPr>
        <p:spPr>
          <a:xfrm>
            <a:off x="838200" y="1589103"/>
            <a:ext cx="8057225" cy="4903772"/>
          </a:xfrm>
        </p:spPr>
        <p:txBody>
          <a:bodyPr>
            <a:normAutofit/>
          </a:bodyPr>
          <a:lstStyle/>
          <a:p>
            <a:pPr marL="514350" indent="-514350">
              <a:buFont typeface="+mj-lt"/>
              <a:buAutoNum type="arabicPeriod" startAt="4"/>
            </a:pPr>
            <a:r>
              <a:rPr lang="en-US" sz="2400" dirty="0"/>
              <a:t>Encourage the student to tolerate their anxiety. Their anxiety will drop over time as they continue to have contact with the stressor.</a:t>
            </a:r>
          </a:p>
          <a:p>
            <a:pPr marL="514350" indent="-514350">
              <a:buFont typeface="+mj-lt"/>
              <a:buAutoNum type="arabicPeriod" startAt="4"/>
            </a:pPr>
            <a:r>
              <a:rPr lang="en-US" sz="2400" dirty="0"/>
              <a:t>Try to keep the anticipatory period short. Reduce or eliminate this period. Allow them to go towards the beginning of presentations rather than last. </a:t>
            </a:r>
          </a:p>
          <a:p>
            <a:pPr marL="514350" indent="-514350">
              <a:buFont typeface="+mj-lt"/>
              <a:buAutoNum type="arabicPeriod" startAt="4"/>
            </a:pPr>
            <a:r>
              <a:rPr lang="en-US" sz="2400" dirty="0"/>
              <a:t>Help talk it through with them. If they are worried about a parent picking them up, ask them about what they would do if the parent didn’t come. Help reduce any catastrophizing. </a:t>
            </a:r>
          </a:p>
        </p:txBody>
      </p:sp>
    </p:spTree>
    <p:extLst>
      <p:ext uri="{BB962C8B-B14F-4D97-AF65-F5344CB8AC3E}">
        <p14:creationId xmlns:p14="http://schemas.microsoft.com/office/powerpoint/2010/main" val="29016690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BBE9A-98DC-4E51-B780-AE6F0CFD110E}"/>
              </a:ext>
            </a:extLst>
          </p:cNvPr>
          <p:cNvSpPr>
            <a:spLocks noGrp="1"/>
          </p:cNvSpPr>
          <p:nvPr>
            <p:ph type="title"/>
          </p:nvPr>
        </p:nvSpPr>
        <p:spPr/>
        <p:txBody>
          <a:bodyPr>
            <a:normAutofit fontScale="90000"/>
          </a:bodyPr>
          <a:lstStyle/>
          <a:p>
            <a:r>
              <a:rPr lang="en-US" dirty="0"/>
              <a:t>Don’ts For Helping a Student with Anxiety</a:t>
            </a:r>
          </a:p>
        </p:txBody>
      </p:sp>
      <p:sp>
        <p:nvSpPr>
          <p:cNvPr id="3" name="Content Placeholder 2">
            <a:extLst>
              <a:ext uri="{FF2B5EF4-FFF2-40B4-BE49-F238E27FC236}">
                <a16:creationId xmlns:a16="http://schemas.microsoft.com/office/drawing/2014/main" id="{64C2ACFB-2B44-4B20-BC2D-F29C8602EB99}"/>
              </a:ext>
            </a:extLst>
          </p:cNvPr>
          <p:cNvSpPr>
            <a:spLocks noGrp="1"/>
          </p:cNvSpPr>
          <p:nvPr>
            <p:ph idx="1"/>
          </p:nvPr>
        </p:nvSpPr>
        <p:spPr>
          <a:xfrm>
            <a:off x="688534" y="1615737"/>
            <a:ext cx="8596668" cy="5015882"/>
          </a:xfrm>
        </p:spPr>
        <p:txBody>
          <a:bodyPr>
            <a:normAutofit lnSpcReduction="10000"/>
          </a:bodyPr>
          <a:lstStyle/>
          <a:p>
            <a:pPr lvl="0"/>
            <a:r>
              <a:rPr lang="en-US" sz="2400" dirty="0"/>
              <a:t>Don’t allow the child to avoid things, just because it makes them anxious. </a:t>
            </a:r>
          </a:p>
          <a:p>
            <a:pPr lvl="0"/>
            <a:r>
              <a:rPr lang="en-US" sz="2400" dirty="0"/>
              <a:t>Don’t reinforce fears with your body language or tone of voice. </a:t>
            </a:r>
          </a:p>
          <a:p>
            <a:pPr lvl="0"/>
            <a:r>
              <a:rPr lang="en-US" sz="2400" dirty="0"/>
              <a:t>Don’t tell them, “It’s not a big deal” or “Don’t worry.”</a:t>
            </a:r>
          </a:p>
          <a:p>
            <a:pPr lvl="0"/>
            <a:r>
              <a:rPr lang="en-US" sz="2400" dirty="0"/>
              <a:t>Don’t assume a lack of attention is due to ADHD, because anxiety can also significantly interfere with attention.</a:t>
            </a:r>
          </a:p>
          <a:p>
            <a:pPr lvl="0"/>
            <a:r>
              <a:rPr lang="en-US" sz="2400" dirty="0"/>
              <a:t>Don’t allow them to constantly talk about anxiety and worried feelings. They need to learn to put structure around it. “Worry Time.”</a:t>
            </a:r>
          </a:p>
          <a:p>
            <a:pPr lvl="0"/>
            <a:r>
              <a:rPr lang="en-US" sz="2400" dirty="0"/>
              <a:t>Don’t single the student out in class.</a:t>
            </a:r>
          </a:p>
        </p:txBody>
      </p:sp>
    </p:spTree>
    <p:extLst>
      <p:ext uri="{BB962C8B-B14F-4D97-AF65-F5344CB8AC3E}">
        <p14:creationId xmlns:p14="http://schemas.microsoft.com/office/powerpoint/2010/main" val="2740225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B50A1-518F-4BF3-8E1A-5E5E7E72AAD6}"/>
              </a:ext>
            </a:extLst>
          </p:cNvPr>
          <p:cNvSpPr>
            <a:spLocks noGrp="1"/>
          </p:cNvSpPr>
          <p:nvPr>
            <p:ph type="title"/>
          </p:nvPr>
        </p:nvSpPr>
        <p:spPr/>
        <p:txBody>
          <a:bodyPr/>
          <a:lstStyle/>
          <a:p>
            <a:r>
              <a:rPr lang="en-US" dirty="0"/>
              <a:t>What is Depression?</a:t>
            </a:r>
          </a:p>
        </p:txBody>
      </p:sp>
      <p:sp>
        <p:nvSpPr>
          <p:cNvPr id="3" name="Content Placeholder 2">
            <a:extLst>
              <a:ext uri="{FF2B5EF4-FFF2-40B4-BE49-F238E27FC236}">
                <a16:creationId xmlns:a16="http://schemas.microsoft.com/office/drawing/2014/main" id="{7ECBAB29-AB61-4111-8AB5-FF7967C225CC}"/>
              </a:ext>
            </a:extLst>
          </p:cNvPr>
          <p:cNvSpPr>
            <a:spLocks noGrp="1"/>
          </p:cNvSpPr>
          <p:nvPr>
            <p:ph idx="1"/>
          </p:nvPr>
        </p:nvSpPr>
        <p:spPr/>
        <p:txBody>
          <a:bodyPr>
            <a:normAutofit/>
          </a:bodyPr>
          <a:lstStyle/>
          <a:p>
            <a:pPr marL="0" indent="0">
              <a:buNone/>
            </a:pPr>
            <a:r>
              <a:rPr lang="en-US" sz="2400" dirty="0"/>
              <a:t>Feelings of severe despondency and dejection.</a:t>
            </a:r>
          </a:p>
          <a:p>
            <a:pPr marL="0" indent="0" algn="r">
              <a:buNone/>
            </a:pPr>
            <a:r>
              <a:rPr lang="en-US" sz="2400" dirty="0"/>
              <a:t>~Dictionary.com</a:t>
            </a:r>
          </a:p>
          <a:p>
            <a:pPr marL="0" indent="0">
              <a:buNone/>
            </a:pPr>
            <a:endParaRPr lang="en-US" sz="2400" dirty="0"/>
          </a:p>
        </p:txBody>
      </p:sp>
    </p:spTree>
    <p:extLst>
      <p:ext uri="{BB962C8B-B14F-4D97-AF65-F5344CB8AC3E}">
        <p14:creationId xmlns:p14="http://schemas.microsoft.com/office/powerpoint/2010/main" val="4075077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F754A-8E81-4F01-945D-F850B33DA179}"/>
              </a:ext>
            </a:extLst>
          </p:cNvPr>
          <p:cNvSpPr>
            <a:spLocks noGrp="1"/>
          </p:cNvSpPr>
          <p:nvPr>
            <p:ph type="title"/>
          </p:nvPr>
        </p:nvSpPr>
        <p:spPr/>
        <p:txBody>
          <a:bodyPr/>
          <a:lstStyle/>
          <a:p>
            <a:r>
              <a:rPr lang="en-US" dirty="0"/>
              <a:t>DSM-5 Major Depressive Episode </a:t>
            </a:r>
          </a:p>
        </p:txBody>
      </p:sp>
      <p:sp>
        <p:nvSpPr>
          <p:cNvPr id="3" name="Content Placeholder 2">
            <a:extLst>
              <a:ext uri="{FF2B5EF4-FFF2-40B4-BE49-F238E27FC236}">
                <a16:creationId xmlns:a16="http://schemas.microsoft.com/office/drawing/2014/main" id="{9B9CF674-1C07-4C70-A8AD-FCD0C5A93E99}"/>
              </a:ext>
            </a:extLst>
          </p:cNvPr>
          <p:cNvSpPr>
            <a:spLocks noGrp="1"/>
          </p:cNvSpPr>
          <p:nvPr>
            <p:ph idx="1"/>
          </p:nvPr>
        </p:nvSpPr>
        <p:spPr>
          <a:xfrm>
            <a:off x="838200" y="1376039"/>
            <a:ext cx="8288045" cy="5228947"/>
          </a:xfrm>
        </p:spPr>
        <p:txBody>
          <a:bodyPr>
            <a:normAutofit/>
          </a:bodyPr>
          <a:lstStyle/>
          <a:p>
            <a:pPr marL="0" indent="0" fontAlgn="base">
              <a:buNone/>
            </a:pPr>
            <a:r>
              <a:rPr lang="en-US" sz="2400" dirty="0"/>
              <a:t>Five or more symptoms during the same 2-week period and at least one of the symptoms should be either (1) depressed mood or (2) loss of interest or pleasure.</a:t>
            </a:r>
          </a:p>
          <a:p>
            <a:pPr marL="514350" indent="-514350" fontAlgn="base">
              <a:buFont typeface="+mj-lt"/>
              <a:buAutoNum type="arabicPeriod"/>
            </a:pPr>
            <a:r>
              <a:rPr lang="en-US" sz="2400" dirty="0"/>
              <a:t>Depressed mood most of the day, nearly every day.</a:t>
            </a:r>
          </a:p>
          <a:p>
            <a:pPr marL="514350" indent="-514350" fontAlgn="base">
              <a:buFont typeface="+mj-lt"/>
              <a:buAutoNum type="arabicPeriod"/>
            </a:pPr>
            <a:r>
              <a:rPr lang="en-US" sz="2400" dirty="0"/>
              <a:t>Markedly diminished interest or pleasure in all, or almost all, activities most of the day, nearly every day.</a:t>
            </a:r>
          </a:p>
          <a:p>
            <a:pPr marL="514350" indent="-514350" fontAlgn="base">
              <a:buFont typeface="+mj-lt"/>
              <a:buAutoNum type="arabicPeriod"/>
            </a:pPr>
            <a:r>
              <a:rPr lang="en-US" sz="2400" dirty="0"/>
              <a:t>Significant weight loss when not dieting or weight gain, or decrease or increase in appetite nearly every day.</a:t>
            </a:r>
          </a:p>
        </p:txBody>
      </p:sp>
    </p:spTree>
    <p:extLst>
      <p:ext uri="{BB962C8B-B14F-4D97-AF65-F5344CB8AC3E}">
        <p14:creationId xmlns:p14="http://schemas.microsoft.com/office/powerpoint/2010/main" val="12563649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F754A-8E81-4F01-945D-F850B33DA179}"/>
              </a:ext>
            </a:extLst>
          </p:cNvPr>
          <p:cNvSpPr>
            <a:spLocks noGrp="1"/>
          </p:cNvSpPr>
          <p:nvPr>
            <p:ph type="title"/>
          </p:nvPr>
        </p:nvSpPr>
        <p:spPr/>
        <p:txBody>
          <a:bodyPr/>
          <a:lstStyle/>
          <a:p>
            <a:r>
              <a:rPr lang="en-US" dirty="0"/>
              <a:t>DSM-5 Major Depressive Episode </a:t>
            </a:r>
          </a:p>
        </p:txBody>
      </p:sp>
      <p:sp>
        <p:nvSpPr>
          <p:cNvPr id="3" name="Content Placeholder 2">
            <a:extLst>
              <a:ext uri="{FF2B5EF4-FFF2-40B4-BE49-F238E27FC236}">
                <a16:creationId xmlns:a16="http://schemas.microsoft.com/office/drawing/2014/main" id="{9B9CF674-1C07-4C70-A8AD-FCD0C5A93E99}"/>
              </a:ext>
            </a:extLst>
          </p:cNvPr>
          <p:cNvSpPr>
            <a:spLocks noGrp="1"/>
          </p:cNvSpPr>
          <p:nvPr>
            <p:ph idx="1"/>
          </p:nvPr>
        </p:nvSpPr>
        <p:spPr>
          <a:xfrm>
            <a:off x="838200" y="1376039"/>
            <a:ext cx="8288045" cy="5228947"/>
          </a:xfrm>
        </p:spPr>
        <p:txBody>
          <a:bodyPr>
            <a:normAutofit/>
          </a:bodyPr>
          <a:lstStyle/>
          <a:p>
            <a:pPr marL="514350" indent="-514350" fontAlgn="base">
              <a:buFont typeface="+mj-lt"/>
              <a:buAutoNum type="arabicPeriod" startAt="4"/>
            </a:pPr>
            <a:r>
              <a:rPr lang="en-US" sz="2400" dirty="0"/>
              <a:t>A slowing down of thought and a reduction of physical movement (observable by others, not merely subjective feelings of restlessness or being slowed down).</a:t>
            </a:r>
          </a:p>
          <a:p>
            <a:pPr marL="514350" indent="-514350" fontAlgn="base">
              <a:buFont typeface="+mj-lt"/>
              <a:buAutoNum type="arabicPeriod" startAt="4"/>
            </a:pPr>
            <a:r>
              <a:rPr lang="en-US" sz="2400" dirty="0"/>
              <a:t>Fatigue or loss of energy nearly every day.</a:t>
            </a:r>
          </a:p>
          <a:p>
            <a:pPr marL="514350" indent="-514350" fontAlgn="base">
              <a:buFont typeface="+mj-lt"/>
              <a:buAutoNum type="arabicPeriod" startAt="4"/>
            </a:pPr>
            <a:r>
              <a:rPr lang="en-US" sz="2400" dirty="0"/>
              <a:t>Feelings of worthlessness or excessive or inappropriate guilt nearly every day.</a:t>
            </a:r>
          </a:p>
          <a:p>
            <a:pPr marL="514350" indent="-514350" fontAlgn="base">
              <a:buFont typeface="+mj-lt"/>
              <a:buAutoNum type="arabicPeriod" startAt="4"/>
            </a:pPr>
            <a:r>
              <a:rPr lang="en-US" sz="2400" dirty="0"/>
              <a:t>Diminished ability to think or concentrate, or indecisiveness, nearly every day.</a:t>
            </a:r>
          </a:p>
          <a:p>
            <a:pPr marL="514350" indent="-514350" fontAlgn="base">
              <a:buFont typeface="+mj-lt"/>
              <a:buAutoNum type="arabicPeriod" startAt="4"/>
            </a:pPr>
            <a:r>
              <a:rPr lang="en-US" sz="2400" dirty="0"/>
              <a:t>Recurrent thoughts of death, recurrent suicidal ideation without a specific plan, or a suicide attempt or a specific plan for committing suicide.</a:t>
            </a:r>
          </a:p>
        </p:txBody>
      </p:sp>
    </p:spTree>
    <p:extLst>
      <p:ext uri="{BB962C8B-B14F-4D97-AF65-F5344CB8AC3E}">
        <p14:creationId xmlns:p14="http://schemas.microsoft.com/office/powerpoint/2010/main" val="21569535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308FC-4CB5-4BE4-B855-A7C7C770C948}"/>
              </a:ext>
            </a:extLst>
          </p:cNvPr>
          <p:cNvSpPr>
            <a:spLocks noGrp="1"/>
          </p:cNvSpPr>
          <p:nvPr>
            <p:ph type="title"/>
          </p:nvPr>
        </p:nvSpPr>
        <p:spPr/>
        <p:txBody>
          <a:bodyPr/>
          <a:lstStyle/>
          <a:p>
            <a:r>
              <a:rPr lang="en-US" dirty="0"/>
              <a:t>Prevalence of Depression</a:t>
            </a:r>
          </a:p>
        </p:txBody>
      </p:sp>
      <p:sp>
        <p:nvSpPr>
          <p:cNvPr id="3" name="Content Placeholder 2">
            <a:extLst>
              <a:ext uri="{FF2B5EF4-FFF2-40B4-BE49-F238E27FC236}">
                <a16:creationId xmlns:a16="http://schemas.microsoft.com/office/drawing/2014/main" id="{40024F62-6071-4D99-A97F-C03DF5B281B5}"/>
              </a:ext>
            </a:extLst>
          </p:cNvPr>
          <p:cNvSpPr>
            <a:spLocks noGrp="1"/>
          </p:cNvSpPr>
          <p:nvPr>
            <p:ph idx="1"/>
          </p:nvPr>
        </p:nvSpPr>
        <p:spPr/>
        <p:txBody>
          <a:bodyPr>
            <a:normAutofit/>
          </a:bodyPr>
          <a:lstStyle/>
          <a:p>
            <a:pPr marL="0" indent="0">
              <a:buNone/>
            </a:pPr>
            <a:r>
              <a:rPr lang="en-US" sz="2400" b="1" dirty="0"/>
              <a:t>Ages 6-17:</a:t>
            </a:r>
          </a:p>
          <a:p>
            <a:r>
              <a:rPr lang="en-US" sz="2400" dirty="0"/>
              <a:t>“Ever having been diagnosed with either anxiety or depression” increased from 5.4% in 2003, to 8% in 2007, and to 8.4% in 2011–2012.</a:t>
            </a:r>
          </a:p>
          <a:p>
            <a:r>
              <a:rPr lang="en-US" sz="2400" dirty="0"/>
              <a:t>“Ever having been diagnosed with depression” did not change between 2007 (4.7%) and 2011-2012 (4.9%), but did recently to 8.1%.</a:t>
            </a:r>
          </a:p>
          <a:p>
            <a:r>
              <a:rPr lang="en-US" sz="2400" dirty="0"/>
              <a:t>Suicide is the third leading cause of death among 15-19-year-olds.</a:t>
            </a:r>
          </a:p>
        </p:txBody>
      </p:sp>
    </p:spTree>
    <p:extLst>
      <p:ext uri="{BB962C8B-B14F-4D97-AF65-F5344CB8AC3E}">
        <p14:creationId xmlns:p14="http://schemas.microsoft.com/office/powerpoint/2010/main" val="35502384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94FCA-E121-4421-8643-8D8DB6785D17}"/>
              </a:ext>
            </a:extLst>
          </p:cNvPr>
          <p:cNvSpPr>
            <a:spLocks noGrp="1"/>
          </p:cNvSpPr>
          <p:nvPr>
            <p:ph type="title"/>
          </p:nvPr>
        </p:nvSpPr>
        <p:spPr/>
        <p:txBody>
          <a:bodyPr/>
          <a:lstStyle/>
          <a:p>
            <a:r>
              <a:rPr lang="en-US" dirty="0"/>
              <a:t>Suicide Rates Across Time</a:t>
            </a:r>
          </a:p>
        </p:txBody>
      </p:sp>
      <p:pic>
        <p:nvPicPr>
          <p:cNvPr id="5" name="Content Placeholder 4" descr="A screenshot of a social media post&#10;&#10;Description automatically generated">
            <a:extLst>
              <a:ext uri="{FF2B5EF4-FFF2-40B4-BE49-F238E27FC236}">
                <a16:creationId xmlns:a16="http://schemas.microsoft.com/office/drawing/2014/main" id="{0C0EA5FD-A08B-4245-9019-00A1773C82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7645" y="1306220"/>
            <a:ext cx="6891867" cy="5168900"/>
          </a:xfrm>
        </p:spPr>
      </p:pic>
    </p:spTree>
    <p:extLst>
      <p:ext uri="{BB962C8B-B14F-4D97-AF65-F5344CB8AC3E}">
        <p14:creationId xmlns:p14="http://schemas.microsoft.com/office/powerpoint/2010/main" val="16599220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0B8E0-9306-47BD-B274-2E68934B6F59}"/>
              </a:ext>
            </a:extLst>
          </p:cNvPr>
          <p:cNvSpPr>
            <a:spLocks noGrp="1"/>
          </p:cNvSpPr>
          <p:nvPr>
            <p:ph type="title"/>
          </p:nvPr>
        </p:nvSpPr>
        <p:spPr/>
        <p:txBody>
          <a:bodyPr>
            <a:normAutofit fontScale="90000"/>
          </a:bodyPr>
          <a:lstStyle/>
          <a:p>
            <a:r>
              <a:rPr lang="en-US" dirty="0"/>
              <a:t>School Related Problems From Depression</a:t>
            </a:r>
          </a:p>
        </p:txBody>
      </p:sp>
      <p:sp>
        <p:nvSpPr>
          <p:cNvPr id="3" name="Content Placeholder 2">
            <a:extLst>
              <a:ext uri="{FF2B5EF4-FFF2-40B4-BE49-F238E27FC236}">
                <a16:creationId xmlns:a16="http://schemas.microsoft.com/office/drawing/2014/main" id="{4042E0F6-EA8F-4C6B-9DB5-2AEAF8B3E7AD}"/>
              </a:ext>
            </a:extLst>
          </p:cNvPr>
          <p:cNvSpPr>
            <a:spLocks noGrp="1"/>
          </p:cNvSpPr>
          <p:nvPr>
            <p:ph idx="1"/>
          </p:nvPr>
        </p:nvSpPr>
        <p:spPr/>
        <p:txBody>
          <a:bodyPr>
            <a:normAutofit fontScale="92500"/>
          </a:bodyPr>
          <a:lstStyle/>
          <a:p>
            <a:r>
              <a:rPr lang="en-US" sz="2200" dirty="0"/>
              <a:t>Attention difficulties</a:t>
            </a:r>
          </a:p>
          <a:p>
            <a:r>
              <a:rPr lang="en-US" sz="2200" dirty="0"/>
              <a:t>Attendance problems</a:t>
            </a:r>
          </a:p>
          <a:p>
            <a:r>
              <a:rPr lang="en-US" sz="2200" dirty="0"/>
              <a:t>Frequent complaints of stomachaches/ headaches/ illnesses</a:t>
            </a:r>
          </a:p>
          <a:p>
            <a:r>
              <a:rPr lang="en-US" sz="2200" dirty="0"/>
              <a:t>Irritability, anger, and opposition</a:t>
            </a:r>
          </a:p>
          <a:p>
            <a:r>
              <a:rPr lang="en-US" sz="2200" dirty="0"/>
              <a:t>Frequent crying/ easily overwhelmed</a:t>
            </a:r>
          </a:p>
          <a:p>
            <a:r>
              <a:rPr lang="en-US" sz="2200" dirty="0"/>
              <a:t>Fatigue/ sleepiness</a:t>
            </a:r>
          </a:p>
          <a:p>
            <a:r>
              <a:rPr lang="en-US" sz="2200" dirty="0"/>
              <a:t>Lack of motivation, slow work completion, missing assignments</a:t>
            </a:r>
          </a:p>
          <a:p>
            <a:r>
              <a:rPr lang="en-US" sz="2200" dirty="0"/>
              <a:t>Isolation and withdrawal</a:t>
            </a:r>
          </a:p>
          <a:p>
            <a:r>
              <a:rPr lang="en-US" sz="2200" dirty="0"/>
              <a:t>Pessimism/ self-deprecating comments</a:t>
            </a:r>
          </a:p>
          <a:p>
            <a:endParaRPr lang="en-US" dirty="0"/>
          </a:p>
        </p:txBody>
      </p:sp>
    </p:spTree>
    <p:extLst>
      <p:ext uri="{BB962C8B-B14F-4D97-AF65-F5344CB8AC3E}">
        <p14:creationId xmlns:p14="http://schemas.microsoft.com/office/powerpoint/2010/main" val="22705770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A3F34-5F82-4F86-90F0-C4A59DE8E5BE}"/>
              </a:ext>
            </a:extLst>
          </p:cNvPr>
          <p:cNvSpPr>
            <a:spLocks noGrp="1"/>
          </p:cNvSpPr>
          <p:nvPr>
            <p:ph type="title"/>
          </p:nvPr>
        </p:nvSpPr>
        <p:spPr/>
        <p:txBody>
          <a:bodyPr>
            <a:normAutofit fontScale="90000"/>
          </a:bodyPr>
          <a:lstStyle/>
          <a:p>
            <a:r>
              <a:rPr lang="en-US" dirty="0"/>
              <a:t>How Are Students with Depression Helped</a:t>
            </a:r>
          </a:p>
        </p:txBody>
      </p:sp>
      <p:sp>
        <p:nvSpPr>
          <p:cNvPr id="3" name="Content Placeholder 2">
            <a:extLst>
              <a:ext uri="{FF2B5EF4-FFF2-40B4-BE49-F238E27FC236}">
                <a16:creationId xmlns:a16="http://schemas.microsoft.com/office/drawing/2014/main" id="{874D53D3-693E-4A21-86DB-7ED3BD600D31}"/>
              </a:ext>
            </a:extLst>
          </p:cNvPr>
          <p:cNvSpPr>
            <a:spLocks noGrp="1"/>
          </p:cNvSpPr>
          <p:nvPr>
            <p:ph idx="1"/>
          </p:nvPr>
        </p:nvSpPr>
        <p:spPr>
          <a:xfrm>
            <a:off x="838200" y="1535837"/>
            <a:ext cx="8154880" cy="4829452"/>
          </a:xfrm>
        </p:spPr>
        <p:txBody>
          <a:bodyPr>
            <a:normAutofit fontScale="92500"/>
          </a:bodyPr>
          <a:lstStyle/>
          <a:p>
            <a:pPr marL="514350" indent="-514350">
              <a:buFont typeface="+mj-lt"/>
              <a:buAutoNum type="arabicPeriod"/>
            </a:pPr>
            <a:r>
              <a:rPr lang="en-US" sz="2400" dirty="0"/>
              <a:t>Cognitive Behavioral Therapy (CBT) helps teens to identify and modify thought and behavior patterns, shifting them from the negative toward the positive.</a:t>
            </a:r>
          </a:p>
          <a:p>
            <a:pPr marL="514350" indent="-514350">
              <a:buFont typeface="+mj-lt"/>
              <a:buAutoNum type="arabicPeriod"/>
            </a:pPr>
            <a:r>
              <a:rPr lang="en-US" sz="2400" dirty="0"/>
              <a:t>Dialectical Behavioral Therapy (DBT) helps teens acknowledge the unhealthy behaviors they are using to cope with deeper underlying issues, and develop ways to modify these behaviors. This behavioral modification helps alleviate depression in school.</a:t>
            </a:r>
          </a:p>
          <a:p>
            <a:pPr marL="514350" indent="-514350">
              <a:buFont typeface="+mj-lt"/>
              <a:buAutoNum type="arabicPeriod"/>
            </a:pPr>
            <a:r>
              <a:rPr lang="en-US" sz="2400" dirty="0"/>
              <a:t>In psychoeducation groups, clinical professionals educate teens on how the brain works, so they can begin to change their thought processes and increase overall mental health.</a:t>
            </a:r>
          </a:p>
        </p:txBody>
      </p:sp>
    </p:spTree>
    <p:extLst>
      <p:ext uri="{BB962C8B-B14F-4D97-AF65-F5344CB8AC3E}">
        <p14:creationId xmlns:p14="http://schemas.microsoft.com/office/powerpoint/2010/main" val="30624856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3A7CB-128F-42FD-A9F5-0AD1B0999DAD}"/>
              </a:ext>
            </a:extLst>
          </p:cNvPr>
          <p:cNvSpPr>
            <a:spLocks noGrp="1"/>
          </p:cNvSpPr>
          <p:nvPr>
            <p:ph type="title"/>
          </p:nvPr>
        </p:nvSpPr>
        <p:spPr/>
        <p:txBody>
          <a:bodyPr/>
          <a:lstStyle/>
          <a:p>
            <a:r>
              <a:rPr lang="en-US" dirty="0"/>
              <a:t>What is Anxiety?</a:t>
            </a:r>
          </a:p>
        </p:txBody>
      </p:sp>
      <p:sp>
        <p:nvSpPr>
          <p:cNvPr id="3" name="Content Placeholder 2">
            <a:extLst>
              <a:ext uri="{FF2B5EF4-FFF2-40B4-BE49-F238E27FC236}">
                <a16:creationId xmlns:a16="http://schemas.microsoft.com/office/drawing/2014/main" id="{199C5440-0ADB-4D0E-A407-7325D43547A3}"/>
              </a:ext>
            </a:extLst>
          </p:cNvPr>
          <p:cNvSpPr>
            <a:spLocks noGrp="1"/>
          </p:cNvSpPr>
          <p:nvPr>
            <p:ph idx="1"/>
          </p:nvPr>
        </p:nvSpPr>
        <p:spPr>
          <a:xfrm>
            <a:off x="677334" y="1509205"/>
            <a:ext cx="8596668" cy="4532158"/>
          </a:xfrm>
        </p:spPr>
        <p:txBody>
          <a:bodyPr>
            <a:normAutofit/>
          </a:bodyPr>
          <a:lstStyle/>
          <a:p>
            <a:pPr marL="0" indent="0">
              <a:buNone/>
            </a:pPr>
            <a:r>
              <a:rPr lang="en-US" sz="2400" dirty="0">
                <a:solidFill>
                  <a:schemeClr val="tx1">
                    <a:lumMod val="65000"/>
                    <a:lumOff val="35000"/>
                  </a:schemeClr>
                </a:solidFill>
              </a:rPr>
              <a:t>Distress or uneasiness of mind caused by fear of danger or misfortune.</a:t>
            </a:r>
          </a:p>
          <a:p>
            <a:pPr marL="0" indent="0" algn="r">
              <a:buNone/>
            </a:pPr>
            <a:r>
              <a:rPr lang="en-US" sz="2400" dirty="0">
                <a:solidFill>
                  <a:schemeClr val="tx1">
                    <a:lumMod val="65000"/>
                    <a:lumOff val="35000"/>
                  </a:schemeClr>
                </a:solidFill>
              </a:rPr>
              <a:t>~Dictionary.com</a:t>
            </a:r>
          </a:p>
        </p:txBody>
      </p:sp>
    </p:spTree>
    <p:extLst>
      <p:ext uri="{BB962C8B-B14F-4D97-AF65-F5344CB8AC3E}">
        <p14:creationId xmlns:p14="http://schemas.microsoft.com/office/powerpoint/2010/main" val="30413168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A3F34-5F82-4F86-90F0-C4A59DE8E5BE}"/>
              </a:ext>
            </a:extLst>
          </p:cNvPr>
          <p:cNvSpPr>
            <a:spLocks noGrp="1"/>
          </p:cNvSpPr>
          <p:nvPr>
            <p:ph type="title"/>
          </p:nvPr>
        </p:nvSpPr>
        <p:spPr/>
        <p:txBody>
          <a:bodyPr>
            <a:normAutofit fontScale="90000"/>
          </a:bodyPr>
          <a:lstStyle/>
          <a:p>
            <a:r>
              <a:rPr lang="en-US" dirty="0"/>
              <a:t>How Are Students with Depression Helped</a:t>
            </a:r>
          </a:p>
        </p:txBody>
      </p:sp>
      <p:sp>
        <p:nvSpPr>
          <p:cNvPr id="3" name="Content Placeholder 2">
            <a:extLst>
              <a:ext uri="{FF2B5EF4-FFF2-40B4-BE49-F238E27FC236}">
                <a16:creationId xmlns:a16="http://schemas.microsoft.com/office/drawing/2014/main" id="{874D53D3-693E-4A21-86DB-7ED3BD600D31}"/>
              </a:ext>
            </a:extLst>
          </p:cNvPr>
          <p:cNvSpPr>
            <a:spLocks noGrp="1"/>
          </p:cNvSpPr>
          <p:nvPr>
            <p:ph idx="1"/>
          </p:nvPr>
        </p:nvSpPr>
        <p:spPr>
          <a:xfrm>
            <a:off x="838200" y="1535837"/>
            <a:ext cx="8154880" cy="4829452"/>
          </a:xfrm>
        </p:spPr>
        <p:txBody>
          <a:bodyPr>
            <a:noAutofit/>
          </a:bodyPr>
          <a:lstStyle/>
          <a:p>
            <a:pPr marL="514350" indent="-514350">
              <a:buFont typeface="+mj-lt"/>
              <a:buAutoNum type="arabicPeriod" startAt="4"/>
            </a:pPr>
            <a:r>
              <a:rPr lang="en-US" sz="2200" dirty="0"/>
              <a:t>Acceptance Commitment Therapy (ACT) combines acceptance and mindfulness strategies with commitment and behavior-change strategies to increase psychological flexibility.</a:t>
            </a:r>
          </a:p>
          <a:p>
            <a:pPr marL="514350" indent="-514350">
              <a:buFont typeface="+mj-lt"/>
              <a:buAutoNum type="arabicPeriod" startAt="4"/>
            </a:pPr>
            <a:r>
              <a:rPr lang="en-US" sz="2200" dirty="0"/>
              <a:t>Multi-Dimensional Family Therapy (MDFT) engages teens through a family-centered approach, empowering teens and their family members.</a:t>
            </a:r>
          </a:p>
          <a:p>
            <a:pPr marL="514350" indent="-514350">
              <a:buFont typeface="+mj-lt"/>
              <a:buAutoNum type="arabicPeriod" startAt="4"/>
            </a:pPr>
            <a:r>
              <a:rPr lang="en-US" sz="2200" dirty="0"/>
              <a:t>Person-Centered or Humanistic Therapy engages teens using unconditional positive regard, compassion, and empathy, so they feel accepted and can better understand their own feelings. </a:t>
            </a:r>
          </a:p>
          <a:p>
            <a:pPr marL="514350" indent="-514350">
              <a:buFont typeface="+mj-lt"/>
              <a:buAutoNum type="arabicPeriod" startAt="4"/>
            </a:pPr>
            <a:r>
              <a:rPr lang="en-US" sz="2200" dirty="0"/>
              <a:t>Psychiatric- Medications are prescribed to help balance neurochemicals</a:t>
            </a:r>
          </a:p>
        </p:txBody>
      </p:sp>
    </p:spTree>
    <p:extLst>
      <p:ext uri="{BB962C8B-B14F-4D97-AF65-F5344CB8AC3E}">
        <p14:creationId xmlns:p14="http://schemas.microsoft.com/office/powerpoint/2010/main" val="4112498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51D13-452D-46EE-AA49-C155E279D929}"/>
              </a:ext>
            </a:extLst>
          </p:cNvPr>
          <p:cNvSpPr>
            <a:spLocks noGrp="1"/>
          </p:cNvSpPr>
          <p:nvPr>
            <p:ph type="title"/>
          </p:nvPr>
        </p:nvSpPr>
        <p:spPr/>
        <p:txBody>
          <a:bodyPr>
            <a:normAutofit fontScale="90000"/>
          </a:bodyPr>
          <a:lstStyle/>
          <a:p>
            <a:r>
              <a:rPr lang="en-US" dirty="0"/>
              <a:t>Do’s For Helping A Student With Depression</a:t>
            </a:r>
          </a:p>
        </p:txBody>
      </p:sp>
      <p:sp>
        <p:nvSpPr>
          <p:cNvPr id="3" name="Content Placeholder 2">
            <a:extLst>
              <a:ext uri="{FF2B5EF4-FFF2-40B4-BE49-F238E27FC236}">
                <a16:creationId xmlns:a16="http://schemas.microsoft.com/office/drawing/2014/main" id="{FF61D1D1-23F5-4F9E-9216-C7DBC637B37A}"/>
              </a:ext>
            </a:extLst>
          </p:cNvPr>
          <p:cNvSpPr>
            <a:spLocks noGrp="1"/>
          </p:cNvSpPr>
          <p:nvPr>
            <p:ph idx="1"/>
          </p:nvPr>
        </p:nvSpPr>
        <p:spPr>
          <a:xfrm>
            <a:off x="688534" y="1802167"/>
            <a:ext cx="8596668" cy="4239196"/>
          </a:xfrm>
        </p:spPr>
        <p:txBody>
          <a:bodyPr>
            <a:normAutofit/>
          </a:bodyPr>
          <a:lstStyle/>
          <a:p>
            <a:pPr lvl="0"/>
            <a:r>
              <a:rPr lang="en-US" dirty="0"/>
              <a:t>Validate the student’s experience and feelings (“I know that things are really hard for you right now”)</a:t>
            </a:r>
          </a:p>
          <a:p>
            <a:pPr lvl="0"/>
            <a:r>
              <a:rPr lang="en-US" dirty="0"/>
              <a:t>Develop a Working and Collaborative Relationship: Do not be afraid to talk with depressed students about how they feel. Many times, they are seeking someone who cares about them. Keep open communication with their parents.</a:t>
            </a:r>
          </a:p>
          <a:p>
            <a:pPr lvl="0"/>
            <a:r>
              <a:rPr lang="en-US" dirty="0"/>
              <a:t>Be supportive and look for opportunities for your student to succeed in the classroom.</a:t>
            </a:r>
          </a:p>
          <a:p>
            <a:pPr lvl="0"/>
            <a:r>
              <a:rPr lang="en-US" dirty="0"/>
              <a:t>Incorporate physical activities into daily classroom instruction, which can help ease a student's depression symptoms, as well as energize all of your other students.</a:t>
            </a:r>
          </a:p>
          <a:p>
            <a:pPr lvl="0"/>
            <a:r>
              <a:rPr lang="en-US" dirty="0"/>
              <a:t>Help the student to identify automatic negative thoughts and strategies for reframing these negative thoughts; encourage positive self-talk.</a:t>
            </a:r>
          </a:p>
          <a:p>
            <a:endParaRPr lang="en-US" sz="2400" dirty="0"/>
          </a:p>
        </p:txBody>
      </p:sp>
    </p:spTree>
    <p:extLst>
      <p:ext uri="{BB962C8B-B14F-4D97-AF65-F5344CB8AC3E}">
        <p14:creationId xmlns:p14="http://schemas.microsoft.com/office/powerpoint/2010/main" val="6485831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D269E-51DE-439E-AC24-906CADF544D3}"/>
              </a:ext>
            </a:extLst>
          </p:cNvPr>
          <p:cNvSpPr>
            <a:spLocks noGrp="1"/>
          </p:cNvSpPr>
          <p:nvPr>
            <p:ph type="title"/>
          </p:nvPr>
        </p:nvSpPr>
        <p:spPr/>
        <p:txBody>
          <a:bodyPr>
            <a:normAutofit fontScale="90000"/>
          </a:bodyPr>
          <a:lstStyle/>
          <a:p>
            <a:r>
              <a:rPr lang="en-US" dirty="0"/>
              <a:t>Do’s For Helping a Student With Depression</a:t>
            </a:r>
          </a:p>
        </p:txBody>
      </p:sp>
      <p:sp>
        <p:nvSpPr>
          <p:cNvPr id="3" name="Content Placeholder 2">
            <a:extLst>
              <a:ext uri="{FF2B5EF4-FFF2-40B4-BE49-F238E27FC236}">
                <a16:creationId xmlns:a16="http://schemas.microsoft.com/office/drawing/2014/main" id="{808EA230-8849-46E2-8335-22F1E20E414F}"/>
              </a:ext>
            </a:extLst>
          </p:cNvPr>
          <p:cNvSpPr>
            <a:spLocks noGrp="1"/>
          </p:cNvSpPr>
          <p:nvPr>
            <p:ph idx="1"/>
          </p:nvPr>
        </p:nvSpPr>
        <p:spPr>
          <a:xfrm>
            <a:off x="688534" y="1864311"/>
            <a:ext cx="8596668" cy="4177052"/>
          </a:xfrm>
        </p:spPr>
        <p:txBody>
          <a:bodyPr>
            <a:normAutofit/>
          </a:bodyPr>
          <a:lstStyle/>
          <a:p>
            <a:pPr lvl="0"/>
            <a:r>
              <a:rPr lang="en-US" dirty="0"/>
              <a:t>Place the student in a brightly lit area in close proximity to instruction.</a:t>
            </a:r>
          </a:p>
          <a:p>
            <a:pPr lvl="0"/>
            <a:r>
              <a:rPr lang="en-US" dirty="0"/>
              <a:t>Identify student’s interests and preferred activities and try to incorporate them into his/her daily schedule.</a:t>
            </a:r>
          </a:p>
          <a:p>
            <a:pPr lvl="0"/>
            <a:r>
              <a:rPr lang="en-US" dirty="0"/>
              <a:t>Initiate conversations with the student when they arrive, leave, and/or take a break</a:t>
            </a:r>
          </a:p>
          <a:p>
            <a:pPr lvl="0"/>
            <a:r>
              <a:rPr lang="en-US" dirty="0"/>
              <a:t>Develop modifications and accommodations to respond to the student's fluctuations in mood, ability to concentrate, or side effects of medication. Give more time, break assignments into smaller pieces, offer extra help in setting up schedules or study habits.</a:t>
            </a:r>
          </a:p>
          <a:p>
            <a:pPr lvl="0"/>
            <a:r>
              <a:rPr lang="en-US" dirty="0"/>
              <a:t>Incorporate choice to increase interest and motivation.</a:t>
            </a:r>
          </a:p>
        </p:txBody>
      </p:sp>
    </p:spTree>
    <p:extLst>
      <p:ext uri="{BB962C8B-B14F-4D97-AF65-F5344CB8AC3E}">
        <p14:creationId xmlns:p14="http://schemas.microsoft.com/office/powerpoint/2010/main" val="35243230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BBE70-BAFD-4708-9E37-84FF73C07FA3}"/>
              </a:ext>
            </a:extLst>
          </p:cNvPr>
          <p:cNvSpPr>
            <a:spLocks noGrp="1"/>
          </p:cNvSpPr>
          <p:nvPr>
            <p:ph type="title"/>
          </p:nvPr>
        </p:nvSpPr>
        <p:spPr/>
        <p:txBody>
          <a:bodyPr>
            <a:normAutofit fontScale="90000"/>
          </a:bodyPr>
          <a:lstStyle/>
          <a:p>
            <a:r>
              <a:rPr lang="en-US" dirty="0"/>
              <a:t>Don’ts For Helping a Student With Depression</a:t>
            </a:r>
          </a:p>
        </p:txBody>
      </p:sp>
      <p:sp>
        <p:nvSpPr>
          <p:cNvPr id="3" name="Content Placeholder 2">
            <a:extLst>
              <a:ext uri="{FF2B5EF4-FFF2-40B4-BE49-F238E27FC236}">
                <a16:creationId xmlns:a16="http://schemas.microsoft.com/office/drawing/2014/main" id="{6E977BCF-542C-423C-9C11-B3D0EB22F6C4}"/>
              </a:ext>
            </a:extLst>
          </p:cNvPr>
          <p:cNvSpPr>
            <a:spLocks noGrp="1"/>
          </p:cNvSpPr>
          <p:nvPr>
            <p:ph idx="1"/>
          </p:nvPr>
        </p:nvSpPr>
        <p:spPr/>
        <p:txBody>
          <a:bodyPr/>
          <a:lstStyle/>
          <a:p>
            <a:pPr lvl="0"/>
            <a:r>
              <a:rPr lang="en-US" dirty="0"/>
              <a:t>Don’t use negative techniques. Strategies such as punishment, or other negative techniques are not effective and likely will only reinforce feelings of incompetence and low self-esteem, which may deepen the depression.</a:t>
            </a:r>
          </a:p>
          <a:p>
            <a:pPr lvl="0"/>
            <a:r>
              <a:rPr lang="en-US" dirty="0"/>
              <a:t>Don’t use sarcasm, or disparagement, which can also deepen low self-esteem and depression.</a:t>
            </a:r>
          </a:p>
          <a:p>
            <a:pPr lvl="0"/>
            <a:r>
              <a:rPr lang="en-US" dirty="0"/>
              <a:t>Don’t ignore their struggles, or allow them to isolate.</a:t>
            </a:r>
          </a:p>
          <a:p>
            <a:pPr lvl="0"/>
            <a:r>
              <a:rPr lang="en-US" dirty="0"/>
              <a:t>Don’t focus on accuracy, but instead focus on effort.</a:t>
            </a:r>
          </a:p>
          <a:p>
            <a:pPr lvl="0"/>
            <a:r>
              <a:rPr lang="en-US" b="1" dirty="0"/>
              <a:t>DON’T GIVE UP ON THEM!</a:t>
            </a:r>
            <a:endParaRPr lang="en-US" dirty="0"/>
          </a:p>
          <a:p>
            <a:endParaRPr lang="en-US" dirty="0"/>
          </a:p>
        </p:txBody>
      </p:sp>
    </p:spTree>
    <p:extLst>
      <p:ext uri="{BB962C8B-B14F-4D97-AF65-F5344CB8AC3E}">
        <p14:creationId xmlns:p14="http://schemas.microsoft.com/office/powerpoint/2010/main" val="1634049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AFF2-EF8E-481E-B5EA-D12C6C2BDE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D34CAE-560A-4942-9781-21D9143E7846}"/>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3600" dirty="0"/>
              <a:t>Activity: </a:t>
            </a:r>
          </a:p>
          <a:p>
            <a:pPr marL="0" indent="0" algn="ctr">
              <a:buNone/>
            </a:pPr>
            <a:r>
              <a:rPr lang="en-US" sz="3600" dirty="0"/>
              <a:t>Get a pen and paper</a:t>
            </a:r>
          </a:p>
        </p:txBody>
      </p:sp>
    </p:spTree>
    <p:extLst>
      <p:ext uri="{BB962C8B-B14F-4D97-AF65-F5344CB8AC3E}">
        <p14:creationId xmlns:p14="http://schemas.microsoft.com/office/powerpoint/2010/main" val="471422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17D1-F7E0-4577-B5A4-830B1382A07D}"/>
              </a:ext>
            </a:extLst>
          </p:cNvPr>
          <p:cNvSpPr>
            <a:spLocks noGrp="1"/>
          </p:cNvSpPr>
          <p:nvPr>
            <p:ph type="title"/>
          </p:nvPr>
        </p:nvSpPr>
        <p:spPr/>
        <p:txBody>
          <a:bodyPr>
            <a:normAutofit fontScale="90000"/>
          </a:bodyPr>
          <a:lstStyle/>
          <a:p>
            <a:r>
              <a:rPr lang="en-US" dirty="0"/>
              <a:t>Why Are We Seeing More Anxiety and Depression?</a:t>
            </a:r>
          </a:p>
        </p:txBody>
      </p:sp>
      <p:sp>
        <p:nvSpPr>
          <p:cNvPr id="3" name="Content Placeholder 2">
            <a:extLst>
              <a:ext uri="{FF2B5EF4-FFF2-40B4-BE49-F238E27FC236}">
                <a16:creationId xmlns:a16="http://schemas.microsoft.com/office/drawing/2014/main" id="{5CA9BF27-5280-4CCA-85A4-F4D5E60C7A6F}"/>
              </a:ext>
            </a:extLst>
          </p:cNvPr>
          <p:cNvSpPr>
            <a:spLocks noGrp="1"/>
          </p:cNvSpPr>
          <p:nvPr>
            <p:ph idx="1"/>
          </p:nvPr>
        </p:nvSpPr>
        <p:spPr>
          <a:xfrm>
            <a:off x="677334" y="1822774"/>
            <a:ext cx="8596668" cy="4425626"/>
          </a:xfrm>
        </p:spPr>
        <p:txBody>
          <a:bodyPr>
            <a:normAutofit/>
          </a:bodyPr>
          <a:lstStyle/>
          <a:p>
            <a:r>
              <a:rPr lang="en-US" sz="2400" dirty="0"/>
              <a:t>Shifts in attitudes and willingness to seek help.</a:t>
            </a:r>
          </a:p>
          <a:p>
            <a:r>
              <a:rPr lang="en-US" sz="2400" dirty="0"/>
              <a:t>Changes in pressures, demands and expectations at school.</a:t>
            </a:r>
          </a:p>
          <a:p>
            <a:r>
              <a:rPr lang="en-US" sz="2400" dirty="0"/>
              <a:t>Social media and technology impair social abilities and increase isolation. </a:t>
            </a:r>
          </a:p>
          <a:p>
            <a:r>
              <a:rPr lang="en-US" sz="2400" dirty="0"/>
              <a:t>Parental overinvolvement and “bubble wrapped” kids, which increases dependency and emotional fragility.</a:t>
            </a:r>
          </a:p>
          <a:p>
            <a:r>
              <a:rPr lang="en-US" sz="2400" dirty="0"/>
              <a:t>Need for instant gratification: difficulties delaying gratification and with “boredom”</a:t>
            </a:r>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646668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8FD83-1642-40E0-9F0E-BE906F2C0018}"/>
              </a:ext>
            </a:extLst>
          </p:cNvPr>
          <p:cNvSpPr>
            <a:spLocks noGrp="1"/>
          </p:cNvSpPr>
          <p:nvPr>
            <p:ph type="title"/>
          </p:nvPr>
        </p:nvSpPr>
        <p:spPr/>
        <p:txBody>
          <a:bodyPr>
            <a:normAutofit fontScale="90000"/>
          </a:bodyPr>
          <a:lstStyle/>
          <a:p>
            <a:r>
              <a:rPr lang="en-US" dirty="0"/>
              <a:t>Lack of Practice and Skill Development</a:t>
            </a:r>
          </a:p>
        </p:txBody>
      </p:sp>
      <p:sp>
        <p:nvSpPr>
          <p:cNvPr id="3" name="Content Placeholder 2">
            <a:extLst>
              <a:ext uri="{FF2B5EF4-FFF2-40B4-BE49-F238E27FC236}">
                <a16:creationId xmlns:a16="http://schemas.microsoft.com/office/drawing/2014/main" id="{D94A1234-E83F-41FD-9A89-CD0CC04C205A}"/>
              </a:ext>
            </a:extLst>
          </p:cNvPr>
          <p:cNvSpPr>
            <a:spLocks noGrp="1"/>
          </p:cNvSpPr>
          <p:nvPr>
            <p:ph idx="1"/>
          </p:nvPr>
        </p:nvSpPr>
        <p:spPr/>
        <p:txBody>
          <a:bodyPr>
            <a:normAutofit/>
          </a:bodyPr>
          <a:lstStyle/>
          <a:p>
            <a:r>
              <a:rPr lang="en-US" sz="2400" dirty="0"/>
              <a:t>Children need to be encouraged to face challenges, take on responsibilities and accept the consequences of their actions.</a:t>
            </a:r>
          </a:p>
          <a:p>
            <a:r>
              <a:rPr lang="en-US" sz="2400" dirty="0"/>
              <a:t>Over-protected children aren't allowed to confront their problems on their own, so they never develop confidence in their own coping skills. These children grow up feeling just as helpless, overwhelmed and without agency as those who were traumatized when young.</a:t>
            </a:r>
          </a:p>
        </p:txBody>
      </p:sp>
    </p:spTree>
    <p:extLst>
      <p:ext uri="{BB962C8B-B14F-4D97-AF65-F5344CB8AC3E}">
        <p14:creationId xmlns:p14="http://schemas.microsoft.com/office/powerpoint/2010/main" val="2669524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E4B90-2571-4E65-A4EB-8B0B733511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B75333-1856-416D-BE36-4626E949A0DE}"/>
              </a:ext>
            </a:extLst>
          </p:cNvPr>
          <p:cNvSpPr>
            <a:spLocks noGrp="1"/>
          </p:cNvSpPr>
          <p:nvPr>
            <p:ph idx="1"/>
          </p:nvPr>
        </p:nvSpPr>
        <p:spPr/>
        <p:txBody>
          <a:bodyPr>
            <a:normAutofit/>
          </a:bodyPr>
          <a:lstStyle/>
          <a:p>
            <a:pPr marL="0" indent="0" algn="ctr">
              <a:buNone/>
            </a:pPr>
            <a:endParaRPr lang="en-US" sz="4000" b="1" dirty="0"/>
          </a:p>
          <a:p>
            <a:pPr marL="0" indent="0" algn="ctr">
              <a:buNone/>
            </a:pPr>
            <a:r>
              <a:rPr lang="en-US" sz="4000" b="1" dirty="0"/>
              <a:t>Prepare the child for the road, not the road for the child!</a:t>
            </a:r>
          </a:p>
        </p:txBody>
      </p:sp>
    </p:spTree>
    <p:extLst>
      <p:ext uri="{BB962C8B-B14F-4D97-AF65-F5344CB8AC3E}">
        <p14:creationId xmlns:p14="http://schemas.microsoft.com/office/powerpoint/2010/main" val="2335926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BA066-BD90-45EC-A162-F9C39C1E07F4}"/>
              </a:ext>
            </a:extLst>
          </p:cNvPr>
          <p:cNvSpPr>
            <a:spLocks noGrp="1"/>
          </p:cNvSpPr>
          <p:nvPr>
            <p:ph type="title"/>
          </p:nvPr>
        </p:nvSpPr>
        <p:spPr/>
        <p:txBody>
          <a:bodyPr/>
          <a:lstStyle/>
          <a:p>
            <a:r>
              <a:rPr lang="en-US" dirty="0"/>
              <a:t>The Great Cell Phone Debate: Pros</a:t>
            </a:r>
          </a:p>
        </p:txBody>
      </p:sp>
      <p:sp>
        <p:nvSpPr>
          <p:cNvPr id="3" name="Content Placeholder 2">
            <a:extLst>
              <a:ext uri="{FF2B5EF4-FFF2-40B4-BE49-F238E27FC236}">
                <a16:creationId xmlns:a16="http://schemas.microsoft.com/office/drawing/2014/main" id="{F8313BD9-4CA2-408D-B993-E929D6AD40C2}"/>
              </a:ext>
            </a:extLst>
          </p:cNvPr>
          <p:cNvSpPr>
            <a:spLocks noGrp="1"/>
          </p:cNvSpPr>
          <p:nvPr>
            <p:ph idx="1"/>
          </p:nvPr>
        </p:nvSpPr>
        <p:spPr/>
        <p:txBody>
          <a:bodyPr>
            <a:normAutofit/>
          </a:bodyPr>
          <a:lstStyle/>
          <a:p>
            <a:r>
              <a:rPr lang="en-US" sz="2400" dirty="0"/>
              <a:t>Kid tracking for parents/ peace of mind.</a:t>
            </a:r>
          </a:p>
          <a:p>
            <a:r>
              <a:rPr lang="en-US" sz="2400" dirty="0"/>
              <a:t>Instant Video Access: “I Have a Dream” Speech</a:t>
            </a:r>
          </a:p>
          <a:p>
            <a:r>
              <a:rPr lang="en-US" sz="2400" dirty="0"/>
              <a:t>Research</a:t>
            </a:r>
          </a:p>
          <a:p>
            <a:r>
              <a:rPr lang="en-US" sz="2400" dirty="0"/>
              <a:t>Calculators</a:t>
            </a:r>
          </a:p>
          <a:p>
            <a:r>
              <a:rPr lang="en-US" sz="2400" dirty="0"/>
              <a:t>Social learning for shyer students</a:t>
            </a:r>
          </a:p>
          <a:p>
            <a:r>
              <a:rPr lang="en-US" sz="2400" dirty="0"/>
              <a:t>Can help with organization</a:t>
            </a:r>
          </a:p>
          <a:p>
            <a:r>
              <a:rPr lang="en-US" sz="2400" dirty="0"/>
              <a:t>A ban avoids a teaching moment</a:t>
            </a:r>
          </a:p>
          <a:p>
            <a:endParaRPr lang="en-US" sz="2400" dirty="0"/>
          </a:p>
        </p:txBody>
      </p:sp>
    </p:spTree>
    <p:extLst>
      <p:ext uri="{BB962C8B-B14F-4D97-AF65-F5344CB8AC3E}">
        <p14:creationId xmlns:p14="http://schemas.microsoft.com/office/powerpoint/2010/main" val="2025863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1E81E-A65A-4A65-BF5E-1FEBE9754083}"/>
              </a:ext>
            </a:extLst>
          </p:cNvPr>
          <p:cNvSpPr>
            <a:spLocks noGrp="1"/>
          </p:cNvSpPr>
          <p:nvPr>
            <p:ph type="title"/>
          </p:nvPr>
        </p:nvSpPr>
        <p:spPr/>
        <p:txBody>
          <a:bodyPr/>
          <a:lstStyle/>
          <a:p>
            <a:r>
              <a:rPr lang="en-US" dirty="0"/>
              <a:t>The Great Cell Phone Debate: Cons</a:t>
            </a:r>
          </a:p>
        </p:txBody>
      </p:sp>
      <p:sp>
        <p:nvSpPr>
          <p:cNvPr id="3" name="Content Placeholder 2">
            <a:extLst>
              <a:ext uri="{FF2B5EF4-FFF2-40B4-BE49-F238E27FC236}">
                <a16:creationId xmlns:a16="http://schemas.microsoft.com/office/drawing/2014/main" id="{F516868A-0AA2-4D4D-AFDF-71F9EF27E882}"/>
              </a:ext>
            </a:extLst>
          </p:cNvPr>
          <p:cNvSpPr>
            <a:spLocks noGrp="1"/>
          </p:cNvSpPr>
          <p:nvPr>
            <p:ph idx="1"/>
          </p:nvPr>
        </p:nvSpPr>
        <p:spPr/>
        <p:txBody>
          <a:bodyPr>
            <a:normAutofit lnSpcReduction="10000"/>
          </a:bodyPr>
          <a:lstStyle/>
          <a:p>
            <a:r>
              <a:rPr lang="en-US" sz="2400" dirty="0"/>
              <a:t>EPA concerns about harmful effects (Radiofrequency exposure)</a:t>
            </a:r>
          </a:p>
          <a:p>
            <a:r>
              <a:rPr lang="en-US" sz="2400" dirty="0"/>
              <a:t>Inappropriate materials/ cyberbullying/ predators</a:t>
            </a:r>
          </a:p>
          <a:p>
            <a:r>
              <a:rPr lang="en-US" sz="2400" dirty="0"/>
              <a:t>Distraction from school work</a:t>
            </a:r>
          </a:p>
          <a:p>
            <a:r>
              <a:rPr lang="en-US" sz="2400" dirty="0"/>
              <a:t>Interferes with social interactions</a:t>
            </a:r>
          </a:p>
          <a:p>
            <a:r>
              <a:rPr lang="en-US" sz="2400" dirty="0"/>
              <a:t>Provides a disconnect/ escape route/ poor coping</a:t>
            </a:r>
          </a:p>
          <a:p>
            <a:r>
              <a:rPr lang="en-US" sz="2400" dirty="0"/>
              <a:t>Cheating</a:t>
            </a:r>
          </a:p>
          <a:p>
            <a:r>
              <a:rPr lang="en-US" sz="2400" dirty="0"/>
              <a:t>Leads to anxiety and depression</a:t>
            </a:r>
          </a:p>
          <a:p>
            <a:r>
              <a:rPr lang="en-US" sz="2400" dirty="0"/>
              <a:t>Socioeconomic disparity: phone/ internet</a:t>
            </a:r>
          </a:p>
          <a:p>
            <a:r>
              <a:rPr lang="en-US" sz="2400" dirty="0"/>
              <a:t>Multitasking is leading to worsening attention</a:t>
            </a:r>
          </a:p>
          <a:p>
            <a:endParaRPr lang="en-US" sz="2400" dirty="0"/>
          </a:p>
          <a:p>
            <a:endParaRPr lang="en-US" sz="2400" dirty="0"/>
          </a:p>
          <a:p>
            <a:endParaRPr lang="en-US" sz="2400" dirty="0"/>
          </a:p>
        </p:txBody>
      </p:sp>
    </p:spTree>
    <p:extLst>
      <p:ext uri="{BB962C8B-B14F-4D97-AF65-F5344CB8AC3E}">
        <p14:creationId xmlns:p14="http://schemas.microsoft.com/office/powerpoint/2010/main" val="3114323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E424E-C142-4AF4-A7B6-AC1507D7515B}"/>
              </a:ext>
            </a:extLst>
          </p:cNvPr>
          <p:cNvSpPr>
            <a:spLocks noGrp="1"/>
          </p:cNvSpPr>
          <p:nvPr>
            <p:ph type="title"/>
          </p:nvPr>
        </p:nvSpPr>
        <p:spPr/>
        <p:txBody>
          <a:bodyPr/>
          <a:lstStyle/>
          <a:p>
            <a:r>
              <a:rPr lang="en-US" dirty="0"/>
              <a:t>DSM-5 Generalized Anxiety Disorder</a:t>
            </a:r>
          </a:p>
        </p:txBody>
      </p:sp>
      <p:sp>
        <p:nvSpPr>
          <p:cNvPr id="3" name="Content Placeholder 2">
            <a:extLst>
              <a:ext uri="{FF2B5EF4-FFF2-40B4-BE49-F238E27FC236}">
                <a16:creationId xmlns:a16="http://schemas.microsoft.com/office/drawing/2014/main" id="{706EAA47-5FFB-49B0-B094-948EC95CCAE9}"/>
              </a:ext>
            </a:extLst>
          </p:cNvPr>
          <p:cNvSpPr>
            <a:spLocks noGrp="1"/>
          </p:cNvSpPr>
          <p:nvPr>
            <p:ph idx="1"/>
          </p:nvPr>
        </p:nvSpPr>
        <p:spPr>
          <a:xfrm>
            <a:off x="838200" y="1455939"/>
            <a:ext cx="8314678" cy="5140170"/>
          </a:xfrm>
        </p:spPr>
        <p:txBody>
          <a:bodyPr>
            <a:noAutofit/>
          </a:bodyPr>
          <a:lstStyle/>
          <a:p>
            <a:pPr>
              <a:spcBef>
                <a:spcPts val="0"/>
              </a:spcBef>
              <a:spcAft>
                <a:spcPts val="600"/>
              </a:spcAft>
            </a:pPr>
            <a:r>
              <a:rPr lang="en-US" dirty="0">
                <a:solidFill>
                  <a:schemeClr val="tx1">
                    <a:lumMod val="65000"/>
                    <a:lumOff val="35000"/>
                  </a:schemeClr>
                </a:solidFill>
              </a:rPr>
              <a:t>A. Excessive anxiety and worry (apprehensive expectation), occurring more days than not for at least 6 months, about a number of events or activities (such as work or school performance).</a:t>
            </a:r>
          </a:p>
          <a:p>
            <a:pPr>
              <a:spcBef>
                <a:spcPts val="0"/>
              </a:spcBef>
              <a:spcAft>
                <a:spcPts val="600"/>
              </a:spcAft>
            </a:pPr>
            <a:r>
              <a:rPr lang="en-US" dirty="0">
                <a:solidFill>
                  <a:schemeClr val="tx1">
                    <a:lumMod val="65000"/>
                    <a:lumOff val="35000"/>
                  </a:schemeClr>
                </a:solidFill>
              </a:rPr>
              <a:t>B. The individual finds it difficult to control the worry.</a:t>
            </a:r>
          </a:p>
          <a:p>
            <a:pPr>
              <a:spcBef>
                <a:spcPts val="0"/>
              </a:spcBef>
              <a:spcAft>
                <a:spcPts val="600"/>
              </a:spcAft>
            </a:pPr>
            <a:r>
              <a:rPr lang="en-US" dirty="0">
                <a:solidFill>
                  <a:schemeClr val="tx1">
                    <a:lumMod val="65000"/>
                    <a:lumOff val="35000"/>
                  </a:schemeClr>
                </a:solidFill>
              </a:rPr>
              <a:t>C. The anxiety and worry are associated with 3 or more of the following six symptoms:</a:t>
            </a:r>
          </a:p>
          <a:p>
            <a:pPr marL="685800" lvl="1">
              <a:spcBef>
                <a:spcPts val="0"/>
              </a:spcBef>
              <a:spcAft>
                <a:spcPts val="600"/>
              </a:spcAft>
              <a:buClr>
                <a:schemeClr val="accent3"/>
              </a:buClr>
              <a:buFont typeface="Wingdings" panose="05000000000000000000" pitchFamily="2" charset="2"/>
              <a:buChar char="§"/>
            </a:pPr>
            <a:r>
              <a:rPr lang="en-US" dirty="0">
                <a:solidFill>
                  <a:schemeClr val="tx1">
                    <a:lumMod val="65000"/>
                    <a:lumOff val="35000"/>
                  </a:schemeClr>
                </a:solidFill>
              </a:rPr>
              <a:t>1. Restlessness, feeling keyed up or on edge.</a:t>
            </a:r>
          </a:p>
          <a:p>
            <a:pPr marL="685800" lvl="1">
              <a:spcBef>
                <a:spcPts val="0"/>
              </a:spcBef>
              <a:spcAft>
                <a:spcPts val="600"/>
              </a:spcAft>
              <a:buClr>
                <a:schemeClr val="accent3"/>
              </a:buClr>
              <a:buFont typeface="Wingdings" panose="05000000000000000000" pitchFamily="2" charset="2"/>
              <a:buChar char="§"/>
            </a:pPr>
            <a:r>
              <a:rPr lang="en-US" dirty="0">
                <a:solidFill>
                  <a:schemeClr val="tx1">
                    <a:lumMod val="65000"/>
                    <a:lumOff val="35000"/>
                  </a:schemeClr>
                </a:solidFill>
              </a:rPr>
              <a:t>2. Being easily fatigued.</a:t>
            </a:r>
          </a:p>
          <a:p>
            <a:pPr marL="685800" lvl="1">
              <a:spcBef>
                <a:spcPts val="0"/>
              </a:spcBef>
              <a:spcAft>
                <a:spcPts val="600"/>
              </a:spcAft>
              <a:buClr>
                <a:schemeClr val="accent3"/>
              </a:buClr>
              <a:buFont typeface="Wingdings" panose="05000000000000000000" pitchFamily="2" charset="2"/>
              <a:buChar char="§"/>
            </a:pPr>
            <a:r>
              <a:rPr lang="en-US" dirty="0">
                <a:solidFill>
                  <a:schemeClr val="tx1">
                    <a:lumMod val="65000"/>
                    <a:lumOff val="35000"/>
                  </a:schemeClr>
                </a:solidFill>
              </a:rPr>
              <a:t>3. Difficulty concentrating or mind going blank.</a:t>
            </a:r>
          </a:p>
          <a:p>
            <a:pPr marL="685800" lvl="1">
              <a:spcBef>
                <a:spcPts val="0"/>
              </a:spcBef>
              <a:spcAft>
                <a:spcPts val="600"/>
              </a:spcAft>
              <a:buClr>
                <a:schemeClr val="accent3"/>
              </a:buClr>
              <a:buFont typeface="Wingdings" panose="05000000000000000000" pitchFamily="2" charset="2"/>
              <a:buChar char="§"/>
            </a:pPr>
            <a:r>
              <a:rPr lang="en-US" dirty="0">
                <a:solidFill>
                  <a:schemeClr val="tx1">
                    <a:lumMod val="65000"/>
                    <a:lumOff val="35000"/>
                  </a:schemeClr>
                </a:solidFill>
              </a:rPr>
              <a:t>4. Irritability.</a:t>
            </a:r>
          </a:p>
          <a:p>
            <a:pPr marL="685800" lvl="1">
              <a:spcBef>
                <a:spcPts val="0"/>
              </a:spcBef>
              <a:spcAft>
                <a:spcPts val="600"/>
              </a:spcAft>
              <a:buClr>
                <a:schemeClr val="accent3"/>
              </a:buClr>
              <a:buFont typeface="Wingdings" panose="05000000000000000000" pitchFamily="2" charset="2"/>
              <a:buChar char="§"/>
            </a:pPr>
            <a:r>
              <a:rPr lang="en-US" dirty="0">
                <a:solidFill>
                  <a:schemeClr val="tx1">
                    <a:lumMod val="65000"/>
                    <a:lumOff val="35000"/>
                  </a:schemeClr>
                </a:solidFill>
              </a:rPr>
              <a:t>5. Muscle tension.</a:t>
            </a:r>
          </a:p>
          <a:p>
            <a:pPr marL="685800" lvl="1">
              <a:spcBef>
                <a:spcPts val="0"/>
              </a:spcBef>
              <a:spcAft>
                <a:spcPts val="600"/>
              </a:spcAft>
              <a:buClr>
                <a:schemeClr val="accent3"/>
              </a:buClr>
              <a:buFont typeface="Wingdings" panose="05000000000000000000" pitchFamily="2" charset="2"/>
              <a:buChar char="§"/>
            </a:pPr>
            <a:r>
              <a:rPr lang="en-US" dirty="0">
                <a:solidFill>
                  <a:schemeClr val="tx1">
                    <a:lumMod val="65000"/>
                    <a:lumOff val="35000"/>
                  </a:schemeClr>
                </a:solidFill>
              </a:rPr>
              <a:t>6. Sleep disturbance (difficulty falling or staying asleep, or restless, unsatisfying sleep).</a:t>
            </a:r>
          </a:p>
          <a:p>
            <a:pPr>
              <a:spcBef>
                <a:spcPts val="0"/>
              </a:spcBef>
              <a:spcAft>
                <a:spcPts val="600"/>
              </a:spcAft>
            </a:pPr>
            <a:r>
              <a:rPr lang="en-US" dirty="0">
                <a:solidFill>
                  <a:schemeClr val="tx1">
                    <a:lumMod val="65000"/>
                    <a:lumOff val="35000"/>
                  </a:schemeClr>
                </a:solidFill>
              </a:rPr>
              <a:t>D. The anxiety, worry, or physical symptoms cause clinically significant distress or impairment in social, occupational, or other important areas of functioning.</a:t>
            </a:r>
          </a:p>
        </p:txBody>
      </p:sp>
    </p:spTree>
    <p:extLst>
      <p:ext uri="{BB962C8B-B14F-4D97-AF65-F5344CB8AC3E}">
        <p14:creationId xmlns:p14="http://schemas.microsoft.com/office/powerpoint/2010/main" val="15071505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CC95-DC3B-4B4B-9EF8-0754887D0607}"/>
              </a:ext>
            </a:extLst>
          </p:cNvPr>
          <p:cNvSpPr>
            <a:spLocks noGrp="1"/>
          </p:cNvSpPr>
          <p:nvPr>
            <p:ph type="title"/>
          </p:nvPr>
        </p:nvSpPr>
        <p:spPr/>
        <p:txBody>
          <a:bodyPr/>
          <a:lstStyle/>
          <a:p>
            <a:r>
              <a:rPr lang="en-US" dirty="0"/>
              <a:t>Effects</a:t>
            </a:r>
          </a:p>
        </p:txBody>
      </p:sp>
      <p:sp>
        <p:nvSpPr>
          <p:cNvPr id="3" name="Content Placeholder 2">
            <a:extLst>
              <a:ext uri="{FF2B5EF4-FFF2-40B4-BE49-F238E27FC236}">
                <a16:creationId xmlns:a16="http://schemas.microsoft.com/office/drawing/2014/main" id="{BA8012EA-4D09-4640-B8B2-1D7B5823860D}"/>
              </a:ext>
            </a:extLst>
          </p:cNvPr>
          <p:cNvSpPr>
            <a:spLocks noGrp="1"/>
          </p:cNvSpPr>
          <p:nvPr>
            <p:ph idx="1"/>
          </p:nvPr>
        </p:nvSpPr>
        <p:spPr>
          <a:xfrm>
            <a:off x="688534" y="1333500"/>
            <a:ext cx="8596668" cy="4707863"/>
          </a:xfrm>
        </p:spPr>
        <p:txBody>
          <a:bodyPr>
            <a:normAutofit fontScale="92500" lnSpcReduction="10000"/>
          </a:bodyPr>
          <a:lstStyle/>
          <a:p>
            <a:r>
              <a:rPr lang="en-US" sz="2400" dirty="0"/>
              <a:t>Students spending up to 20% of their in-class time texting, emailing, and checking social media. Leads to more out of class studying/ work.</a:t>
            </a:r>
          </a:p>
          <a:p>
            <a:r>
              <a:rPr lang="en-US" sz="2400" dirty="0"/>
              <a:t>Americans check their phones every 12 minutes.</a:t>
            </a:r>
          </a:p>
          <a:p>
            <a:r>
              <a:rPr lang="en-US" sz="2400" dirty="0"/>
              <a:t>Research has found that some individuals experience intense anxiety when separated from their phones, and some even exhibit withdrawal-like symptoms if they can't check their device.</a:t>
            </a:r>
          </a:p>
          <a:p>
            <a:r>
              <a:rPr lang="en-US" sz="2400" dirty="0"/>
              <a:t>Smartphones and slot machines have something in common. You know it well: that frisson of anticipation you feel whenever you pick up your phone. “Intermittent rewards”</a:t>
            </a:r>
          </a:p>
          <a:p>
            <a:r>
              <a:rPr lang="en-US" sz="2400" dirty="0"/>
              <a:t>Our phones are altering our brains. </a:t>
            </a:r>
          </a:p>
          <a:p>
            <a:endParaRPr lang="en-US" dirty="0"/>
          </a:p>
        </p:txBody>
      </p:sp>
    </p:spTree>
    <p:extLst>
      <p:ext uri="{BB962C8B-B14F-4D97-AF65-F5344CB8AC3E}">
        <p14:creationId xmlns:p14="http://schemas.microsoft.com/office/powerpoint/2010/main" val="31051591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C972F-4228-4496-AE46-730A9E6F9144}"/>
              </a:ext>
            </a:extLst>
          </p:cNvPr>
          <p:cNvSpPr>
            <a:spLocks noGrp="1"/>
          </p:cNvSpPr>
          <p:nvPr>
            <p:ph type="title"/>
          </p:nvPr>
        </p:nvSpPr>
        <p:spPr/>
        <p:txBody>
          <a:bodyPr/>
          <a:lstStyle/>
          <a:p>
            <a:r>
              <a:rPr lang="en-US" dirty="0"/>
              <a:t>Research:</a:t>
            </a:r>
          </a:p>
        </p:txBody>
      </p:sp>
      <p:sp>
        <p:nvSpPr>
          <p:cNvPr id="3" name="Content Placeholder 2">
            <a:extLst>
              <a:ext uri="{FF2B5EF4-FFF2-40B4-BE49-F238E27FC236}">
                <a16:creationId xmlns:a16="http://schemas.microsoft.com/office/drawing/2014/main" id="{F05EACAB-83F8-496D-8FFE-60FFD5D9661E}"/>
              </a:ext>
            </a:extLst>
          </p:cNvPr>
          <p:cNvSpPr>
            <a:spLocks noGrp="1"/>
          </p:cNvSpPr>
          <p:nvPr>
            <p:ph idx="1"/>
          </p:nvPr>
        </p:nvSpPr>
        <p:spPr/>
        <p:txBody>
          <a:bodyPr>
            <a:normAutofit fontScale="92500" lnSpcReduction="20000"/>
          </a:bodyPr>
          <a:lstStyle/>
          <a:p>
            <a:r>
              <a:rPr lang="en-US" sz="2400" dirty="0" err="1"/>
              <a:t>Beneson</a:t>
            </a:r>
            <a:r>
              <a:rPr lang="en-US" sz="2400" dirty="0"/>
              <a:t> Strategy Group: 35% of students admitted to cheating with their cell phones. Over 50% said they used the internet to cheat. </a:t>
            </a:r>
          </a:p>
          <a:p>
            <a:r>
              <a:rPr lang="en-US" sz="2400" dirty="0"/>
              <a:t>The Journal Educational Psychology: Students who had cellphones or laptops present while the same lesson was being taught by the same professor scored five percent, or half a letter grade, lower on exams than students who didn't use electronics. Even in the group who could, but didn’t the others’ use distracted them into getting lower grades. </a:t>
            </a:r>
          </a:p>
          <a:p>
            <a:r>
              <a:rPr lang="en-US" sz="2400" dirty="0"/>
              <a:t>Kent State University: A study of 500 undergraduate students found there was a negative relationship between frequent cell phone use and grades, as well as lower life satisfaction, increased anxiety, and poor physical health.</a:t>
            </a:r>
          </a:p>
          <a:p>
            <a:endParaRPr lang="en-US" dirty="0"/>
          </a:p>
        </p:txBody>
      </p:sp>
    </p:spTree>
    <p:extLst>
      <p:ext uri="{BB962C8B-B14F-4D97-AF65-F5344CB8AC3E}">
        <p14:creationId xmlns:p14="http://schemas.microsoft.com/office/powerpoint/2010/main" val="1258354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1B9BD-0E8F-4A85-8742-6407C0A62C57}"/>
              </a:ext>
            </a:extLst>
          </p:cNvPr>
          <p:cNvSpPr>
            <a:spLocks noGrp="1"/>
          </p:cNvSpPr>
          <p:nvPr>
            <p:ph type="title"/>
          </p:nvPr>
        </p:nvSpPr>
        <p:spPr/>
        <p:txBody>
          <a:bodyPr/>
          <a:lstStyle/>
          <a:p>
            <a:r>
              <a:rPr lang="en-US" dirty="0"/>
              <a:t>Research cont.	</a:t>
            </a:r>
          </a:p>
        </p:txBody>
      </p:sp>
      <p:sp>
        <p:nvSpPr>
          <p:cNvPr id="3" name="Content Placeholder 2">
            <a:extLst>
              <a:ext uri="{FF2B5EF4-FFF2-40B4-BE49-F238E27FC236}">
                <a16:creationId xmlns:a16="http://schemas.microsoft.com/office/drawing/2014/main" id="{C21DF2E6-B32C-4940-8BF9-22272E39DCC2}"/>
              </a:ext>
            </a:extLst>
          </p:cNvPr>
          <p:cNvSpPr>
            <a:spLocks noGrp="1"/>
          </p:cNvSpPr>
          <p:nvPr>
            <p:ph idx="1"/>
          </p:nvPr>
        </p:nvSpPr>
        <p:spPr>
          <a:xfrm>
            <a:off x="688534" y="1276350"/>
            <a:ext cx="8596668" cy="5086350"/>
          </a:xfrm>
        </p:spPr>
        <p:txBody>
          <a:bodyPr>
            <a:noAutofit/>
          </a:bodyPr>
          <a:lstStyle/>
          <a:p>
            <a:r>
              <a:rPr lang="en-US" sz="2000" dirty="0"/>
              <a:t>Dr. Nancy Cheever, California State: Relationship between cellphone use and anxiety. The more people use their phone, the more anxious they are about using their phone. Phone-induced anxiety operates on a positive feedback loop. Phones keep us in a persistent state of anxiety and the only relief is to look at our phones. Teens may be on their phones for more than six-and-a-half hours a day.</a:t>
            </a:r>
          </a:p>
          <a:p>
            <a:r>
              <a:rPr lang="en-US" sz="2000" dirty="0"/>
              <a:t>Nancy </a:t>
            </a:r>
            <a:r>
              <a:rPr lang="en-US" sz="2000" dirty="0" err="1"/>
              <a:t>Colier</a:t>
            </a:r>
            <a:r>
              <a:rPr lang="en-US" sz="2000" dirty="0"/>
              <a:t>, </a:t>
            </a:r>
            <a:r>
              <a:rPr lang="en-US" sz="2000" u="sng" dirty="0"/>
              <a:t>The Power of Off:</a:t>
            </a:r>
            <a:r>
              <a:rPr lang="en-US" sz="2000" dirty="0"/>
              <a:t>  Found in talking to teenagers if it's 'My heart rate is higher' versus 'I have a social life,’ they're going to choose social life.</a:t>
            </a:r>
          </a:p>
          <a:p>
            <a:r>
              <a:rPr lang="en-US" sz="2000" dirty="0"/>
              <a:t>Dr. Jon </a:t>
            </a:r>
            <a:r>
              <a:rPr lang="en-US" sz="2000" dirty="0" err="1"/>
              <a:t>Elhai</a:t>
            </a:r>
            <a:r>
              <a:rPr lang="en-US" sz="2000" dirty="0"/>
              <a:t> investigated the relationship between problematic smartphone use and symptoms of anxiety and depression. He reviewed 23 studies. The more participants used their smartphones, the more likely they were to experience symptoms associated with these disorders and report being stressed.</a:t>
            </a:r>
          </a:p>
        </p:txBody>
      </p:sp>
    </p:spTree>
    <p:extLst>
      <p:ext uri="{BB962C8B-B14F-4D97-AF65-F5344CB8AC3E}">
        <p14:creationId xmlns:p14="http://schemas.microsoft.com/office/powerpoint/2010/main" val="35666507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134A4-9FBB-4DDD-8614-3A2D893C42CD}"/>
              </a:ext>
            </a:extLst>
          </p:cNvPr>
          <p:cNvSpPr>
            <a:spLocks noGrp="1"/>
          </p:cNvSpPr>
          <p:nvPr>
            <p:ph type="title"/>
          </p:nvPr>
        </p:nvSpPr>
        <p:spPr/>
        <p:txBody>
          <a:bodyPr>
            <a:normAutofit fontScale="90000"/>
          </a:bodyPr>
          <a:lstStyle/>
          <a:p>
            <a:r>
              <a:rPr lang="en-US" dirty="0"/>
              <a:t>How to Manage Technology in Schools</a:t>
            </a:r>
          </a:p>
        </p:txBody>
      </p:sp>
      <p:sp>
        <p:nvSpPr>
          <p:cNvPr id="3" name="Content Placeholder 2">
            <a:extLst>
              <a:ext uri="{FF2B5EF4-FFF2-40B4-BE49-F238E27FC236}">
                <a16:creationId xmlns:a16="http://schemas.microsoft.com/office/drawing/2014/main" id="{BF878F93-D847-4C93-9251-8E8812C8969B}"/>
              </a:ext>
            </a:extLst>
          </p:cNvPr>
          <p:cNvSpPr>
            <a:spLocks noGrp="1"/>
          </p:cNvSpPr>
          <p:nvPr>
            <p:ph idx="1"/>
          </p:nvPr>
        </p:nvSpPr>
        <p:spPr/>
        <p:txBody>
          <a:bodyPr>
            <a:normAutofit/>
          </a:bodyPr>
          <a:lstStyle/>
          <a:p>
            <a:r>
              <a:rPr lang="en-US" sz="2400" dirty="0"/>
              <a:t>4500 brain scans have shown children who use screens more than 6 hours a day are showing a premature thinning of the cortex, which is the part of the brain responsible for interpreting information from the physical world.</a:t>
            </a:r>
          </a:p>
          <a:p>
            <a:r>
              <a:rPr lang="en-US" sz="2400" dirty="0"/>
              <a:t>The same research showed that children with more than 2 hours of screen time a day scored lower on thinking and language.</a:t>
            </a:r>
          </a:p>
          <a:p>
            <a:endParaRPr lang="en-US" sz="2400" dirty="0"/>
          </a:p>
        </p:txBody>
      </p:sp>
    </p:spTree>
    <p:extLst>
      <p:ext uri="{BB962C8B-B14F-4D97-AF65-F5344CB8AC3E}">
        <p14:creationId xmlns:p14="http://schemas.microsoft.com/office/powerpoint/2010/main" val="29620878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0B1B9-CB32-4880-B28B-24941EC410D5}"/>
              </a:ext>
            </a:extLst>
          </p:cNvPr>
          <p:cNvSpPr>
            <a:spLocks noGrp="1"/>
          </p:cNvSpPr>
          <p:nvPr>
            <p:ph type="title"/>
          </p:nvPr>
        </p:nvSpPr>
        <p:spPr/>
        <p:txBody>
          <a:bodyPr/>
          <a:lstStyle/>
          <a:p>
            <a:r>
              <a:rPr lang="en-US" dirty="0"/>
              <a:t>Guidelines</a:t>
            </a:r>
          </a:p>
        </p:txBody>
      </p:sp>
      <p:sp>
        <p:nvSpPr>
          <p:cNvPr id="3" name="Content Placeholder 2">
            <a:extLst>
              <a:ext uri="{FF2B5EF4-FFF2-40B4-BE49-F238E27FC236}">
                <a16:creationId xmlns:a16="http://schemas.microsoft.com/office/drawing/2014/main" id="{18936C85-B6B1-4B21-8F1D-269B2927C29B}"/>
              </a:ext>
            </a:extLst>
          </p:cNvPr>
          <p:cNvSpPr>
            <a:spLocks noGrp="1"/>
          </p:cNvSpPr>
          <p:nvPr>
            <p:ph idx="1"/>
          </p:nvPr>
        </p:nvSpPr>
        <p:spPr/>
        <p:txBody>
          <a:bodyPr>
            <a:normAutofit/>
          </a:bodyPr>
          <a:lstStyle/>
          <a:p>
            <a:r>
              <a:rPr lang="en-US" sz="2400" dirty="0"/>
              <a:t>There should be a schoolwide policy for screen time that is based on current research. If individual teachers make their own rules, the students are very likely to get at least 2 hours of screen time at school, which is causing permanent changes to the brain and skills on these children. </a:t>
            </a:r>
          </a:p>
          <a:p>
            <a:r>
              <a:rPr lang="en-US" sz="2400" dirty="0"/>
              <a:t>Students should only be allowed to use screens as a resource, or for calculations. Find interactive games/ activities, rather than screen activities.</a:t>
            </a:r>
          </a:p>
          <a:p>
            <a:r>
              <a:rPr lang="en-US" sz="2400" dirty="0"/>
              <a:t>Screens should not be allowed during social interaction times. They need to develop these skills.</a:t>
            </a:r>
          </a:p>
        </p:txBody>
      </p:sp>
    </p:spTree>
    <p:extLst>
      <p:ext uri="{BB962C8B-B14F-4D97-AF65-F5344CB8AC3E}">
        <p14:creationId xmlns:p14="http://schemas.microsoft.com/office/powerpoint/2010/main" val="19007507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12C0D-85F9-4B43-8402-9198579EF552}"/>
              </a:ext>
            </a:extLst>
          </p:cNvPr>
          <p:cNvSpPr>
            <a:spLocks noGrp="1"/>
          </p:cNvSpPr>
          <p:nvPr>
            <p:ph type="title"/>
          </p:nvPr>
        </p:nvSpPr>
        <p:spPr/>
        <p:txBody>
          <a:bodyPr>
            <a:normAutofit fontScale="90000"/>
          </a:bodyPr>
          <a:lstStyle/>
          <a:p>
            <a:r>
              <a:rPr lang="en-US" dirty="0"/>
              <a:t>Guidelines: Less Screens, More Movement</a:t>
            </a:r>
          </a:p>
        </p:txBody>
      </p:sp>
      <p:sp>
        <p:nvSpPr>
          <p:cNvPr id="3" name="Content Placeholder 2">
            <a:extLst>
              <a:ext uri="{FF2B5EF4-FFF2-40B4-BE49-F238E27FC236}">
                <a16:creationId xmlns:a16="http://schemas.microsoft.com/office/drawing/2014/main" id="{B07682E9-0B30-4DAC-9E32-4954298A5699}"/>
              </a:ext>
            </a:extLst>
          </p:cNvPr>
          <p:cNvSpPr>
            <a:spLocks noGrp="1"/>
          </p:cNvSpPr>
          <p:nvPr>
            <p:ph idx="1"/>
          </p:nvPr>
        </p:nvSpPr>
        <p:spPr/>
        <p:txBody>
          <a:bodyPr>
            <a:normAutofit/>
          </a:bodyPr>
          <a:lstStyle/>
          <a:p>
            <a:r>
              <a:rPr lang="en-US" sz="2400" dirty="0"/>
              <a:t>Research says that 80% of blood pools in hips after just 20-30 minutes of sitting (</a:t>
            </a:r>
            <a:r>
              <a:rPr lang="en-US" sz="2400" dirty="0" err="1"/>
              <a:t>Blaydes</a:t>
            </a:r>
            <a:r>
              <a:rPr lang="en-US" sz="2400" dirty="0"/>
              <a:t>, 2000). If the blood is in the hips and not the brain, then learning can be more difficult. Regardless of age, learners need to move every 30 minutes.</a:t>
            </a:r>
          </a:p>
          <a:p>
            <a:r>
              <a:rPr lang="en-US" sz="2400" dirty="0"/>
              <a:t>Brain scans show that children learn best when they are actually moving and learning at the same time. Movement stimulates the necessary neurons and electrical wiring that facilitates the child’s ability to take in information and learn. We grow new brain cells when we are physically active. [Hippocampus]</a:t>
            </a:r>
          </a:p>
          <a:p>
            <a:endParaRPr lang="en-US" sz="2400" dirty="0"/>
          </a:p>
          <a:p>
            <a:endParaRPr lang="en-US" sz="2400" dirty="0"/>
          </a:p>
        </p:txBody>
      </p:sp>
    </p:spTree>
    <p:extLst>
      <p:ext uri="{BB962C8B-B14F-4D97-AF65-F5344CB8AC3E}">
        <p14:creationId xmlns:p14="http://schemas.microsoft.com/office/powerpoint/2010/main" val="27346720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7569B-2EF2-4EA7-9CA2-CFAD13D6569C}"/>
              </a:ext>
            </a:extLst>
          </p:cNvPr>
          <p:cNvSpPr>
            <a:spLocks noGrp="1"/>
          </p:cNvSpPr>
          <p:nvPr>
            <p:ph type="title"/>
          </p:nvPr>
        </p:nvSpPr>
        <p:spPr/>
        <p:txBody>
          <a:bodyPr/>
          <a:lstStyle/>
          <a:p>
            <a:pPr algn="ctr"/>
            <a:r>
              <a:rPr lang="en-US" dirty="0"/>
              <a:t>Activity #2</a:t>
            </a:r>
          </a:p>
        </p:txBody>
      </p:sp>
      <p:sp>
        <p:nvSpPr>
          <p:cNvPr id="3" name="Content Placeholder 2">
            <a:extLst>
              <a:ext uri="{FF2B5EF4-FFF2-40B4-BE49-F238E27FC236}">
                <a16:creationId xmlns:a16="http://schemas.microsoft.com/office/drawing/2014/main" id="{585B13B0-4154-40BD-93C4-09ED950E615B}"/>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3600" dirty="0"/>
              <a:t>I didn’t say she took the money.</a:t>
            </a:r>
          </a:p>
        </p:txBody>
      </p:sp>
    </p:spTree>
    <p:extLst>
      <p:ext uri="{BB962C8B-B14F-4D97-AF65-F5344CB8AC3E}">
        <p14:creationId xmlns:p14="http://schemas.microsoft.com/office/powerpoint/2010/main" val="15832937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203C7-4DA3-4F56-88D1-0037A038CD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C3BD6E-57C2-4871-907F-D3B0620BDD57}"/>
              </a:ext>
            </a:extLst>
          </p:cNvPr>
          <p:cNvSpPr>
            <a:spLocks noGrp="1"/>
          </p:cNvSpPr>
          <p:nvPr>
            <p:ph idx="1"/>
          </p:nvPr>
        </p:nvSpPr>
        <p:spPr/>
        <p:txBody>
          <a:bodyPr>
            <a:normAutofit/>
          </a:bodyPr>
          <a:lstStyle/>
          <a:p>
            <a:pPr marL="0" indent="0" algn="ctr">
              <a:buNone/>
            </a:pPr>
            <a:endParaRPr lang="en-US" sz="3200" dirty="0"/>
          </a:p>
          <a:p>
            <a:pPr marL="0" indent="0" algn="ctr">
              <a:buNone/>
            </a:pPr>
            <a:endParaRPr lang="en-US" sz="3200" dirty="0"/>
          </a:p>
          <a:p>
            <a:pPr marL="0" indent="0" algn="ctr">
              <a:buNone/>
            </a:pPr>
            <a:r>
              <a:rPr lang="en-US" sz="3200" dirty="0"/>
              <a:t>Questions?</a:t>
            </a:r>
          </a:p>
        </p:txBody>
      </p:sp>
    </p:spTree>
    <p:extLst>
      <p:ext uri="{BB962C8B-B14F-4D97-AF65-F5344CB8AC3E}">
        <p14:creationId xmlns:p14="http://schemas.microsoft.com/office/powerpoint/2010/main" val="2156207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B6FBC-9CD6-46ED-A994-6179DB875049}"/>
              </a:ext>
            </a:extLst>
          </p:cNvPr>
          <p:cNvSpPr>
            <a:spLocks noGrp="1"/>
          </p:cNvSpPr>
          <p:nvPr>
            <p:ph type="title"/>
          </p:nvPr>
        </p:nvSpPr>
        <p:spPr/>
        <p:txBody>
          <a:bodyPr/>
          <a:lstStyle/>
          <a:p>
            <a:r>
              <a:rPr lang="en-US" dirty="0"/>
              <a:t>Prevalence of Anxiety Disorders:</a:t>
            </a:r>
          </a:p>
        </p:txBody>
      </p:sp>
      <p:sp>
        <p:nvSpPr>
          <p:cNvPr id="3" name="Content Placeholder 2">
            <a:extLst>
              <a:ext uri="{FF2B5EF4-FFF2-40B4-BE49-F238E27FC236}">
                <a16:creationId xmlns:a16="http://schemas.microsoft.com/office/drawing/2014/main" id="{699DCCA7-8895-4354-80F4-45A589CB932B}"/>
              </a:ext>
            </a:extLst>
          </p:cNvPr>
          <p:cNvSpPr>
            <a:spLocks noGrp="1"/>
          </p:cNvSpPr>
          <p:nvPr>
            <p:ph idx="1"/>
          </p:nvPr>
        </p:nvSpPr>
        <p:spPr>
          <a:xfrm>
            <a:off x="677334" y="1571349"/>
            <a:ext cx="8596668" cy="4470014"/>
          </a:xfrm>
        </p:spPr>
        <p:txBody>
          <a:bodyPr>
            <a:normAutofit/>
          </a:bodyPr>
          <a:lstStyle/>
          <a:p>
            <a:pPr marL="0" indent="0">
              <a:buNone/>
            </a:pPr>
            <a:r>
              <a:rPr lang="en-US" sz="2000" dirty="0">
                <a:solidFill>
                  <a:schemeClr val="tx1">
                    <a:lumMod val="65000"/>
                    <a:lumOff val="35000"/>
                  </a:schemeClr>
                </a:solidFill>
              </a:rPr>
              <a:t>Children aged 6–17 “Ever having been diagnosed with anxiety” increased from 5.5% in 2007, to 6.4% in 2011–2012.</a:t>
            </a:r>
          </a:p>
          <a:p>
            <a:endParaRPr lang="en-US" sz="2000" dirty="0">
              <a:solidFill>
                <a:schemeClr val="tx1">
                  <a:lumMod val="65000"/>
                  <a:lumOff val="35000"/>
                </a:schemeClr>
              </a:solidFill>
            </a:endParaRPr>
          </a:p>
          <a:p>
            <a:pPr marL="0" indent="0">
              <a:buNone/>
            </a:pPr>
            <a:r>
              <a:rPr lang="en-US" sz="2000" dirty="0"/>
              <a:t>Children age 3-17 “have diagnosed anxiety” 7.1% (approx. 4.4 million) most recently.</a:t>
            </a:r>
          </a:p>
          <a:p>
            <a:pPr marL="0" indent="0">
              <a:buNone/>
            </a:pPr>
            <a:endParaRPr lang="en-US" sz="2000" dirty="0">
              <a:solidFill>
                <a:schemeClr val="tx1">
                  <a:lumMod val="65000"/>
                  <a:lumOff val="35000"/>
                </a:schemeClr>
              </a:solidFill>
            </a:endParaRPr>
          </a:p>
          <a:p>
            <a:pPr marL="0" indent="0">
              <a:buNone/>
            </a:pPr>
            <a:r>
              <a:rPr lang="en-US" sz="2000" dirty="0">
                <a:solidFill>
                  <a:schemeClr val="tx1">
                    <a:lumMod val="65000"/>
                    <a:lumOff val="35000"/>
                  </a:schemeClr>
                </a:solidFill>
              </a:rPr>
              <a:t>High rates of recovery with treatment: After 3-4 years, 82% no longer met criteria for their anxiety disorder. However, only 6 out of 10 receive treatment for it.</a:t>
            </a:r>
          </a:p>
        </p:txBody>
      </p:sp>
    </p:spTree>
    <p:extLst>
      <p:ext uri="{BB962C8B-B14F-4D97-AF65-F5344CB8AC3E}">
        <p14:creationId xmlns:p14="http://schemas.microsoft.com/office/powerpoint/2010/main" val="22693185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6724E-790F-4856-9599-09533A7F9CBD}"/>
              </a:ext>
            </a:extLst>
          </p:cNvPr>
          <p:cNvSpPr>
            <a:spLocks noGrp="1"/>
          </p:cNvSpPr>
          <p:nvPr>
            <p:ph type="title"/>
          </p:nvPr>
        </p:nvSpPr>
        <p:spPr/>
        <p:txBody>
          <a:bodyPr/>
          <a:lstStyle/>
          <a:p>
            <a:r>
              <a:rPr lang="en-US" dirty="0"/>
              <a:t>Anxiety in College-Aged Students	</a:t>
            </a:r>
          </a:p>
        </p:txBody>
      </p:sp>
      <p:sp>
        <p:nvSpPr>
          <p:cNvPr id="3" name="Content Placeholder 2">
            <a:extLst>
              <a:ext uri="{FF2B5EF4-FFF2-40B4-BE49-F238E27FC236}">
                <a16:creationId xmlns:a16="http://schemas.microsoft.com/office/drawing/2014/main" id="{9F681087-2859-470E-AB25-DDFB344FE41A}"/>
              </a:ext>
            </a:extLst>
          </p:cNvPr>
          <p:cNvSpPr>
            <a:spLocks noGrp="1"/>
          </p:cNvSpPr>
          <p:nvPr>
            <p:ph idx="1"/>
          </p:nvPr>
        </p:nvSpPr>
        <p:spPr/>
        <p:txBody>
          <a:bodyPr>
            <a:normAutofit/>
          </a:bodyPr>
          <a:lstStyle/>
          <a:p>
            <a:pPr marL="0" indent="0" algn="just">
              <a:lnSpc>
                <a:spcPct val="150000"/>
              </a:lnSpc>
              <a:buNone/>
            </a:pPr>
            <a:r>
              <a:rPr lang="en-US" sz="2400" dirty="0"/>
              <a:t>The data on anxiety among 18- and 19-year-olds is even starker. Since 1985, the Higher Education Research Institute at UCLA has been asking incoming college freshmen if they “felt overwhelmed” by all they had to do. The first year, 18 percent replied yes. By 2000, that climbed to 28 percent. By 2016, to nearly 41 percent.</a:t>
            </a:r>
          </a:p>
        </p:txBody>
      </p:sp>
    </p:spTree>
    <p:extLst>
      <p:ext uri="{BB962C8B-B14F-4D97-AF65-F5344CB8AC3E}">
        <p14:creationId xmlns:p14="http://schemas.microsoft.com/office/powerpoint/2010/main" val="29596351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4684E-A152-4B67-BC26-D122527B067D}"/>
              </a:ext>
            </a:extLst>
          </p:cNvPr>
          <p:cNvSpPr>
            <a:spLocks noGrp="1"/>
          </p:cNvSpPr>
          <p:nvPr>
            <p:ph type="title"/>
          </p:nvPr>
        </p:nvSpPr>
        <p:spPr/>
        <p:txBody>
          <a:bodyPr/>
          <a:lstStyle/>
          <a:p>
            <a:r>
              <a:rPr lang="en-US" dirty="0"/>
              <a:t>When Is It Time To DIAL for Help?</a:t>
            </a:r>
          </a:p>
        </p:txBody>
      </p:sp>
      <p:sp>
        <p:nvSpPr>
          <p:cNvPr id="3" name="Content Placeholder 2">
            <a:extLst>
              <a:ext uri="{FF2B5EF4-FFF2-40B4-BE49-F238E27FC236}">
                <a16:creationId xmlns:a16="http://schemas.microsoft.com/office/drawing/2014/main" id="{443B73AD-97C4-4DAD-9C14-7FFB906D2DCD}"/>
              </a:ext>
            </a:extLst>
          </p:cNvPr>
          <p:cNvSpPr>
            <a:spLocks noGrp="1"/>
          </p:cNvSpPr>
          <p:nvPr>
            <p:ph idx="1"/>
          </p:nvPr>
        </p:nvSpPr>
        <p:spPr/>
        <p:txBody>
          <a:bodyPr>
            <a:normAutofit/>
          </a:bodyPr>
          <a:lstStyle/>
          <a:p>
            <a:pPr marL="0" indent="0">
              <a:spcBef>
                <a:spcPts val="0"/>
              </a:spcBef>
              <a:spcAft>
                <a:spcPts val="1200"/>
              </a:spcAft>
              <a:buNone/>
            </a:pPr>
            <a:r>
              <a:rPr lang="en-US" sz="2400" b="1" u="sng" dirty="0">
                <a:solidFill>
                  <a:schemeClr val="tx2"/>
                </a:solidFill>
              </a:rPr>
              <a:t>D</a:t>
            </a:r>
            <a:r>
              <a:rPr lang="en-US" sz="2400" dirty="0">
                <a:solidFill>
                  <a:schemeClr val="tx2"/>
                </a:solidFill>
              </a:rPr>
              <a:t>istress:</a:t>
            </a:r>
            <a:r>
              <a:rPr lang="en-US" sz="2400" dirty="0"/>
              <a:t> Are they very upset when faced with the fear? Do they 	tolerate it with a significant amount of distress?</a:t>
            </a:r>
          </a:p>
          <a:p>
            <a:pPr marL="0" indent="0">
              <a:spcBef>
                <a:spcPts val="0"/>
              </a:spcBef>
              <a:spcAft>
                <a:spcPts val="1200"/>
              </a:spcAft>
              <a:buNone/>
            </a:pPr>
            <a:r>
              <a:rPr lang="en-US" sz="2400" b="1" u="sng" dirty="0">
                <a:solidFill>
                  <a:schemeClr val="tx2"/>
                </a:solidFill>
              </a:rPr>
              <a:t>I</a:t>
            </a:r>
            <a:r>
              <a:rPr lang="en-US" sz="2400" dirty="0">
                <a:solidFill>
                  <a:schemeClr val="tx2"/>
                </a:solidFill>
              </a:rPr>
              <a:t>nterference: </a:t>
            </a:r>
            <a:r>
              <a:rPr lang="en-US" sz="2400" dirty="0"/>
              <a:t>How much is it interfering in their day to day life?</a:t>
            </a:r>
          </a:p>
          <a:p>
            <a:pPr marL="0" indent="0">
              <a:spcBef>
                <a:spcPts val="0"/>
              </a:spcBef>
              <a:spcAft>
                <a:spcPts val="1200"/>
              </a:spcAft>
              <a:buNone/>
            </a:pPr>
            <a:r>
              <a:rPr lang="en-US" sz="2400" b="1" u="sng" dirty="0">
                <a:solidFill>
                  <a:schemeClr val="tx2"/>
                </a:solidFill>
              </a:rPr>
              <a:t>A</a:t>
            </a:r>
            <a:r>
              <a:rPr lang="en-US" sz="2400" dirty="0">
                <a:solidFill>
                  <a:schemeClr val="tx2"/>
                </a:solidFill>
              </a:rPr>
              <a:t>ge </a:t>
            </a:r>
            <a:r>
              <a:rPr lang="en-US" sz="2400" dirty="0"/>
              <a:t>Appropriate: Separation anxiety is more age appropriate for up to age 6, than it is for an adolescent in high school.</a:t>
            </a:r>
          </a:p>
          <a:p>
            <a:pPr marL="0" indent="0">
              <a:spcBef>
                <a:spcPts val="0"/>
              </a:spcBef>
              <a:spcAft>
                <a:spcPts val="1200"/>
              </a:spcAft>
              <a:buNone/>
            </a:pPr>
            <a:r>
              <a:rPr lang="en-US" sz="2400" b="1" u="sng" dirty="0">
                <a:solidFill>
                  <a:schemeClr val="tx2"/>
                </a:solidFill>
              </a:rPr>
              <a:t>L</a:t>
            </a:r>
            <a:r>
              <a:rPr lang="en-US" sz="2400" dirty="0">
                <a:solidFill>
                  <a:schemeClr val="tx2"/>
                </a:solidFill>
              </a:rPr>
              <a:t>ength of Time:</a:t>
            </a:r>
            <a:r>
              <a:rPr lang="en-US" sz="2400" dirty="0"/>
              <a:t> Have they been experiencing symptoms of anxiety for a significant amount of time (at least 6 months) and is it consistent 	or only happens sometimes?</a:t>
            </a:r>
          </a:p>
        </p:txBody>
      </p:sp>
    </p:spTree>
    <p:extLst>
      <p:ext uri="{BB962C8B-B14F-4D97-AF65-F5344CB8AC3E}">
        <p14:creationId xmlns:p14="http://schemas.microsoft.com/office/powerpoint/2010/main" val="42298812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30F95-73DD-4784-BDF3-66DB14F8CA0E}"/>
              </a:ext>
            </a:extLst>
          </p:cNvPr>
          <p:cNvSpPr>
            <a:spLocks noGrp="1"/>
          </p:cNvSpPr>
          <p:nvPr>
            <p:ph type="title"/>
          </p:nvPr>
        </p:nvSpPr>
        <p:spPr/>
        <p:txBody>
          <a:bodyPr>
            <a:normAutofit fontScale="90000"/>
          </a:bodyPr>
          <a:lstStyle/>
          <a:p>
            <a:r>
              <a:rPr lang="en-US" dirty="0"/>
              <a:t>School Related Problems From Anxiety:</a:t>
            </a:r>
          </a:p>
        </p:txBody>
      </p:sp>
      <p:sp>
        <p:nvSpPr>
          <p:cNvPr id="3" name="Content Placeholder 2">
            <a:extLst>
              <a:ext uri="{FF2B5EF4-FFF2-40B4-BE49-F238E27FC236}">
                <a16:creationId xmlns:a16="http://schemas.microsoft.com/office/drawing/2014/main" id="{7F3ED365-1217-4033-B07C-693A88BAD855}"/>
              </a:ext>
            </a:extLst>
          </p:cNvPr>
          <p:cNvSpPr>
            <a:spLocks noGrp="1"/>
          </p:cNvSpPr>
          <p:nvPr>
            <p:ph idx="1"/>
          </p:nvPr>
        </p:nvSpPr>
        <p:spPr/>
        <p:txBody>
          <a:bodyPr>
            <a:normAutofit lnSpcReduction="10000"/>
          </a:bodyPr>
          <a:lstStyle/>
          <a:p>
            <a:r>
              <a:rPr lang="en-US" sz="2400" dirty="0"/>
              <a:t>Attention difficulties</a:t>
            </a:r>
          </a:p>
          <a:p>
            <a:r>
              <a:rPr lang="en-US" sz="2400" dirty="0"/>
              <a:t>Attendance problems</a:t>
            </a:r>
          </a:p>
          <a:p>
            <a:r>
              <a:rPr lang="en-US" sz="2400" dirty="0"/>
              <a:t>Frequent complaints of stomachaches/ headaches/ illnesses</a:t>
            </a:r>
          </a:p>
          <a:p>
            <a:r>
              <a:rPr lang="en-US" sz="2400" dirty="0"/>
              <a:t>Irritability, anger, and opposition</a:t>
            </a:r>
          </a:p>
          <a:p>
            <a:r>
              <a:rPr lang="en-US" sz="2400" dirty="0"/>
              <a:t>Frequent crying</a:t>
            </a:r>
          </a:p>
          <a:p>
            <a:r>
              <a:rPr lang="en-US" sz="2400" dirty="0"/>
              <a:t>Fatigue/ sleepiness</a:t>
            </a:r>
          </a:p>
          <a:p>
            <a:r>
              <a:rPr lang="en-US" sz="2400" dirty="0"/>
              <a:t>Perfectionism</a:t>
            </a:r>
          </a:p>
          <a:p>
            <a:r>
              <a:rPr lang="en-US" sz="2400" dirty="0"/>
              <a:t>Social difficulties</a:t>
            </a:r>
          </a:p>
          <a:p>
            <a:r>
              <a:rPr lang="en-US" sz="2400" dirty="0"/>
              <a:t>Alcohol and drug use</a:t>
            </a:r>
          </a:p>
        </p:txBody>
      </p:sp>
    </p:spTree>
    <p:extLst>
      <p:ext uri="{BB962C8B-B14F-4D97-AF65-F5344CB8AC3E}">
        <p14:creationId xmlns:p14="http://schemas.microsoft.com/office/powerpoint/2010/main" val="16841898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9D0CD-19B4-42C2-B496-541564827476}"/>
              </a:ext>
            </a:extLst>
          </p:cNvPr>
          <p:cNvSpPr>
            <a:spLocks noGrp="1"/>
          </p:cNvSpPr>
          <p:nvPr>
            <p:ph type="title"/>
          </p:nvPr>
        </p:nvSpPr>
        <p:spPr/>
        <p:txBody>
          <a:bodyPr>
            <a:normAutofit fontScale="90000"/>
          </a:bodyPr>
          <a:lstStyle/>
          <a:p>
            <a:r>
              <a:rPr lang="en-US" dirty="0"/>
              <a:t>How are Children with Anxiety Helped?</a:t>
            </a:r>
            <a:br>
              <a:rPr lang="en-US" dirty="0"/>
            </a:br>
            <a:endParaRPr lang="en-US" dirty="0"/>
          </a:p>
        </p:txBody>
      </p:sp>
      <p:sp>
        <p:nvSpPr>
          <p:cNvPr id="3" name="Content Placeholder 2">
            <a:extLst>
              <a:ext uri="{FF2B5EF4-FFF2-40B4-BE49-F238E27FC236}">
                <a16:creationId xmlns:a16="http://schemas.microsoft.com/office/drawing/2014/main" id="{D5F195CF-524A-4C82-9E69-C6C1BF562CD5}"/>
              </a:ext>
            </a:extLst>
          </p:cNvPr>
          <p:cNvSpPr>
            <a:spLocks noGrp="1"/>
          </p:cNvSpPr>
          <p:nvPr>
            <p:ph idx="1"/>
          </p:nvPr>
        </p:nvSpPr>
        <p:spPr/>
        <p:txBody>
          <a:bodyPr>
            <a:normAutofit/>
          </a:bodyPr>
          <a:lstStyle/>
          <a:p>
            <a:pPr lvl="0"/>
            <a:r>
              <a:rPr lang="en-US" dirty="0"/>
              <a:t>Psychoeducation- learning about anxiety, what causes it, and how it causes the feelings in your body.</a:t>
            </a:r>
          </a:p>
          <a:p>
            <a:pPr lvl="0"/>
            <a:r>
              <a:rPr lang="en-US" dirty="0"/>
              <a:t>Behavioral- Learning relaxation techniques, exercise, adequate sleep, etc.</a:t>
            </a:r>
          </a:p>
          <a:p>
            <a:pPr lvl="0"/>
            <a:r>
              <a:rPr lang="en-US" dirty="0"/>
              <a:t>Cognitive- learning about patterns of anxious thinking and how to change them.</a:t>
            </a:r>
          </a:p>
          <a:p>
            <a:pPr lvl="0"/>
            <a:r>
              <a:rPr lang="en-US" dirty="0"/>
              <a:t>Graded Exposure- facing the most tolerable portion and gradually increasing to full exposure as you learn to decrease symptoms of anxiety.</a:t>
            </a:r>
          </a:p>
          <a:p>
            <a:pPr lvl="0"/>
            <a:r>
              <a:rPr lang="en-US" dirty="0"/>
              <a:t>Parent Training- teaching parents how to support their child when they are anxious.</a:t>
            </a:r>
          </a:p>
          <a:p>
            <a:pPr lvl="0"/>
            <a:r>
              <a:rPr lang="en-US" dirty="0"/>
              <a:t>Psychiatric- medication to help balance neurochemicals.</a:t>
            </a:r>
          </a:p>
          <a:p>
            <a:pPr lvl="0"/>
            <a:r>
              <a:rPr lang="en-US" dirty="0"/>
              <a:t>Skills- Problem-solving skills, assertiveness skills, and social skills.</a:t>
            </a:r>
          </a:p>
          <a:p>
            <a:pPr marL="0" indent="0">
              <a:buNone/>
            </a:pPr>
            <a:endParaRPr lang="en-US" dirty="0"/>
          </a:p>
        </p:txBody>
      </p:sp>
    </p:spTree>
    <p:extLst>
      <p:ext uri="{BB962C8B-B14F-4D97-AF65-F5344CB8AC3E}">
        <p14:creationId xmlns:p14="http://schemas.microsoft.com/office/powerpoint/2010/main" val="39845347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9EB2E-2695-4530-8116-65FF2B5CB05A}"/>
              </a:ext>
            </a:extLst>
          </p:cNvPr>
          <p:cNvSpPr>
            <a:spLocks noGrp="1"/>
          </p:cNvSpPr>
          <p:nvPr>
            <p:ph type="title"/>
          </p:nvPr>
        </p:nvSpPr>
        <p:spPr/>
        <p:txBody>
          <a:bodyPr/>
          <a:lstStyle/>
          <a:p>
            <a:r>
              <a:rPr lang="en-US" dirty="0"/>
              <a:t>Yerkes Dodson Curve:</a:t>
            </a:r>
          </a:p>
        </p:txBody>
      </p:sp>
      <p:pic>
        <p:nvPicPr>
          <p:cNvPr id="5" name="Content Placeholder 4" descr="A close up of a map&#10;&#10;Description automatically generated">
            <a:extLst>
              <a:ext uri="{FF2B5EF4-FFF2-40B4-BE49-F238E27FC236}">
                <a16:creationId xmlns:a16="http://schemas.microsoft.com/office/drawing/2014/main" id="{B45A8D5B-A4F6-4377-8837-FE41E3C5815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1470429"/>
            <a:ext cx="8404522" cy="4777971"/>
          </a:xfrm>
        </p:spPr>
      </p:pic>
    </p:spTree>
    <p:extLst>
      <p:ext uri="{BB962C8B-B14F-4D97-AF65-F5344CB8AC3E}">
        <p14:creationId xmlns:p14="http://schemas.microsoft.com/office/powerpoint/2010/main" val="22739138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450</TotalTime>
  <Words>2523</Words>
  <Application>Microsoft Office PowerPoint</Application>
  <PresentationFormat>Widescreen</PresentationFormat>
  <Paragraphs>192</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Century Gothic</vt:lpstr>
      <vt:lpstr>Wingdings</vt:lpstr>
      <vt:lpstr>Wingdings 3</vt:lpstr>
      <vt:lpstr>Facet</vt:lpstr>
      <vt:lpstr>Supporting Students Through Anxiety &amp; Depression:</vt:lpstr>
      <vt:lpstr>What is Anxiety?</vt:lpstr>
      <vt:lpstr>DSM-5 Generalized Anxiety Disorder</vt:lpstr>
      <vt:lpstr>Prevalence of Anxiety Disorders:</vt:lpstr>
      <vt:lpstr>Anxiety in College-Aged Students </vt:lpstr>
      <vt:lpstr>When Is It Time To DIAL for Help?</vt:lpstr>
      <vt:lpstr>School Related Problems From Anxiety:</vt:lpstr>
      <vt:lpstr>How are Children with Anxiety Helped? </vt:lpstr>
      <vt:lpstr>Yerkes Dodson Curve:</vt:lpstr>
      <vt:lpstr>Do’s For Helping a Student With Anxiety:</vt:lpstr>
      <vt:lpstr>Do’s For Helping a Student With Anxiety:</vt:lpstr>
      <vt:lpstr>Don’ts For Helping a Student with Anxiety</vt:lpstr>
      <vt:lpstr>What is Depression?</vt:lpstr>
      <vt:lpstr>DSM-5 Major Depressive Episode </vt:lpstr>
      <vt:lpstr>DSM-5 Major Depressive Episode </vt:lpstr>
      <vt:lpstr>Prevalence of Depression</vt:lpstr>
      <vt:lpstr>Suicide Rates Across Time</vt:lpstr>
      <vt:lpstr>School Related Problems From Depression</vt:lpstr>
      <vt:lpstr>How Are Students with Depression Helped</vt:lpstr>
      <vt:lpstr>How Are Students with Depression Helped</vt:lpstr>
      <vt:lpstr>Do’s For Helping A Student With Depression</vt:lpstr>
      <vt:lpstr>Do’s For Helping a Student With Depression</vt:lpstr>
      <vt:lpstr>Don’ts For Helping a Student With Depression</vt:lpstr>
      <vt:lpstr>PowerPoint Presentation</vt:lpstr>
      <vt:lpstr>Why Are We Seeing More Anxiety and Depression?</vt:lpstr>
      <vt:lpstr>Lack of Practice and Skill Development</vt:lpstr>
      <vt:lpstr>PowerPoint Presentation</vt:lpstr>
      <vt:lpstr>The Great Cell Phone Debate: Pros</vt:lpstr>
      <vt:lpstr>The Great Cell Phone Debate: Cons</vt:lpstr>
      <vt:lpstr>Effects</vt:lpstr>
      <vt:lpstr>Research:</vt:lpstr>
      <vt:lpstr>Research cont. </vt:lpstr>
      <vt:lpstr>How to Manage Technology in Schools</vt:lpstr>
      <vt:lpstr>Guidelines</vt:lpstr>
      <vt:lpstr>Guidelines: Less Screens, More Movement</vt:lpstr>
      <vt:lpstr>Activity #2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Students Through Anxiety &amp;Depression:</dc:title>
  <dc:creator>Holly Crossen</dc:creator>
  <cp:lastModifiedBy>Holly Crossen</cp:lastModifiedBy>
  <cp:revision>30</cp:revision>
  <cp:lastPrinted>2019-02-21T08:37:29Z</cp:lastPrinted>
  <dcterms:created xsi:type="dcterms:W3CDTF">2019-02-19T06:53:56Z</dcterms:created>
  <dcterms:modified xsi:type="dcterms:W3CDTF">2019-02-21T08:42:06Z</dcterms:modified>
</cp:coreProperties>
</file>