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8"/>
  </p:notesMasterIdLst>
  <p:sldIdLst>
    <p:sldId id="256" r:id="rId3"/>
    <p:sldId id="257" r:id="rId4"/>
    <p:sldId id="289" r:id="rId5"/>
    <p:sldId id="322" r:id="rId6"/>
    <p:sldId id="323" r:id="rId7"/>
    <p:sldId id="324" r:id="rId8"/>
    <p:sldId id="325" r:id="rId9"/>
    <p:sldId id="326" r:id="rId10"/>
    <p:sldId id="258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5" r:id="rId22"/>
    <p:sldId id="273" r:id="rId23"/>
    <p:sldId id="276" r:id="rId24"/>
    <p:sldId id="274" r:id="rId25"/>
    <p:sldId id="272" r:id="rId26"/>
    <p:sldId id="277" r:id="rId27"/>
    <p:sldId id="278" r:id="rId28"/>
    <p:sldId id="279" r:id="rId29"/>
    <p:sldId id="281" r:id="rId30"/>
    <p:sldId id="283" r:id="rId31"/>
    <p:sldId id="280" r:id="rId32"/>
    <p:sldId id="327" r:id="rId33"/>
    <p:sldId id="328" r:id="rId34"/>
    <p:sldId id="329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28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7B480-BBFA-48D2-8FCE-59B69693BC8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9A4E9-C75C-4AA6-B74B-B5F1AB419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DF82-864E-E849-AE9B-482A2BBD803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8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Experts in a discipline have implicit knowledge/understanding of academic language. </a:t>
            </a:r>
          </a:p>
          <a:p>
            <a:r>
              <a:rPr lang="en-US" dirty="0" smtClean="0"/>
              <a:t>Some students have some implicit knowledge/understanding of academic language.  </a:t>
            </a:r>
          </a:p>
          <a:p>
            <a:r>
              <a:rPr lang="en-US" dirty="0" smtClean="0"/>
              <a:t>Some students have no implicit knowledge/understanding of academic language.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1DF82-864E-E849-AE9B-482A2BBD803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9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3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FD92F7-ED40-4A33-A460-F22179931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4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5C95DF-E5EF-434B-A335-153335C706D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41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C22E269-2B12-4394-93D2-B0382C09CE2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819808-0A75-4EDF-A858-C36674F18A50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91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D9BA53-77A7-4617-96A9-60ADC168CC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1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2DAB2A-B74A-4B52-AB90-59380C0A8CA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3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6DCBD1-FC9E-440F-98AB-6D4862ACCF7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85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844BB4-D2B6-4BF0-9966-7A1E6C905E7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91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AC12F38-A427-45BE-B78D-2908C6DD54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03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643843-E6B6-489C-9B4E-846C7B95391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1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AA1069-CAFD-45CB-9EA6-2D9CA1D8A10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8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4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5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61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254567-E44F-E446-BF36-6688BBC56D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A19AA39-ABE5-E24A-9575-B218617EC1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9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AF7027-C176-4205-AF17-D0E231C9B7F8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4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Academic Language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MTEhUSExMVFhUXFxcYGRgYGB4dFxgaGBoXFxcXFxcaHSggGBolHRgXITEhJSorLi4uGB8zODMtNygtLisBCgoKDg0OGxAQGy8mICU1LS0tLy8tLTUtLS01Ly8tKy0tLTIvLS8tLS8tLS0tLS0tMi0tLS0tLS0tLS0tLS0tLf/AABEIALcBFAMBIgACEQEDEQH/xAAcAAACAgMBAQAAAAAAAAAAAAAEBQMGAAIHAQj/xABHEAACAQIEAwUFBQUGBAUFAAABAhEAAwQSITEFQVEGEyJhcTKBkaGxBxTB0fAjQlJy4TNigpKishUk0vEWQ2NzwjREU4Oz/8QAGwEAAwEBAQEBAAAAAAAAAAAAAgMEAQAFBgf/xAAxEQACAgEDAgMIAgEFAQAAAAABAgARAxIhMQRBEyJRMmFxgZGhsfAUwVIFQtHh8SP/2gAMAwEAAhEDEQA/AHN/srgm3wlj3IF/2xrS692BwB/8gr/Lcf6FjFXS5hqiNmoTqEaCJVuDdlLOFN1rXeftMsh2BAyknSFB5neuefaPg8mKVuTWgferup+QFdq7quafa3hP/p3/APeT/wDmw+rUWG9e8zJ7M5yKw1IErClVyW5Ca8AqfJXgArZ1yAivCKmcVpFdNuRgVtFegV7FdU0SMrWuWpYrwiunXI4rK3ryK6bcP4VZfNacE5DeVIk76MdOkfjR2IsM0EdKF4HaXvbLZ/F3o8EH2QJz5tt9IpxaTQelT5jRBlGEWDA8FgWEGYKkFTvBHl05U2x2Je5lzkHKIECBrqT5mvFYCBNbXEqYsSbMcABArdv6n8KtfZBR3y+SsfnFJcHYkD1pnw7Dyo0Gy8tdZNcp3gtxOg4TEKpuftLa6j2iOSjzHWk+K4hmxVpi9uEV/ENQC2kHxb0lGAH6A/KthgB+gPypni9ovRLKeLWud8f4VP5Gh8fxWybbqtxyxVgNWiSIr3s9we06MXXMQ8DUjTKp5EdaN4pwmytpitsA6AGTpJA60YLEXBoAyicVskWmgEnkBqTz2HpVk4L2g+74e3ZGcsqwZSRJJJg5gedAcQw+gHn+FBDDUrWUO0PTqlmPbNv4fkB9SaUcT46127ZukGbJYqJUyWAHlGwPPal5w1efdq7xmneGI3udrLx/qf8ApNDP2kvH96P8T/1oH7tWDDVnjPO0LFnbTiNy5hlDtOa7p6IhLchzdKpOWrf200+72+lt7h9bjlf9tpD76reSqATW8gyuAxEEyV7RWSsrbi9c+lstam1UsV6BRaZdcH7iqJ9rWD/5W238N4fBkef9oro6rVV+07DzgLh/ha23+sL9GNaiUwmZD5TOEi3WrW6M7sVE61SUkYaClK0ipWWtIoah3IitZFbkV5WVNuaxWhFSNWjNXVCBmrCtSK3msy1k65HFe1uRXjLpXTbjzgtm2O4aALve3MxzmSotuw/Z7KPPnFMcONqIsYy6SUa2AgF0hsrAnIrhNSYOknbWocLyqXqe0rwcGWHguHtGwgbITqTME6knn/N8qVYiyBcuZQAMxAAAAEAAwBoNZrdEB5CpSmmlIZ9QqGFoyTBWPDPr+NNuFYfwD0Uf6V/OhrCRaJ/un6Gn2Bswvv8AoAPwrcS2TAcxXxizraH8x+AA/GiuC4QZLhjmoHzNFY7BMzowEgKw35krH0NGcPsFbbKRBLA+4Ajl604AaYok3GnAbUWvVmP0H4Vvxhf2cdWHyk/hRPDLcWl9/wDuNQcZICrPX8P60SjacTKvj7Wo9/4UN3NHNdFwkgaAsvvR2Un0kVoLRpLr5oxTtAzZrO5o0Wqw2qDTNuAdzXjWqONmpcLhwXQHbMJ9J1+VdpuZc572yM4y4OVsJaHl3aKjf6gx99JclHYy4blx7h3d2c+rksfrUXd08zxGyWSYNkrKIyVlZcHXPosVk0OcQo/eX4ithcHI1TU9iEBqF4rhEv2ns3BKOIIkjmCNRruBUmevJrp0oHEuwqL/AGaKw/vF5+TUoHZsqZFm3z3DMNfJmImuptQ72QaTk8Q8MYaBB/tE5bc7NSZNpPcCvxysJ99YOy4//En+r/qrpT4YVGcOKTpyj/cY0lDvpE51/wCFv/TT4f1qK72Ubklv0yDU6Rry510c2hUboKIDJ/kZnk/xE51hezmWe8sI+ukQsDmPZPxrTEcKdf7G0LUnX2TPTUpIjX1nyq9Y646glbDXABJyasB/LE/CarZ7TgiVw7kddY/21jZDwTCTHvqURCnBLrKBcIbWfZG/wqQdmPJP8i/lTY9oHP8A9q/z/wCmi8BxXvGym1cQgAmQIEzGu/I8qFWJNBoTqeWErzdmPJP8i/lUR7OeSf5F/KrqTUD+hovP6mLpfQSpWeB5DmVUBgiQizDAqeXMEj31q2GyGJHxFWW/p5Uhx4BuHbkP151qYy5omYz6RtAMdxMWliAWkfveGDPICZkdedEcPx3eJm0nXYjl661WLqeJp3kn46j5GtSBReAPWKDsDZM6Fw7HJcQqpkhNfeI/GrhhLfh97fUiuNcDDLjFSSNpAPUTy9RXb8Db8A9/zJNFjTSTNY7T0JW+WBPT3/Ib1MLdZcUhTG8GtqDGOAH7NP5QfiJobilsMVBE6E/SjrKwoHQAfAUNihLe4fjTFG84ytrgwngEkAkyd5Ylj8ya3Fqirq+I+pr0JSmXeEDAnt14tui3WsVaHTNuDd1UWNOSzef+G1cj1ZSi/wCphTFbdLO1OmFYfxvbT3Sbh/2CtVd4rM+nGx905r3VZ3dMDZrRrdcRPnw0B7usozu6ysqbqlpwmGwtsyuIY/4T+C00wvGrNuYe40/3GO0+VG4/jGGs6NZeeWg/EVHge0+CcpbZWS7cJFtInvN9VaANwQZiCOkErHU5W8usT649MqjXoNes8XtQnd3LoVyEAJzLk3MaSNae4a/nUMIggEa9RPSk/aUC2EaBBkHp1oHC8W5TVqez5uZKws7S3BPMfD+te915/L+tJcLxSQNaZW8SCKIgQd5ObIoa8ba7uB6kVUu0b8VS8VwuFS9bIUhyyiJ3U5mEx10oXF9lcTde6XszmuPBZ0PgzHINGJACwI5RUmTK6jZLlOHFjc+Z6lrPEMNmC96ksYAkak7AedEtZXpVBwvYDEq4Ze5UANHiYkEqQpgIZ1IO9XrBYV7dpFuNmYKAzE7tHiInlMx5UzEzN7S1Bz40QgI1wzhiAOY6fiKonD1bu1AA0EddtKvHC7ylzBB05HzFVDgVwC4n87L8Sy1P1K2wEZgNAyEh+g+H9ajw8rcYsBqqAaRsXJ3PmKWdv+Hvi7yth37hVUq+reMhjDQum0URwfs6L8Yd3fNZs2tRcIV88yco2aZliTOnSgRQjWpswz5h5thGbcQQGMyydhIn3V42Kqp8TTAcPxBS6t5bya/vNodiCWgg0Y3GkgMMPiSrCQSqqCOozOKp1nvEaAfZjt8O14HKJCkE6wd9PpVf4tYCYhbd09290yAwJnlIIERpWtntgtktlsP4hqGe2QI2YqHJ0JpRxDE4i86Yy+CQttlS5oANHKgQd8zfqK0E8g19JhUdxFGIUliVt3SDtKwemoAMV42CukmLVwif4G+sfOup4DimCTB4V8U4UvaRZgsxdUAdiVBJ11kjmOtc8wnFcTcF642IZLVsgKFRC7Z2IVdgJgST0n0OW681NKqxpRLFb7P2rLPi88lFzkExoqyQBHQRWYP7Ticq28NcfkNgPj8aqR4niHYL94va+YH0FX3G4G/ewtq1Cm2J8WZmLeFkbx6/us+nWNqHWF3JnHGSaqe8O7XYzETctW7a25iC6OJ5jwwR11POrVgOKs1r9sArmRC7RyMzVb4DhFw6G2iALmze0xkwBJnbYabUL2n7OjF3UuHL+zUgWyIDkyRncGQu3I8+td4o9ftMOMTpS8Ysc7ir/MY+ulbreVzmVgymIIMgiBsRvXFuB9hM95FxT2LVssQ2V0DsSDkVBlgAtlHXWulhntKyWcgS2WQBs0gAkb6ztTkbvFsm9CMcAudSx5sY06acvOanOFH6/RqqYjiF/C2WuOItrLkgZoBMnadNaRr9q9leZf8A/WR+IoA99j9JxQidFOCrQ4Y7Uq7Gdrxj85SxcRUgF2IgkzAABnl9KtNHQgRWLJqvdtWhbKebuf8ASq//ACq5tdXYke+ufdssUGxRUfuKq/Vj/urVAkfXPWL4xGUqMpRANeZawrPFuQd1XtEAVldpm3GzdpcIfZwQMfx5j9XM1mD7YYKz+1xWCshEMW3tWgXRycwUhyYmCQwI1XbnT9/s/Vvavt7kA+pNa3Pszwjo1u495lYqSMyjVZiCFnma8/CmYMCQAPlP0DqMnSnEQrEn5xJ2j7a2MdhGu4ezdC2rgBZwFHLSFJ/iFUpOPsNlHzrrGB+zbAWlKLbulW3BvPB21IBGug1rn/aTsybOLu2rSRaBUoJJ8JVSRLEkwSd6ryPpFzzsSBjUX4btLcGw+X5mneD7SXTyMe6gMLwFteVOsBwyBqKQc57SgYVHMN4rxvE/8Ou3bF1kvoyZFCq5fNkBXKyk7Zz4Y2mg7mLxpVE/5u8+RC7gtbXMyhiqi2o0EjWd5HKSxsZVPdsSPFbMgbT3iyOXOj+F3bqYy5ZlnSInLCl1Uaqf3doPLSiZmaq+0xVVSTQPxlSxPDeJNGW1dP8APfuGP896DSa79neOuXVuMEUaFg9ydQxmAM2hEVYe0/2nvg8Rcwz4MZ7eWT3sr4lDCPAOTClGB+1fEXr9q0LNq2tx1QnxFhmMSCTE+6m6NPm3ijkZqXYSyDhr22B+8KjIf3SdJ3BVR6aUtvXksZW+8BiHzERk3bMYLQKScWxBu3rjOdBcdVWfCiqxUBR6DXqZJ1NJGtLPhB+v0FSawSRXE9H+NpAJPPwlm4bifvF9VYuLbuVzI20nwnSZExI9aZ9nsc1rE4h1DeHD3ArMfa7sLkldYJKk+80m4PYe02HEhSxF2DGqhiddfCYWI6nWvMJeuLcuq7EN3VwFdNJRiNl94P1pg2oyZxyOYv4xgcRjbtzEXbDXWUKhZASfB4dUQCNB050Fx7FD7xeJRmi46gxplU5VA8goAHpVv4PjWt4XFXM2UlIOvilm32H8ZEiq8yMwkAVrni4OOxdbfKFdhuz1rHd4M9xbiiWUBcuXMsENrJkQRFW9+xNkoltzdKoSQCwHtb7Clf2eWTYxzLpluWmDepy3Afr8afdsu2GEaxi8EUZnW3ctoWQNbNyCBBkkZXjUgarTQoq7iWLE8QTGdnsDktpdK5bQYJmukQGMmfEJ2G/SlWLs8HCG2btgKSCcl3WQCAZVjO5+NUbg/ZhkYXcQue2LTXQAZVsokKW2BJ0jlNMHadclpYjRbKkD0zSfeSTQuwDVDx4mZdQm121gEcmxiw7EaK9tjGu4dVAHTbnvXT+zfE7drAZ7xypZmSNjs4gHqzgetctwfDr11vFbZrepjuwqt/DsoB3Bq3WsFc+4thwsFrpOVjoEAEa6x4gPSuXMg5MF8TcQftvxZMfaw64IXLTs8sSchCkAR4GIaSZ5+zXO8Tkaf7R1GzPcYluhIG09OXU10y32dsoiG3nW8FgkmUzFYLZdzBMxptShuwgI8N7K3LweHpEBp+dB/IS9jNGPbeT/AGO4JLbXcZlEgG0i688pZpJOuke81dcRhLyFp5sW9JJMTsd6pVmxxGwyqBaa0AAWBkwogQCA0mB1FdBxvHLVq2t65mJMBVXcsQSQBIBgAnXpTw+obNE6aPERcRwZvWjZvFmRozAkjNBBGojSQNqQ3OzmDtBijJZYrGbMsrrJK55g8p+EGDU/2jcctYrB91aSLjOpJcAFVEklSDqTAX0Y1RE7N2rWGGIvHvGcgW0QwpmfabfTK0gdVHMkD23M0A3sIXjsLkYGxxC07SIXNJJ5DKoYNrGhrqrWEITLmIIXfSFgfumI32jTpXFsEsXVCKqmdwCSI1PtGDtXXsNiM7z7XhDZefi1XQanc/CiGnvObVIu0F1MJYfEGGVI0mC0kAAab61ULvbm5dS9iAGtA3AqJmzKSQTrIywoGuh5DnItfGMN948LqhVTJV1nYGOW+vMVXV4UoCqVQhZgZREnc/AKPdWEgDaK2J8wgnZPil/F4u3bu90bYDM4W2qSsECTaCmcxEV0S72ewx2NxPRgR8GUn51VcG3dtmygCIAUARrJ+Onwp/h+KIRGaD5/ntXDKYjJgwsfZEhudngDAukjzUA/DMayjvuheGLkeQJH0IrKYPEPaL/g4PT8xMftCxLmFzDfkgHlrlJoLHdqcXc0N64gPNHgj/KB8ople7L4g792vq4n4LNDv2RvmdRPKFcg+8qBXjjN1D9jPqxj6JBuRc51xPH8Q750N7E3FVoI7xiCBuJnb866lgcJZtgd2RlbxdZJjUnnyojhXZe6jZisEvLElYKm0EIABJGoBim2E4Ey2kRmUlFA019kRzFUZdb0NPE85WVSfNdwNbS9RRRsAVARB2rZrsdPOpDYjeYPxO1ouUCMwB1M6soER6mtMCrjHF8iZCwIefFnYQREDkRUuJQXFKMYB0JB16g6e6q7YxaG6LiJadFZUzsZZbloAOok7iAROpmapwszJd8VFsBdVzI+J8Fwt+8b+IdHuuEDSwJOVQo8I56CgeE4LCW3tqpW44urOS0doInRYHiKnfSKsNnEMpOXKCrsICDXKxAzbzMa1cOGYoXEDgZZJEeYosRLMVLGY4Ci9MoVq1dLeDAXmMmSyJbBPMguROvOpk7L4q64draWYLad4GOojZViuiraqTuvKqB0q8xB6pu0o79jM5RrlwSggELqNSTBJ03rRey2BtOz3LwLsMpzOokEZYAUA7VnbbjrW2FtApZs0ZhKIinLmy7PcZg2pkAKNJM1S8Vj8SVP/MMu20Lz2ARaSXxq1CWJ0+XImu9o+41wq0i3DYvXPEoAVgRbEOjyLpUAezzJ3qnMRmhizeYbOD6EPFTYvhLqSLzs77kMSSs6wSTv5cq2wGMfDq6WwsXPazKrdOTCOQ5UQajKh/pmZkDevrHnZq7lxeGcPOclIKkFYtN7RmDsB60huY8m81wqGVnYsGG6sxJHwO/WK2t8SvAgq2WNtB+INaJijGXT1if+3urS9jcQ8f8ApT3u35j7tXwbD4fw2Dc7y9aggtKIpcSQfazHIRHmffUb3CHFo3CTHeBI1mSrtPp4Y99WVca11lNxlY5YJ2gLtMwD106+tb2by3Et28joHu5lLLCsMuTwzz8VcCbNDaRZ8DYTpfn9/d5aPswV72Ac32Z2t3SqBvEyoLdvKonWJJ0BFPbnCZErP1/qPnS77O2CnFADTvLcAdMzqDv0An0ovHdsgl9ra2syISpctEkGGjSNDI13imZMWFl1NtIwcmqhEfG+KWcIwW+6oSJA11Hw+sVW8X9o2FQwi3Lh8gAPiT+FbdvVHEsZZKmLSIFyz4yxJZ4iQJ8Kgzymq9xFrdq41nDWreVCytdZMxdl9oqGkKsggbk6EnXSdcGEHY3G/wD0I3FQy99od+4D3OFAA1JYloHXQCvcJxl7wBxPsyCEtqsHrmkTHoQaWcPtveuDOWNtNSIhZ2Ayjwg6z7qsXDeDrfv3LVprSskeCQpiANFGpM66Cnaca7gQBq7mM7/ZfC3bP3i1fe0mQuQ4lQBvMQZ3FVztWQgt2lXMEUPp/wCoBHhOoGVU3A51eL3Zpmw/3drsbZiF3AOYDU6ax8K8udlbJuNdbOxZFSCRlCqgQAACdhO+5pm0Xqric94Fi1UNmKKWZVA0nTUDTSSffpVz7PupxylwCBmRT0IQrEeub40fZ7KYRSCMOhIMgtLGZmZYnWj/ALkoIOVQVMgwJB6joa6CWjG9ZzRC6aTBEAHcZTp+NC4ngCn2dPfH1mflSvj+Jfuii4lbDGPFIBiIyySI9RrVMHGeI2Tlt4nvV/iB7we9mGn61rToMzcyPHdornf3cPZsq5tsyly3h8JMk8gNOsedKcR2gxBOl+yn8iM3wJUiteIWls2QqnxXWJYZgxypA8TAnVn1I626Dwdhbm5yqsZtNdBrHUn371gAEIostPCcBfxKd9cxV+SYGuWVAEHKNudZTjs65OGtmInMdT1djp5Rp7qyqAq1xFEzrjLWZa5jjftqw4/s7Dt/M0fIA/Wl937Vcdc/scCY5HI5+e1KLAQgh9R+/Cdfy1oRXD+L9tuMxJAtjouQt8Ac1Bdju0F/F41LWLvXHtuHEG4yrmCkrMHy2oS/lJA498MYwCAx59x/up1bG2CCYOxI+E0rdWmDFOrHDltoERVVRMAbAkyfiSTUN1Rv0rxHcnccT0EobRfYJnWhcZ2esuVlApVzcBTwyzbkldyfOmWfpWzXdJJ2paOV47xpFxY3ErFp3V7gBDsYCknxEtyB60+4FjLd5WCd4FBHtIVBzdMw19nca/Gq9xspbu2LwcLbu3Ft3ASJDNAV05kwIKz58jNnwiql3uxcLaA6iCSJM6aEb6V7OLBT+IvB/eJ5+TJY0nmAfaJi7+HwN3FYfEFDbyDKFVgS1xUPiOojNXDcR2g4hifav33B6E5fyFdKvHvENnEXv2RKk29FDZWDrmjUmQDMiajXhPd3LQLIti4YF4AAQZgMf3TMDXSubOFGy3+IS4WJ9qvzK/imxHd4OLRcjDAN4jAPeXIlgCJIE1HYt4rOjsLKKrKxBYliFM6ZZE711C52YsEjPnYqoXViNp3yx1NTWeC4dPZsp7xJ+LSamaybUAfWULn0rpLEj5SoWLYxORScrsQFY7GTGpqvffbTpda2GyJcFtLsAm6wBZ2VWMIo8EAhiQ0yDpXSeM27a2izZVy+yx8KgnQAsAcoPWImNtxyqzwG9as933llgLlwrF1TMrbg+DMASABBM+A8hNPTdbPM9L+dkzMgFhd7r17Uf6h0IcJcvAuGtuo3EsrFRrC7+ImfL1pU+MBBk3CD1uNBPInUTUt/s9ioHgnnp4iP8oPLWhLfB8STHdXidv7C79SgFMCmYc2NSbo/E8feQtiFBWE2I5sSBMnLmYgGnXD+J3JXvVFxBtkYow5kgGBJPmBSp+HMLndhg1xd0UMSDsVYgFQw6E1YMPgxaUG9cVPJmAPwoHyFJBmKZH8vHuls7A4lLLYlw1xlNtLhDrBTKbxMnNDcvZnlvvQ/COyS4vDLfXEuLrFu8DiVzzLARqBqCN9CKiwFrLZvZPH3qIFKwZUuC2o3GWaf9mLwFt40AaTBjlv8hXLkXJpUj1kzKUtlPpKr/wADu4O73t2MtsFpGoZgJRRzJLZdI2nlVFv240kkkxzkk+sTVm41xm011rpuEs5LEDWOg05AQPdW17ChsPh7uVlNy8xbMIOS2GUaeZYH4VirVmth3hl7AF7mCWDctoiAg5TJke1oQBvsJPv91E8KS3cxNtmLITcQsBDI3jEyYzA/IUScMSNDNA/dWUaSDQrnAmthudgx6hdZAA5HUT0Gsjlt0obujEwQNddxoSJkbe8e+jMwJ8RGkkz0AIJPlpSi12uwgbIHKiYzZTl/MD1AFWOqjvUhUM3a4Ubf65fHnQOKvj2FdQx0JmcgglnI8lVj5kRSz7TuIWhgCbRDPeYJbKNoT7TMcpgwoO/Miue9n1uWMFi7hIJuZbKeKCSwJuCWjZAdv46Eq1TVC3vPeMcfd3b7v+ytT4TAN24P47tw6ljvAgCY5UpRbl91tl2YsQviJMTudeg191bYK3cvXlsgKsvlLe0AJ1I2nTWmlnhy2Rdv98GjNbTqrNKyQI1yZjAn2qFVbvKcj4wPLvBMaXuIVWFsKQEhVmC2VTnjNJAmARpWzYYhIAMCBI216nzre1jUKJa1AU5jI0kDKpHXc0wweL7syjsCQdiI13lSCDsOVaa4MnF9pHx7GXLTrZtq5Fu2inKNJiT79RWUSMYWljYtMT+9lIJ9YOp86ymal9YGhvSXjOiexZtKP52P+kFR/wB6R4/i+IVyqd3b6FLQDEerAmnKcIxL/u3YnSSFA9zMPpUidibrGWdFHvY7nyA+deY3isLQV9BPUxHEh85H5lQuY665i87XFJ8QYzp1HQ+lLr62LBUDS/bxMO5Ag2wxIbXmFgz5GumWewVn9+5cb0hR9CfnTFex+Czm4cOjsdy8vyAmGJA0HIU3CmQDzmB1ObC1aB9oCjXCFOefd+VDYwXF8TAgHmQQD7zVxS2F0AAHkIoXi2D7609uNxp6jUUo9H5eYodRvxKSMRMxuNZqL70ZI5bj03IpXh8VDkQRrz+hooHMYH/aoq0bGXc7iS4u0l1VS4MyhlYcoZdmEetHcD4Slu+HNy45aYztmGugidomaXXF+NMeCYnxBW6iPWdqrxZjtR45EnyY+SR84ls9n879+LpZXVZtuswecNMj4VaMIgSwywGAVoDCRO4ketA8N0WOYLD1hiPwqe5fCq8kaKXImIURJK8+XxosWV/GIb3wMijQKjzhALWyGYEqTljkmkCOgMipj50k7McSsYp7ipLZMpzZSo1MEAmDuBt0FWbFYbwyglgNB18qeMTHEGrfvEMw1kQXKCI3n5+opXiezuEaS1m0OZOVR5kk8hVK4z9p3dXHs90QyMysImGUwRJIG/ka37DdqbuPxLW7gIthQxWRqAwaDCjcKRzpZVwLqMVqNBvpGvEeB4RFDtbw9q23stdkG5527a+Ijz0pKf8Ah1tpDgkQR3VhhttDOxFA4vEvirr4i6ZZmMdFUEhVXoAKGuYeKWc4U0J6uPpnK2WMLxHG8MjO1uxddmJZnuPlzMdSSLYE++leI7RXyCEFuyvMW0An1POtbycqI4Xwh7txFiFLKNd4JAOm9MXLcW/TIgjPF8Iud1eVS/geyoCyVQsveXiyzBHiXpEmjOBWnw+ExxuO/wDZp7e4LZkDDmNDtNEtjjauvcUkZrjGRz1gAjY6AUVisdau2nUqBIll17to8WqggqZG451TjdCaG39zzMisBZ3lNwl+yqXFS3bM5YZtLixM5IOZpkb6aU2+73MSLJF3OVJ/Z3JtsBpOU6kyBuZ15iq7j71hUW7atvbY6tbuCcvo25plhnZgMzBxvBomZl+ExVDSTi+ISw7K7sjA+wdWH+JZB5c+dSYbE5v7w+dBYnhqM/eGZ9SdSZnXeibVtgdNTNS5gjeyJTiLj2jL920xZGEZFORrkW80TAcguwHOFDVTcV2RxFtA4IuLEyuunUjcDzpl2/xXeXlt8ra6kc2bX6R8asnZXEt91sAknSJ8gWUfKKpceI5U9pMp8NAw7zlOLwzazp1/XKiu0Ng27eHwsmbad5c/9y9DEH+Vcq1Ze1HaJDedbViw2UxndSWZgdTowDCdPEDMUl4rw3MyuWbvGt97dJYklnlvd7LCBpqKBMZ3AMY2UbFhFHClIvIdMw2MwRoRM89J61HjcRaW0Ldm8uW2WZsw/aXHc+0unIAAEdD6VFc8GZYkbE7yRoT8ZoYYVGGwmjVtIowHXUbXae2MW2UeEXBv4tT7j+c1pZxLtdJjKsbSSBt1o3DYdQIAqdrWlZ43aZ4HeS28S0aEx5VlZguJ3rQK23gEz7KnWANyp6CspZYw9E+gstZFSxXkVVUiuaZa2itor0LWVNuR5a8y1LFQ4vFW7QzXHRB1dgo+ZrCJonPu13Ce7xBdQMtzxD1/eHx1/wAVL7bARyb5/o1YO1HafB3VWzbc3LmYRkBKrocxZjHhjTSdSKrzKJB6fqa8rqk82x989Tp2pfMIddsgoGqCySCsaeNZYDUKTHPlMe6aL4feUkryNSi2FJAga0vGRjbURNclhpic4R3u3bb3biDO5VAMvhZiQwfcgzXtnhC2rN1wviNq4HJIJkH2Y5qQAQfOnWMwyXrRR2KEA5Lg9pD0PVfr8KrPZ7Fs75e+DNbJVgdQw5g/r8a9JTpJYnyn7GSEXsOR9497GcUz3RbjLKZh4hsCpgRy3oh+0N+3i7hAd7efLlkBQogHLOoYQTymTSpBZw/ELBsjL32YMmwVirnwHYTl1G3x1jbEXGvXgTCd7cyn/EZB981ud2xYwV9ftMxKrsblS/8ADhv4m/fdRFy9dcZjOjOzDwgwDBG8+lWzspgu4ukiABbuGBAGiMdANAabWeGEIHQD++B/EOfvEV5aUAXjz7m584X8a89+qytlVW9k0f7lC4saodPPEpVgFFyj51C+Y9asjYVegrS5hgR7O3T8qkGcA7iegWYjmVW3gSt5LhYwgPh31IgH3VY+AXQcQjbZQ7np4EZvqBQmOtKurnKI/XqaHwuMt2kuMubO6NbURoA0S5Yk6xIAFX4XOQgntJMq6Qa7wlMTKjNAPXkfXzrXEMQkLzPwpQLxBAmR50Y+JMRp6fkaLQV3mAhtpo97NoZJ+Nb278HUAH0oZjOq/DmPSpLOIB0ce/mPUVtzitcw1bvPf9cv60ZwhVe9bCke2CR6GT9KUtbK6jxKaadlLlm1GcCQxKXDyzCCrHpvrtryo0CsdzFPajYQbtBxO2cReJMnORCjMRl8OoG21WXhnEe74eMQoPgt3I1/fLEAEDSZA18zVexPAbiMzMVuKzFgdpzEmFJ0nXYxRXaLELZw2FtaqDmciNRptHWXNUqpViakzEMoFypYDBs8XbpYW3JBZBJkGIO5H46b1a72FXDYO46XDcN1lRDMsEIBK/J/jSbC8QfVLQyAnMS3M9co2p0OGJdRIuMl0MGkmVYjby5nkD5UYyLxB8NhvKetscjHWfxFSd2OenmKf9qrhtoDcw4F3YXFMI3UnnPl86UcOud4slY1I20MdKRkBUX2j8ZVjXeZa25MPga9eOR9xorul9K1dBzHvpOoR1EReyeRrKJNvo1ZW3BqfQ7uBqSAPM0uu8dsj2Cbh6Wxm+LDQe81TcRxmzJi010zobhJj/MTHuAoPFcVv3dNFHRRMfHajfq8Y21D5bxKdHkO+n67S24rtBc2UW7ehPjYM8Dc5VMQP5qQY/trigpFlbDt/FlbQfyh4J85qvPbkyzz5lp29POtrAXRlO3lzEHl5EfGkv1TLvpNe/8A4j06RG21i/cNvrKrxz7RuIuzI11k8khB7igBI9TVWvcSvOZZySdzOp9+/wA6u/bDhVv70TknMoYbxB8gR8zURwNu0imBDEAgKAIO8xqfjV2tBV8yMLkPB2+kuWCxFtbYhAoKg+EADYdKiZlMkSOtaXTGwgDQdI5VBZugNB9CfXb9eVeYuJRZG8sLmFoApBnTypoL6Rm5/jSW8wiBy/Rry1djSfypjEKfW4IBYRwL+5iQRBHUUksdnLdq89627DOSTOoE9PKi8NegxyPyPOirF3dT7ug8qmOTILTt/UbpX2pqmEW5ctG4uY27iujSfCwOnPUa7GoeHWgVcnWblz3EuZqQYpbbKGMS6hZ6k7fKlS8at2jdQhiy3LmgGkFjudqdjV8mEr6HaA5VHuXTs7cILoeUe8a0Bx0WrYurYzF2MMDOVYKsxBnXaIHnS7spxw3bxXKVGWZ3PtKIOkc96T4/CYq/dc99ktl3KgHWCxMjLrrPWqvDC4VGSrFycNeQlfdMxWPKCWZYPXQ+kHek2I7Qa5bYYmdMoieogyfhTJezttdWZmbc5tAfhqfjQeI4c5uL93AVgM0DTMQRsY3G49KTg6fpy1KLj8mfKFu6gSYdsQzO6FCmUFTMjlJnXWRRWRWHpT9nY4G7de33d83RbYlYnKAweOn5HWqhYxTA5Li+LkeTDqOoqjqcZoaeBA6ZxZ1cmZirZXbatLV07akfT86cW7QYeJSOlRXbQQ7H8D6VMMwIoyk4qNiCLakjUjoaJCaw+nLNuPf0r0FTp+jRmEw73GyKpfyAJ+kxS2MaKgLWWQ+H1jkfyqbD5WGnhbpyNWnh/Yy+YzZUQ8m1YegB0+NWDCdjMMurg3D/AHjC/wCUfjNNTFkft85O+fGnB+UpHC8VfQ5FQ3F524JH+Eicv08qfYnst95yF7eRY/fP7S3PJMs/AmKu1rDKghVCjoBA+VbZatxoyimNyDJlVjYFSscM7H2LQ8U3D/e0H+UV5xLsrbbW1+yboNUPqv5VaIrVlrjiWqqD4z3dzjXarg1wsBezIwGVW1a2Rv4f6fKhsPhHtgQc69a7Ji8MjqUdQynkapvGeybJL4Ykj+AnX3E7+h18zU+XHkAobiU4syXvsZV7VxW3H68qhvWY1VtOhohwJKuMrcwRBn38/Wo79hh5j51MDvUoIreBNNe1IWXrHqKymb+kHUPWXI4cUJxbBd7a7sPl8Uz1EQfKdt6dYrBC2Jv4i1bHQeJvjoKSYztHg7Wlu299ur+z8Nqm6Pps/T5Rl1BSPXf7CH1GbH1GM46LA/L7wfBcIGUIoNzL0WBtGp5CPOp8fhLlpAR3QnYZ5JnoBufjSTH9pcTfBTS2h0yqPrUfB833q07sWh1EsZ8h8Jq3JpyNeUlifkPoIrEj40rGAoHzP1MbJjBdOGulZYpctOOjJ/QTQ3aW2DYJG6sv1E/WvSvdu6bd3iQfddGUk9aI4uspcXqkj1GtBkPnH1mY/ZkS3vBr7WnPyEVBbuTz8jUVtiUQge0oHvGm9Qd5lMH4Vy7kzWFR2l2ROu0VEVJ2I069KFw1/YE6HT30UGIPUdaU5rbv2jEW9xxN7lzQGdf1vU+DcGTMGhTqCNBz+E/0qG3cg6yOv4GgskHSYekdxLAbIcqTEqZ9QdCfx9RVax6Czi2F62Ml4sbbzImSYI2mCKaWOIRGuo2/Ki+MYVMVYNsmJGZDzUjUEeY6cxIpnSsxBxPtfHx/7isygHWv6ID2dxVy3dtZpIcupERlIDGNP3ZSJ/MVLhsVmXQ+IQDH4+fkaA7OcTbN3V3R0ORvI8j5giCDzBFJOJi/YxBsPIU+JI9lgdzpvrI1/Kryodd9q5ko8h+Mtl7GWx7ba9F3qAY7Ud3a15M2pHKR0obh1pWHswY1HL1FN0QARvXmP1AxHSq1LlxahZNyDFcMuYrCumci/IMT4TE5SvTf1H1quK4kFw3cXrBGItGM20aaN67baEa9BV0sXWBEaEeyfwPlVd+0PHB2VzaCugHjAkvO4mYyg+RO/vu6bqfFBVufzJs2HQ2ocfiE9mEuYi2P2bMY5An4nlVsw3Y664/aFUHxb4DT50b9nvGLd3C20AysqgFYiTzbzneats0rF0mJyWv5ek3L1WRPKBK1gexWGQywa4f7xgf5RE++ae2cMqDKihR0UAD5URWGr1xovAkL5Hb2jIitakVLUZooE0itWFSVqa2dIhXjVuRWtZMkTCo2WpiK0NZU64n4vwa1fHjWG5MPaH5jyNUjivB72Gkxmt/xDb/Ev7v0rpbCo3t9RScmBXj8edk27Tjxx1s7gg/rrWVf8X2RwzsWyFZ3CmB6xy91ZSv48b/IH7/7OctZLGSST1Op+JqW3hZrysqIsZ6qgRnheHUbY4frI3B+dZWVJkdoQkHaExibwH/mYcXR/NbKn8TXmLxK3NEaDl10OgPu151lZXr6QzAn3zy7oEfCV27xHIy2Y9kmDPmf60Xdbn11HQV5WVrKBVTVJbVc2tcx+tKZWb0qDz2NZWVH1G4lvTiply5APVfoaEe8SvmI94/UV5WV2MbfvunPzJrLAqTzEUw4bjD7J8o8jyNZWU5tlJiALNRDxPFXDjlUqqtlCnLsRqR6xymnvaZrd3Bg3CRetn9mwG5jYn+Ega+k8hWVlPw5GZxfcC4rKgCH3GLOB3yyBgfENweo3FWBL0iSIrKyvO6lAWPxlmJvKPhC7ev60NRY7CpdXLcUMF1EjprNZWVLjJv4QmnmAzIwZTBG3Qjoa6Rh7pnI3tD5jrWVleh0pprHqB+ZJ1O4o+h/qEg14a9rK9eeZNK0IrKyunTWsIrKyumTwVo+1ZWV0yRNXhFZWVk6RstatWVldOkRWsrKysnT/9k="/>
          <p:cNvSpPr>
            <a:spLocks noChangeAspect="1" noChangeArrowheads="1"/>
          </p:cNvSpPr>
          <p:nvPr/>
        </p:nvSpPr>
        <p:spPr bwMode="auto">
          <a:xfrm>
            <a:off x="155575" y="-2484438"/>
            <a:ext cx="78009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s://upload.wikimedia.org/wikipedia/commons/3/3b/Heiwa_elementary_school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05000"/>
            <a:ext cx="78009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7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comes to mind when I say the following?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i won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i won clip 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i won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www.clipartbest.com/cliparts/ncX/o4o/ncXo4odo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598" y="2590800"/>
            <a:ext cx="2634102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d/d8/Plant_cell_structure-en.svg/1280px-Plant_cell_structure-e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2" y="4246879"/>
            <a:ext cx="3538538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bis.midco.net/rcrothers/images/SSyt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3733800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okyo5.files.wordpress.com/2009/01/prison-ce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3044265" cy="22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pngimg.com/upload/table_PNG69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ontrols.engin.umich.edu/wiki/images/4/43/Data_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400425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6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these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Symbiosis</a:t>
            </a:r>
          </a:p>
          <a:p>
            <a:pPr marL="0" indent="0">
              <a:buNone/>
            </a:pPr>
            <a:r>
              <a:rPr lang="en-US" dirty="0" smtClean="0"/>
              <a:t>Photosynthesis</a:t>
            </a:r>
          </a:p>
          <a:p>
            <a:pPr marL="0" indent="0">
              <a:buNone/>
            </a:pPr>
            <a:r>
              <a:rPr lang="en-US" dirty="0" smtClean="0"/>
              <a:t>Hemoglobin</a:t>
            </a:r>
          </a:p>
          <a:p>
            <a:pPr marL="0" indent="0">
              <a:buNone/>
            </a:pPr>
            <a:r>
              <a:rPr lang="en-US" dirty="0" smtClean="0"/>
              <a:t>Histogram</a:t>
            </a:r>
          </a:p>
          <a:p>
            <a:pPr marL="0" indent="0">
              <a:buNone/>
            </a:pPr>
            <a:r>
              <a:rPr lang="en-US" dirty="0" smtClean="0"/>
              <a:t>Diffraction</a:t>
            </a:r>
          </a:p>
          <a:p>
            <a:pPr marL="0" indent="0">
              <a:buNone/>
            </a:pPr>
            <a:r>
              <a:rPr lang="en-US" dirty="0" smtClean="0"/>
              <a:t>Titrate</a:t>
            </a:r>
          </a:p>
          <a:p>
            <a:pPr marL="0" indent="0">
              <a:buNone/>
            </a:pPr>
            <a:r>
              <a:rPr lang="en-US" dirty="0" smtClean="0"/>
              <a:t>Chromatography</a:t>
            </a:r>
          </a:p>
          <a:p>
            <a:pPr marL="0" indent="0">
              <a:buNone/>
            </a:pPr>
            <a:r>
              <a:rPr lang="en-US" dirty="0" smtClean="0"/>
              <a:t>Hypotenuse</a:t>
            </a:r>
          </a:p>
          <a:p>
            <a:pPr marL="0" indent="0">
              <a:buNone/>
            </a:pPr>
            <a:r>
              <a:rPr lang="en-US" dirty="0" smtClean="0"/>
              <a:t>Differential</a:t>
            </a:r>
          </a:p>
          <a:p>
            <a:pPr marL="0" indent="0">
              <a:buNone/>
            </a:pPr>
            <a:r>
              <a:rPr lang="en-US" dirty="0" smtClean="0"/>
              <a:t>Prime factor</a:t>
            </a:r>
          </a:p>
        </p:txBody>
      </p:sp>
      <p:pic>
        <p:nvPicPr>
          <p:cNvPr id="6148" name="Picture 4" descr="http://sciencenotes.org/wp-content/uploads/2013/06/PeriodicTable-NoBackground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65" y="1752600"/>
            <a:ext cx="5868335" cy="329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2000-2500 new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ecx.images-amazon.com/images/I/61DsCj6ynBL._SX258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5129"/>
            <a:ext cx="3886200" cy="475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3.gstatic.com/images?q=tbn:ANd9GcTwu-L4R3OOeg7L-YidEKdgCsd1ZkjWakTspueqDd43GjeZTS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81150"/>
            <a:ext cx="34861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7929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53÷8</a:t>
            </a:r>
            <a:endParaRPr lang="en-US" sz="4800" dirty="0"/>
          </a:p>
        </p:txBody>
      </p:sp>
      <p:pic>
        <p:nvPicPr>
          <p:cNvPr id="5126" name="Picture 6" descr="http://www.eduplace.com/math/mw/background/5/09/graphics/ts_5_9_wi-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89" y="2057400"/>
            <a:ext cx="249468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number x is 10 less than the number y.*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2000" dirty="0" err="1" smtClean="0"/>
              <a:t>Iruno</a:t>
            </a:r>
            <a:r>
              <a:rPr lang="en-US" sz="2000" dirty="0" smtClean="0"/>
              <a:t>, S. (2007).  So just what is the academic language of mathematics?  </a:t>
            </a:r>
            <a:r>
              <a:rPr lang="en-US" sz="2000" i="1" dirty="0" smtClean="0"/>
              <a:t>The ELL Outlook</a:t>
            </a:r>
            <a:r>
              <a:rPr lang="en-US" sz="2000" dirty="0" smtClean="0"/>
              <a:t>, May/June 2007.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75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number x </a:t>
            </a:r>
            <a:r>
              <a:rPr lang="en-US" dirty="0"/>
              <a:t>is 10 less than the number 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X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4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number x </a:t>
            </a:r>
            <a:r>
              <a:rPr lang="en-US" dirty="0">
                <a:solidFill>
                  <a:srgbClr val="FF0000"/>
                </a:solidFill>
              </a:rPr>
              <a:t>is</a:t>
            </a:r>
            <a:r>
              <a:rPr lang="en-US" dirty="0"/>
              <a:t> 10 less than the number 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X=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884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number x is 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 less than the number 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X=10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42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r>
              <a:rPr lang="en-US" sz="2800" dirty="0" smtClean="0"/>
              <a:t>The language associated with a particular </a:t>
            </a:r>
            <a:r>
              <a:rPr lang="en-US" sz="2800" dirty="0" smtClean="0">
                <a:solidFill>
                  <a:srgbClr val="7030A0"/>
                </a:solidFill>
              </a:rPr>
              <a:t>content</a:t>
            </a:r>
            <a:r>
              <a:rPr lang="en-US" sz="2800" dirty="0" smtClean="0"/>
              <a:t> area</a:t>
            </a:r>
          </a:p>
          <a:p>
            <a:r>
              <a:rPr lang="en-US" sz="2800" dirty="0" smtClean="0"/>
              <a:t>Needed to develop an </a:t>
            </a:r>
            <a:r>
              <a:rPr lang="en-US" sz="2800" dirty="0" smtClean="0">
                <a:solidFill>
                  <a:srgbClr val="FF0000"/>
                </a:solidFill>
              </a:rPr>
              <a:t>understand</a:t>
            </a:r>
            <a:r>
              <a:rPr lang="en-US" sz="2800" dirty="0" smtClean="0"/>
              <a:t> the concepts and </a:t>
            </a:r>
            <a:r>
              <a:rPr lang="en-US" sz="2800" dirty="0" smtClean="0">
                <a:solidFill>
                  <a:srgbClr val="FF0000"/>
                </a:solidFill>
              </a:rPr>
              <a:t>communicate</a:t>
            </a:r>
            <a:r>
              <a:rPr lang="en-US" sz="2800" dirty="0" smtClean="0"/>
              <a:t> that understanding</a:t>
            </a:r>
          </a:p>
          <a:p>
            <a:r>
              <a:rPr lang="en-US" sz="2800" dirty="0" smtClean="0"/>
              <a:t>Can be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oral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written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xMTEhUTExIWFhUVFxcXGBgYFxcbGBcVFRUXFhgYGBgeHSggGBolGxYVITEhJSkrLi4uFx8zODMtNygtLisBCgoKDg0OGhAQGy0mICUvLS0tLS8tLS0tKy0tLS0tLS0tKy0wLS0tLS0tLS0tLS0tLS0tLS0tLS0tLS0tLS0tLf/AABEIALgBEgMBIgACEQEDEQH/xAAbAAABBQEBAAAAAAAAAAAAAAAFAAECAwQGB//EAFIQAAIBAgMEBAkHBwcKBwAAAAECEQADBBIhBTFBUQYTImEUMlJTcYGRktEVI0KTobHSM1RiosHh8CREZHKCstMHQ1Vjc4OUs8LiFjQ1hKTD8f/EABkBAAMBAQEAAAAAAAAAAAAAAAABAgMEBf/EADERAAICAQMCBAMIAgMAAAAAAAABAhEDEiFRBBMiMUFhBZHwFBUjMlKhsdFCwTNx4f/aAAwDAQACEQMRAD8AOLaPKrVcjSau62apvCa9q78zyqon4SedRF81Xkp0XnTpCtmnNmpdTUWucqvw93mKh2ivMvwdqe6iKyKqw4G8VeTyrCTtmyVFlthxqF7EiKcLArLiTwqUrY26Q5Iasd23FW2632rE76u9JFagRbYitCXa0X8MJ0FVBBVakyaaNtk6VnuDXfTLbJ0mr1ww51nsi92TtXhEDfVN6amQq8apvYkcKEt9gb23JLdNabbihtq7PHWtFi0xOtOURRkEAJpu4VJEgU4IFZGpWbVStWQKRvjhVfhNPcVo1zUWuAVm68VEMDS0j1GjrppSTUEFaFgUPYaGW3SK05uVE3ancYitQame7WfEXWg5IzcJmPsqkmKy41x/S3YLOhazaV3Z5IkgQeJQtlJ3Sd+g0rBtbb+PW5C2WgKSwVRlgzqCRO6OO8VVd/yiqLRJtHrN0TCzG/XXfwqJTj5PYKfoco+znBIOGugg6gIIB5DtbqeqH6aXySclrUz4icf7NKsfw+S/Eeho9TBFVrdHEVcCp5ivYZwJj+iny1bbtg8RWnwbSd9Q5JFVZhK04atBw9VtYI4U7QqZZaxUVrt44ChuSnApOCY1NoLHGg1XcuTQ4Grrb1PbSHrs3Ya3rW4HgKwWrtaLd6spJlxaNYt86xXrGsir+t76qd6mNoqVMoXTjT3HPOnZabJVmZlNtjOv8TURhzW+0m/+OIrTZjjTeShKFgxMMeRovhLZA1rUllarvuAKylk1bG0Yadyi/iY0FYruIJqN1xNVs3KtIxozlKyaAmrAtZVDUg3M1WknUbkA41XBJ03UrKA1pNwKNBNQ9i0W2dBTs1D7mLbiIFQGKNLQytaNzXKiblZTcMTUkv6ainpFqLGJO6ppZPGqVx68BUfD9dBRpkFovxWGzIyhspYRPKfWK8p6UdCb6JcvPezqokZR2oEaknfx791el3cUa4n/ACjY4rZU9YQc0ZQzDMPVw++RWeTFcbfoVGe9I8pbBXZ0Vo74n199KrmxMmRY38s9NXHR0Wz2MCpA04FU4jFIkZjE7tDwr3G0lbPLSbdI0rdIrVZxxFB7G1bLgFbgOY5Rv8acsRGmulb4peGQ/FELJtJTvFXDFKd0UEAp4qHiiV3WFruU1QVHCsQY1YlwijRQtaZoNqoFSKkuJ5iruuWluh7MoViKuW/VttVaoYjCxuNTabphTStE1xFXqSaHKprRYuGlKPA1Lk2hamiU1q5Vr3QN2+snZqqLbViZ/jiKtCKBrWVLs6TE6D7/ANhpXZHGairZdqiy7iI3Cs1xmPCo3L4B3UzbQnQCrUX6IhyXqxkskndV3gpjdVVvHEbxSubRY7hTqTJuBa2AneagLCJvAmqmvs281SziNTVJS9WJyj6ItfEkbqofGVVcbTSq11rRQRm5sk2JJpC9HCrEsTWhcMoGpptxQ0mzMMSTVqAfSPqrJeidKrYmnpvyFroq2rhVfVGZLgBAYd/PnXDY7aOPwb6uXtloDHUGdePd9xru4q4YNbilWUMDoQeVZ5cKatOmXDI79jzLafT6+RlQ5dNSoBPGTxj1UKbpCSqlic0kAnKxjkMwPZHKur2rsLr3a1h8LbRRElrdxXB5hoy89K5ja/QfEWgCzBtQIWWYkncoG+NN/fXFKGW9m2dS0VuqNa7ctwPnLg9Q++aeuZaxeBI6siNIybvspUd3KPtwPagKpxWEt3NHUN949BGopnxiyQDu07p7jxq6wyjTMCx13jd3d1elqjLY4dLjuBsRsy1Zawtq2FzXgxidSonj6KPgUM2mP5ThR+ldPstGi+WlCk3X1sOe6V/W7IBafLUjoCeVYre1rR3FvdNKeWEPzOgx4Z5PyKzZlpZapGPTv9lVXtpKPFEjv3zx0rGXWYY+ptDoc8v8fmbIpwKHfKh8gfrU42mZ8UR6G+NZ/eGH3+Rr92Z/b5hVG76uW4PTQ0Y9P0vYPxUjtFeAaeEgR99U+qw/qM10XUfpC4udwqSLWHZd8vnLmNdBO7u9GtDr+3HtMQFDjrMupMwzBdD3b93Ouf7dDg6fu/JvvudILZqo3Qp1Yd4JFDxtlnR+zlKrMgyfHVf+qo4VluGIDHKCWLHUnfuqJdav8dyo9A6uewSa5mykHc0yNQI01PDQmp+FpxuL7w+NVomUQMgHHU61kxSqilsqGCNNeJ4a1n9qmt6LXSQe1s33CpEg6Hlxqq3hSeNC7O0CouspkLlyhiSAC0aCeVUfLN1gQMo9CknXTma2j10VHfzM38Om5beR06YfytaqvPl8Ue2heDT5gaGYbWO80IG3Gs5LbiVbMFns6jtHWNZk1MOsTfiQ5dBKnoe6Dzkk0wt0K+XePVj2n4VVd26xUgIFJjUEz91dD67ElsYx+G5m9/5Dq2Kl4Ka5k7Su+cPt/dTDaV7zje391ZfeC4ZsvhUv1I6U2mHOq7gbjNAbG2bqEkuW0iGJI141cekb+Snsb41cevh6oiXwzKvJ2FKYtQW/0icCcib43Ny/rUb2Or37S3IAknd3Ej9lb4+rxzdI583RZcUdUiBpwxFb22e3caznD6xBroU4s5XGSKuubnWbE2c4gk+okH2itzYY8qqa0aaaB2AB0as83P8AaNNR7q6VOohqkcth8aqAF1bXUxB1IjcOOm/u9u+xibeUuqjQgwN+us6buPrrB4CFUhGFxjoB2iARzI0JEzun1a1owtm4jybYCsd5E8DqdZiRGonXhXDHWtjqlpZG7tJGxVgmVCrc1I0kiBEV0gFcsmIL4y2er1FpiMpIBllg+w8R8a6qySRqCD31tik3dmWVVRXinVUZmzZQpJyjMYA1IEiYHCuQtbW2cP8AP4k/+3b412OOMWrh5Ix9imuNW9mBOVVyjN2c2usQZY6a1xdc7lFHpfDrUJNOi/5ewHncT/w7fGnO3sB5eK+oIqm5AtJcg9trgjMRGQJrPfn+yr2b53qsojPkzdvNAMT40T6q4Wq80ehCeryk/wBhvl3A/wBMP+6qQ29gR9HG/VrVFiGtXLmoyFBGY65y3Huy1c2IyKkIpziTmBJHaIgGRpp9tEo0t0KE9bpSY529gvN476tana23hZGS1is09nrEXJm4Z/0ahhrSNcFvUdjMSG49T1sRHMRVdhhkLga5gmpnQgmRyOm+hxpXQRyKUtOphRds3eGQehY+6g3SrpBeTDsy5MwZIJtqYOYawQQfXWizaBIktBe3bgZfp55OqmfFGlBeklvNZCk+NctrOnF/ZUq9mW1DxJLdAVOle0yNLwAPLD2NRv8AN66122J2jjF2YuMJti4wPZ6lAAMxQGZ3yJ3UNwGHVMMWAHYuKgBzbmW4xJ7W+VHtNdb0zshNmOo3LbMerWtWmnucupPyPMLfSPahEjENHdZtfst12PQHE47EG6t68YRQwZrSgy0gD6IgZSfXUcHYRevVUUC0hZd+pF22muvJzXTdEQOrdwACyKTG6RcvL9yik00PVBra7PL8b0h2m164q4m4MrMsIqx2TlmI7vtop0X2vtDrG67EXipTTNG8Mu7TlNENnYG2cWFK/lbzhj9KDdZYHLRRVmFYG2HgSXZeMQqoefNjRNSSsvE4Sko+oR+Ubp33X+yg/SHapBs9cj31zyq9Zk7QGmoHfRAYQkrGbKbd1yQPFNtGZRO4aqN/OgHSC6QbAEa3IMgHQxzFQrTVm1RknS8gxd29aEZNnl+cXnEe0fxFVjbw/wBGf/IPxqFmwpu30gRbW+y85tqxWe7QUsG+WybiwGz5Nw8XLm3EHjWkotK6RjjyKT027/7LB0h5bMX/AIhvjSPSBv8ARifXtWTaWJbq0fexZwTlB0UIQIA08Y1YwPhduzkPVsLBY5fOWbbtrGnaY0KLavYJZIxlpbfzLD0kb/Rlr13zUf8AxPc4bMsD/fn4VYmMuOSjMWUhtNNSFJXd3gUPwJvNh71xrRDo1kKBbbUP1mbTjuX0Uo3LyoeRrG6lfzNTdI7xH/p2FHpuE11/RfaF5rIZ0tWxJypamBBMkkmNeQFcj19xLNphnts4YsNVJIuOoJH9UCus6NXGewGZixzNqSSd/fXT0v8Ay0zm61fgKa5C74gniagLhHGllpstepSPFtjYvGXQvzSoX5OxAjjqAaG3ukiC6LV35puZPZnuJiRu1okVoRtzAYfEL1d5lBXUGQGXhoTwqZKt0XGXowgNo2TqLye8KVeaXeiVzMYVyJMELoRO8drdSrHuT4/f/wANdEOToMBtkITaW3rBOrLB1mcwAMHU95NQxO1ybLHOCWEZcx0mQDEHNw5UA2vfBfNbkEsRBI0O7cY58Ru51bZdbeHaRmudZlIYE6R2s4IhI3jdIJrg+0TlavZeptoS3ou6O7QW3iJulhKsoP8AbU8tRpu416NYYMAQZBryjCM9y8OrTMW3iYIGYkntDLAgeMI3EAmK9S2QlwWwLoOYcSwaRvmQBPLcN1dPSSemjLOt7G2t+Qu/1G/umuO2QrEtkiY4so4jyiBwNdL0m2mttDbO9wV36iVJBjlw9Vchh7oUMTuABJmIExv9JFc/WTvIq9D0vh8fwJ3yHr9u8bNpQ1vMC5b5yxpJWPpd1YD/AOaJBH5QmcwjxpnNMVUuJ0QhRD+L2h2tcumnMEVQJLtz7XLSAZrmnJurR2YccYqVO9gxYtYjqLil7ecvaIHXWPFAuZvpRvKe2sW0lYG2HILBRMMrazzUkVWL/VoS2aJVZYjQsGIHijeEb3arxhOZZEaA+o6ijJJtboXTwipWmGcDh763wxe2LYRljr7G/wAHZQIzz48Co7RtFba5mQ9saLctsRpxCsaw2rvWM9tPHRGdgGEqiCS2o5VRBhT2iC+9jxC6gCBpqKcpS07omGOCyJphrY7qurXFXtoYOeYTNPiqfKrmtvKMqCRpetyZgQGkmTGkCt6ydwYxvhSftAoN0lBeyirva4gHpMgffWcW9kbyjFamn5nR4CxeOFgX0Ba4rr/KEHYCXAdc2mrDSui6cLmwNwAgzbMGRBld+bdHfXEbMP8AJ7bZ1ywFzdqJifJ5V2XTBCuzGB0IsQfSEg1s2290cWiMfyuwbhsPei+fCEAuIRb+fGhN62w49nsq33Uf6OWWW0wZ1dgoBKuH1z3Wgn0MK4jDzDDMs21l/H7IDKhns+UwGnOuu6GD5q60ghspBE6xnU7wDvU0nKT2aG4QSuLtgbZVtvCQ4vIqJebOpuQZ6xm1Xjoy1XcwzpaUXLquwdjpczkAqgHo8U/waEWrBOJugN2nvHIuZxOuXUARvU+yrrRLDOCGUkiRm3iDxA4Ee2lkbqqLwwhqTvcMW7Ns5GN4ArburlyOdbiMolgNILd+6uS6SL28ONJN0DXvjfyow2IUTJMjhlb4UF6TEZsOR50fsrNNtqzp0qKdep0+EtXOtvt16hWW+qjrT4zowUx6SNazYmw6YeLl1XPWSIuZiBljjWPB2Cbr21cl7Yd2XM0BU8YnSD99TxIcpmPizE9rfv3EDhWs5SqqOfDCCmne45wL3LKhLqp2nJlyp1CAbv6prS+zn8LtXvCLeRBhww6x9Tbs20fTLB7St6aw2ruVRrAJPBjuifFU8xWkW3LKoHabLHZeO2Ay65YGjD20QnJRSSHlx43Nty3KMHbm9lzAasJJ03HjV2H2My2L1s37eZzaK9pyOwWmezp41YkJz6b5q+3fJVmG5Yk5bmmYwPo61OOUl5GnUQhJpydEsbh+rsWUzqxXODlni7MN4HA0c6N7XsW7IS5dVWzMYM7idK5rFElVY7mJjQjdodCAa5zaf5UDuH3mtMWVwyajPNhjkwKN7We0nF2/LX20xxVvy19orzzZ9q4EAcGRpz04Vo13ceXGt/t0+Ecf3bDlndeF2/OL7woL0lu4VrcXe1MgFRJXQ60AII4H7ar8aY1+2k+tm1VIa+HQW9swNh7E6Y26BwAzQBw+nTUbtYcBR2BuH0e6nrPvvhfuH2T3B/STD27b27qmLjgOwWcjTILW3YRMkacI9dCNrXVuMBbGZXyszRL9blJIQmDl1CxEEijuF2ilyyqDC50S2pu3OtRGTtsFyyTOuuUc91c3jVbClTc3XFbKqMhU2yQMw3kSbbAjQjjvqJ03s9jJQdaq25Ceyjdti8bV1lKogOomBn3ltRl3aA8Ryr0LorbxXVBsUyEEDLlktHMvMGfRXk1rbFpH+cttDhDKP2gAZKjMYIPM8NJrtMd09trhVVUyuyumTMXKBSFUs2mu/Tf+3bHkUfN+RE4psxdJdpi5iWUgAr2RrMlS3sEH7+6siMot3cwJGWIBg754g8q53Y20BcxIN8vDZierCyTlMaEgcDXdYHHYVMyr1x3TmtWG4fpKfsrlcnKepnf06/BcV6sHpftfyABH1UEdpdP5VdGvY11Bp8G3zknk3900aG2sP2fH7Pi/MYXsiSdOxpqSdOZqrA3cILuYPcBadXt2ignU6EED1CqnLU0aYoOEZJ+pl6R4i2LD5rZJNy0NH1BC3zIOXvI1B31DbX5UafQt8Z+gOMCugxe0sOOybnWA69mzhiJ1GsoNd/tobi8ThXuC4zXpEf5uyAcu6QND7KWR2qDp4OErZh6OsnhuMhWzDDXgTnGU6IugyyPafXW3a57FrSO2/wBKfop+iK2W9t4ZSSucFgQxFjCyQd4Jy6g6VXj9q4a6FDG8cpJACWE3iD2lX9nAU5yTjROPFKM1JgxGAfDyzCcQgGUAzBXRu0IHt9FB9tGFsf7a199dZh9r4dAAvXgA+Van/lUH2zicDCs7XrcOGBLWSM0GBDWo5n1VKd0uDWmtT5LOjKBsDahcozDe6+QI3qO/Turrun4HydeP+qY/qmuRsdK8DlSyLgKggBVGHXMYiDlQTP7aOYzpHhXQq9q4VykEFgViOIiIrRyOaOKS3QDw1xIxfYbxDPaGv8qs/oaa+muv6GAHDaCBl3SD/nL3EAVytvprggpHWJqIPYwvaEg9r5vXUA+kCiuz+lmGKAqjMuom2UVTqeCADeTRKaoUcMjLsiz/ACjPwF5tcyjxbjGIOp3jdzoPsrEh8OpVSo6x95B+ha5KOdbcd0iwSXNXa2R2spa1qTHaOYS0wN/Knt9IcDe+bUzEtFpcOpG4E9hJjd9lKUrjRpixuM02Z2O/+OFBOkx1w/8AtR+yuvtbRwoERd920f8Aormuk9+wBba0l5mDz2wpUCNTpvPCO+sPLc6ck9MW2grsjL4XizDT1GJ1zCI9GXQ981hwl/PhD40i9HaaT4nOBW/YW3bQNzNILzBFmyxZWADK2YiPQJ31sxGLwjIbYLqCZ7GHsLqOPZccNK3eRSjRyYYPUpnM45wLaTn8Z/FbLwTf2TNdrh3I6g5dGXDiS+utm3wy67udYMLicEiBSWeCSC+HsMZPpuHkKJ2tqYchfnQsRANnDiMoyrpn0gAAeinCXhSHmxtzcv7OOw/5QekU2yXBwl/R4zWN9zWesUb8mgozZbBrd6wXbm8nKbFrLr3dbH2VtTaWDClQIUxIGGw8HKZEjrOBqcb03Zp1EHkar/Zy5acPZid9wdpsx8YHfA51z218bluW0LuAcugUEHtneS4j2V3uPxGDuIEzsgUkjLh7Q37910d3srj9vLZW6vVDrhlBl7CSrZjoDmbSNaafjsbj+CoPzOpXal/z1z33+NAdj34xd11uXOsPWSYI1zDN2g5J48KP29oGPyVn12xPrqpMYiksMPaBJMt1CiQY1J8bWpjKrsJwuqHxG1LuVs126RBkZ2MiDOk60G6O40jrzauXFzOk/R+hpuYzxo3c2joZs2Y/2f8AE1ntYxE0XD2Vzan5lQCwkDd3c+cUKfhaBwepOjWu1rsflbnvt8aesnyofM2fqxT0taL0+wI6NYs4XrmxK5WIXJbu23IZe3mghIVhK6ngWHGhvTXalnEX1ZWBi2M3VqVVWLsSvaAJOXKSYgljRLanSK+bRzwA6sJZD2pG5SVHAn20LvYlLgOVcOFcMGuJYtDKcu8vlldddDNYdxpVX8/0Zdt6NF/XzA99JZQVOUqgnSRoDHfvHtqV3A3GIGS4U1CAAzGo7OkRm3x30Yw21Ft2ygvIrZ5GdFIy9WokBwQJMHn2a22OkFy43Vi9auZgez1VsgqDqNEjcTp303lak1p/n+jL7PavV/H9nP7FSLkEGdRBG4gGfRyrplRsjsqlmVZCgEzqOAE7pq/o6+GF8riUtEBdRasolwPEiSCpAgk7+PfRXE4DAv1iG7eFu5IAFpJUTIGY3DOnGqxvV4mdEE8eNxXmYhs0lyApyq10MYOgtKCOEAnvrLhLWZo5g6cSQCY3d1dClvB5mc3bub57L8ysDrQBr85vGXhWfA7Mw5cAXrjaEELYkwQQdA/fWjS2ouM5JSu/YHYnCulst1bM+TNkAafyrpuidyg+uq8bbyu6ieyxGvcY5Ub2lsfC5Ope9etqUAE4eG0uM8xniJaPVVGJwWHd2YYggMzHW1uBJPlUTSrYWKUr8V+QPtYaXdTbZQty2obXth1ckjSNCo3c6zICUtsUZGcMSpnSHZRvHJQaO2sBhFa4wxVyblxXINnxcocQsPr4/duqi3szCrbRFxbMEBEtZIJJdn3Zj5UeqnJRrYmDnauzHh8OSbYCMwe4VYgHsKApnQQN538q5/pHhs621MwX1jfpbc8q7jB4LBdgviLhe27OpW3CyyhdQZJ8Ucq5jpGllGRfCBIMk9W+mZWXgNSJmhJbUEnKpXfsDtndE5t4e8Ldzts58YdkWrmUHxdxidaJ3LbslyEJCoSSATAgyTpoNN9dbs5cPawllTiWY27bwTZugM1xi4AJGm+NaAeHvas31QgC7aZH03qVPxNE6bQsGpRexz2B2Ajgxdw4iJBy5l7jpvoomD6lRbGUwAZWMpzGZGkca53CYBrlzEQ5WWZRAOhzkzvHL7a6splW2szFtBOupCit8+HTjUjm6PNqzOHC/o57FbHXEYpFIcm46WuywETk11Uz455bq0bN2B1Ny4wVhkY2u0QZ1mdFEeJ376M7B6oY221zEC11dxbhUrdJZQE07II1yn20ex1qwQQuNQlrmftJiIAg6DsHnWVrQb1Lu3W1gvC7LLoX4BbjMeRVWIA045R7a5fbl1lyxMTqF3zz+4V6Js+3hVtMGxadYUdRFu9AzBgNcs/S5VxPSnBdUmcX7Tz2Qqi4H1kmM9sKRA3TWOSKaVCzObhK+QVgyRcQktlygSd+/Ukeiuga0RbVzAzMygAzoq2zM6b8+7urP0e2PbxDq968EtQPmgT1rZe1MR2V3Cd/3102NwFqOp63KLTPlNxyT28sBpOZQFVeA/aSKe5j0+Rxkk/ICYTDM85RJDKIzRo2bXjyGnfWu1stmcqNQrOpaYjISAY4zHOj2xNidWCWuiCUYG25AIEmG3HXNoOPqohh8LZzsFLz2nYBtJJg9mdSTmAB5d1axiq3NsmdqT0s8/tmSBMSQPafTWo7OuBVZoGcsFEzIVAwJPCZjdXWJ0bsHxQVYAHVmBH0gYPCMsjUid3Gle2aoNgNftnK2Z89yCFKgbjrrG6lGHJc+o1NaPc43GYVreTMRLAtAO6GZd5ifFndxrGNq3LTqqiQSD+Tz7zHjQYrtelGyluOhsXbBUJH5ZRrmY8W764LpHsi2l22b12GAkdV1d0QGnUi5K6/xvqoqp+wpy14VfmdhtW4gu316uSLt0A5iIGYxpEV0Z2yWxT4XTL1b6dQR/Ny4+d3b4+6uQ2hiBcuXbizDu7id8NqJ9tbrNvDDH+H9dczFINvqREnDdSe3n9e6jHJJuycsG0qFsJ0OIw4ya9bbBOaQdYPZjjNbLm2TiMPiVfK3VdUdLDWiCbwU9o+N6qD7LxIt3rTnclxGPoVgTSwWDw+HTGFL7XGxIWFNrKBlvdZvzGdCRShJaXZWSL1xaKGuW5/Jn3/APtpVQR/GlKsLOmkQv4dShC2n10iV/DWi3hrQkeDA8e11ev6lUZrg4Ef2D8acM24z7tHdfH8nmCwGGVFZbuHDHMSCrDcdw3cN3qq61asq0rhyDzBAJ9eWqy8fSNRDjix9un3VLzSAJ4LFC25uJbZWIgnMp09BQjhWttt3Ob+9a+7q6BZgOJ9Z/dVwvrHjUu7ILYV+WH5Of7Vr/DqSbZYGQLoPc1sf/VQsYld0j2in68eVS7kh2wnc2w7HUOY8prTaeu1URtE8benosz/AMqsS4peJpNik7/YPto7kh2+TedpJ5rX02f8GpeH241w6n0lPwUNGJXn9lRN5T/+Cjuy4Qa3yEhjrfDDj2p+Cse0MNhrzBnwpJAjR1AO/eAmu+oC2Dx9oFOLYHGfWKfdlwh6pG58WjIENq4VEadYsabvoVQ6Ycgg4dzIg9vn6FqoZeP8fbUSRwj2kUd2XCDVJFuFs4dJyYZhOp7YMnXWSveam62TqbLe9y9VVQvEj3qcqOY9pofUZGqf+yV4XaILgsLn6zqWzRE5uHomK34N8OhJNgtIjWdNeEOKxdWOY9ppCyOY9pqe7LhFdyXITfEYUxGF466nUe/WLpBhcJirfVmw9uGD51MtIkQQzEEEEg1nyDyh7abKOY9R/fT70uEJzk9m2Ph9nKjllxF0k7xlQaQRO/Qwx3VHFbLtszN1l0F2VjCIZZVKgk9ZJOp3mdakyjyvt/fSTlP20LK16EUiyxayTluXcpjsdUgTTWSBcEyQJ11Eg76KfKgUNlNxcwAjIuUDkFz7t/HjxOpGCw3Aj2j40uqaN4qlnfABO7tbMpUjccyE2ycra7+32hBiCeHDdQ3DJZXRhmkk+Ky7ySQIubtdAZqHVEb/AL6gbcUd98DTrdGwvhvN/bc/FQva2ysNeZWlrcAgwHMiZG8mOO7nV0DjSyj+CaO8+Cnkk/UutrZAiQe/K/o76tzYfiR+v+Gh7IvL7aiUXlS7j4DuS5N7jD8D/wAyP7lVhbHFx6usP3gVi6scP2Ugho1vgO5Pk3xhvKf3W+NKsGnk/fSp637fuPuT5Op8Kt8yPV++s+K2kkRbMtzIMD06ifRNcnn5mpLd5GuzS+RalwHbd69mlr2nkqgA9cyft4Vc1yd9xvYh+9a58Xj5VOLvfU9t8jUlwHgzaAPPpyA/3IpsS76BChPHNAH2IZoMMQ3lU4vnnS7b5DUg2ruQJyA8YOn9ytKONACvqWuc6486frDS7b5HrR0rrBhiAeRTXWoi0Oae5XO9aedT8IbnR22GtHQPZHBU05p+2svg7DWLBP8AUj9tCxiW8o0/hT+UaHjYakEwj7stmP6p57qfI/k2T6o9dCxiG8o+01MYx/KNT2XyGqIQbDtP5Kx7BT+DHzNj7P4NYPDX51Lw9+Y9gpdl8i1L3Nng7eYs+qPump9Rzw9r3hWJdovzHsFI7Rfn9lHZfIakb1sf0ZPTnUD7qQtj82U+h1ih/h7+VT/KFzyvuo7TC0EBhf6OuvDrBT+Cj83X1XKwDaVzmPYKQ2k/6PsFPssLib2w4/NwT/XFN1X9F9jj7qxfKbcl9lP8qvyX2fvo7TC0aupA/mp9+m6pfzY+8azfKzeSns/fTfKbeSvsPxo7LC0aTh1/NmP9o0xw6/mz+8fjWf5VbyVpDap8kfbT7T+qC0XNZQfzd/afjUOoU/zZ/ePxqB2qTvQH1n41A7S/QHtNHZf1QrXJLqR+buP7TfbpTsi/m7nhvb4VD5V/1Y9ppDa36H6xo7T+qC1yN1C/m7+8fhURbXzFz3m+FP8AK/6H6xp/lj9A+8fhT7T+qFtyV5F81c94/ClUvlQeb/WPwpUdqX1QbcgEY1/OP7x+NWjaV3ztz32+NYRUgK6STeNp3fOv7xqQ2nd8s/ZWACnApAbxtK55Q9aqf2VMbSfmv1dv8NDgKkKKA3eHN+h9Xb/DSOOb9D6u3+GsVPRQG0Yw8k+rt/hpeFnkvuL8KyCnpUBs8L/RT3acYv8AQT2H9hrFSmigN3hQ82n6/wCKnGKHm09tz8dYZpwaBWbRiR5tPbc/HVnhi+ZT3rn46HzSmgAj4WnmV965+Kn8LTzQ95/jQ4U9FAb/AAlPN/rn4VIYm15pvrP+2h4pUUOwh4Ra82/1g/BTG/a82/1i/wCHWClNFCN63bXFLnvr+Com5bnc8elZ+6sVNNOgCAe1/rP1abNZ53PdU/8AVQ+aWaigN82vKue4v46RNny7n1a/4lDy1NmooAgep85c+qX/ABKiTa8t/qx/iVgzU006AIfNeccf7sfjpFbXnW+r/wC6hxNNNFAbGy8H/VIqfV2/PfqNQ4tTE06AJZbfnx7r/ClQ3NSooDMDUhSpUhjg1KaVKgB81SBpUqQDg080qVAD5qeaVKgBA1KaVKgQ8080qVACFPT0qAETSpUqQDilSpUwHpqVKgBUxpUqAFFMaVKmAxFNSpUCGpjSpUDGpqVKmBE0xpUqYC9dKlSoA//Z"/>
          <p:cNvSpPr>
            <a:spLocks noChangeAspect="1" noChangeArrowheads="1"/>
          </p:cNvSpPr>
          <p:nvPr/>
        </p:nvSpPr>
        <p:spPr bwMode="auto">
          <a:xfrm>
            <a:off x="155575" y="-2484438"/>
            <a:ext cx="77343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SEAAACuCAMAAABOUkuQAAAB41BMVEX///8AuFvXnDT///4AuFz///0AuVr//f/8//8AtlkAulwAt10AtVXYnTPWmi3///kAsFPZmykAtFAAsVGZgl0ArVMAtl8Au1r///TVnTUArlfZmzYAt1IAt2DVlyPVlh/huG/0//4AqFa6j0MAtEvYny/y8vbH6NsAqVHp6erLzcsAoFbkunrt/fbQmTjYmzkvtm/EkDfYrl23kl8Kl1Svvrjo6egAnVHiyZXs16z/+ujf9+/t2qcAq13Y3dv27+WymnaY3Li7t63z6M20o4yu48fD69NcyYo7pG9DiWi71MOa27zey7eOgnY7aSdHxYFgxY920J8niFdeqn1xloCBsJaefk+ObCduw5FZimuwrqyBzaShfjlmYB+Wy7IUq2mNoI7WpUqw2cXUvJzNsYMMhDpRuII2h2CAupu9gC1/j4C7xsGneCuPmnW30q0ojko5dzeaqDzm2cuWt2X04MSngEKSp6BGg1tUXh4+kmaUkpSzdSmA17C8jjprdTlZgmzHoVqKYRqHcVNnooDFo2PRyNG4u7nHs4+GdV7r2aGgknW0rZmcu6i2pIWTeDqYmoxIjjxtgVN4hjiNgS1WfTSegy6g16SpsZS+ozzX+NJHdEGrm0s/mEbG7MVymG52fDNKe2LMQstbAAAgAElEQVR4nO19i18a57ruAAPMMBcHRlAYQcUwCAqCUbwQIGhAE00RNdZomkSTmIvpTk+O2pOceNqdNLQ7mqRrrXStvdfpPqt/6nm/4TIDDBfTqLTx+fWXKsIw38N7f9/vA8POcIYznOEMnzUCgdO+g9aFMZpOLjhpZ/q0b6Q14U3OOGmLhdZoSPpF22nfTeuBWLXSJK5BwHHSkome9g21GoxLFkojgyKp1GnfUktBZ1zlKSVDGo2BX+g97dtqIRCrFhzHyxgCMYp5T/u+WgQ6jFiiK+hB1ogkyeRp31trQE9s0RUqVgDJgaYZT/v+WgCHVoMaPwhcFNOf9u21AHLujpoMpc4YAmyPmM4Yqot4HYaSZwwBfIu1CNLQC2cMQTAk3q/29UWGts4YAm9vvK7q6xEMIeK0b68FYMSWHbUMkSF2VisCLcP2HKYaemZwnOX4SIZybkMtS2Q9K6Yh+EdqMWTiz4ogCJFvyVq2mj5LXiX472vUUzOczp72vbUAkD/PPTHhamKE0zOnfXutAO8mhj0f06gqGifboc83MvK6+TRmfORWNUMLvZtEiRsimv78wiM9tmklyVgU832nEjaS1ug1fgaxghppIQvPOz8/37bZb8BxOtOLxS9rDBWKZqBfRMZslC2FHVq7LDRlwymcXwh8Rvqmw7CbVlTBp/gFcGiLlabIFgu8stlwLhsfKLk6nP6cxEhnfMBLS6dIHuKetco6ET8XH6BIOhNYUkqXAYnR54IHPFmQDJLzgrUeoJQlfUOo9xX8PRY9tCpDARy3VEvRn7GLrUMEySu3QBYvfhczUTIRXCruxile+hdXMkSuV19OvzM+/WcjiljlFRpF2WYIzPebw9TRYTCZkLpRGWzJZqOzxlmyTPdwpy1DVFnrqWB393Dbn8uGP+CU6Squ4bME5l9eejY74HZwHK3hvfEBJ53RPXDYNBVwVDeJfCuMtnv80xckdZ/8ik3jSmXJA+ecyShmFH2+uD83ure8ib2i8FgUnleVs0GkXSktxnZGy04Tn2xBbXpCjz6GxHjP4PSnuuiREJk1aKo69Tw9k5LnGbbdlDUl3lLJaSGfraQCGGLs05/mI+/c2Xm6YZ5AP86zZpZ1TX6Kqx4NOtCx6oWjtVuorDcKCESjwCGXvk2qPStUPRdyFcnQ77ml6YkdZOiN2Lyn22W3s+PoRzvrYdnu8VOwb1fcNWpmOEWfk2CxGJA67anVsDus1cXZq3bGdWSGSitPjHu6u7t7EEXxMMuaBS07iGHieUb7w9quebjtxFsukVmVaQ8V8En/gFqVn6uOiN7bPa4d+Vd9A33TYdM9wxPYTk8P0qb5oIv1aLVDSJ2AleF2u8SQPywEExGJoZO22NdIqspBqYFO+hZV7BBOLVRd8n1QYCcaaoOR6JxOzG/0dGKRfbNrOHHDzHZ3Yk/tAvt9e5hBaurrY7TT/l2GAYF6azcPIvbGTzwVjMcqrXQNkFnsOmWrqhzhmmpDNAULHC/8TCQmeoaH8z7oac94gjBikzuSldGPa7vtoEbTmH+fYSd87xh2GBN3GZAYeKB7Al2HhbiqnWF79MYVwTxhPM+wkyctQvrZmi3EShlawB65q8UNJzNVHyowZB4vrOQO2+1hGXMQlEZ8x7o22og7QjdaPvajS2AELSMAQ31gt8R3ArzIt2IO6vU/arUueMqBHenXG4Ed1okrIJZ3he7GovmpcY1rToJAhjLY6EBHNZ8qLZDcPusqyNAByzBCeIhBCzau2JlhoEwAoWhDqiXs7jN2SYZY+7S4Igme/0D/dKMbGIKf3wyZ0b/aIcSQRxgCT3bC9ICOuav1pgYgeY0vVrcbDSre3t/ncfWgH3TEGzu7Me1fQTKFIX0Zj+yzWnisEzvwgApdBVe+g+WCTHBSXNHmab3jcgXDSNfAJ8LL9CsedkMPMmQ32yewROJkEz5xSUM1K0OaWMB4vXIGFJTvRbVhAIbAdEg/5t5tTGOJPgEtGBgyj7/VaiFask9i7VrzBZA2sEDYWpAZmhR3kZZh+rsu8yAyZHCB90jL4mGBBd1s1wrfJzC/3fWJQtEmcbNml14F7ii27KhiSCUvw+I3PJ7hwkcdF9smggwywhgGMvTDvhDs82jZTiAEpCf+GDF0gGTIhxjSgxKaB/WXhrQgYOAT2Q3dW4bRBjuxq0Fkx8+zrokT5AeDdLR5gjQOL5YbKff3uA35+qoBUAhbGNAjCfoJe7eZQQvWA0NMMOi5067VspORG/AP5tvXSgwJ9sl4HyIrvs8IIE4eLbMxieX6WKFHKwB/nUjahOENM7txkmkHsaTaGKsFaxqLV0REOKXazPeteLQbnYmdHYwQv3d52LvvtGB5dMCQAAIxiRjq9N1Antu/L7AXsDUU/qAfpyUHD2GPPWwHo+N7Z2cEtu8GCwwZf7KbIWAKnmjqmnOrTwbXAJ3CxMtlVRIcp2Nq3hfckn3IDqnDBHHRwwSfQuSHRAIxpDUPEihK7kThzzR2CciSrJFrOhdmhUkQJzs78X33DytmD+jlcwgb7E93EUOY7+pu+Ic74gnyQ2Cj7po9ejXwc1j5eBGl4W55sd70eiZZzpM/aBe0AGbj6W7BzjBBiSFGAEsryZC4AlQgdQIH5gd5GrwIHq4NhVJal3lj8qUZxUzi8/N3E5EbQrAT2Tqf76QHuvccR+AHZGgdxG6EMxU4IunYatyYXqAsFrpi/9D7MAoFwTwH5/vAS/VCeqW1TyNfhrQNax9iWDC9DDN8F5QOGEIyB3ETGGF9/J2HNQcTWO7gKRg4feLO+E5k14OM2GlANVevCdyShXt+/fy+mzSZSJq/dShi6RBPkyheIG3KuNH30iOYg/vh4IRv18OO32HZGx5hXAcem4WgkGgXkHleC2s9ZnZ3AwVB7/c9dqF7uBPc4tqN8N1EwT22gcmHYGgIhQqnACN2u4IhQ81pcwR+q9e4vpCKGl8/WnTHHsSN2GaILxpu3FbWF4r/tPujT4z7MLEd/DbrGnxj90ghEKQOoGxaFBwDjVrz8EEYBUHi1ccu9m4b3JMO84kllTVGfto3M2bzCcdAMipmFg2x2dpqZ3AkMexKP8lxzmw68hoM5mbIUubYSGda4ffzFlWHTT2GBfbonweRhLwBqwO+6P1u3x0Qklx7393OqSBiCCPifp/aLRpfX10BUyT/fryMlIOoZIiauVZD7SiKjoFXN86C+6IoksYzySToV4UW4ny2KgHRG9faf5jXY761qTakTCAOBGb05fl7Or/TNhV0Xah/n6JRqq4R0rX16wsnNytIYK/KPRmVvVbDtRnoLaRCV9wlAklSrSJLhlS2oRElpdGLa2+n5bTKH+zu3vheaK4aeZPCQ1ECO3TTlhOjSF/JkGXuVQ2GKDSfF11vmOTacC7ZvMFYu8GyrBlpX2P4Fg0GPo0RswaSOrHNgHqsYrqc37ystmycIsGJBbIc3TDJBRU8B36/yRKOPv58N7xfZmRS2VSNFy9TlLsXO3TYrCe3W1JvvFzOEJd+pubMKFMs0LvOkU2VajUUrVK3rgkxIhK6Uqiji491qdRSJNx22GK94qz0aZ0UqhiivGp1aA3OJ8VZS1P05PHx8yC5gZrztrfdthhx6FCMvR9/sdFofFamNYZQfFY1IAr1HjqOkp3gltoHPRA11pV/vA5DezHcHR2h6Bf5X3WbGWcmhRHpOaR0x0WWuFjGEL1wZUSNIUtKnNU0UjG8fJbGst5b47ajyTmVzQ8QW6Glb5czFF3PpoqdpL1YR2zdgYcK4nlopZHpHrXyUhHYm4weR0wplu8l61q/otYPo0NgHxvWACibu0OZ09Khch4I75zEWeRJl2WuajG+RTRdgmGjeYaiki0i1q0kySULVmp0oCMWswEd0mvjA5RjJGbJbo9oLJAtis8s/HEY8DKGcCc3N+quYojEHV7fSM3dwYonLn03oAyRaFQJKCCQzsYKdaT4SAc4o0qGxGc4l06u94666SSRillsiN6bnIazGUKFAQlgyEbRGek3HXaNpOd8i6Yt4jcblYWAfKCDXj0GhuAtFAzZuLRKro+TCyBCjQmibKHetevuDplLG5+RPtbo3AzF8UWR2h7rUPm0xfuULWaxwEdEzj2w4s6uGZC2EUPoyn3SVlCrbWBI48jTrDMuamK98QF8AZSPBO93zUYdxYM2jcgTpV7YrNHb1VVom8MrjjQmCOwQ3KK49q0jr2sGA0k6tjZ70+shjjbYuEzRh/uev7pJgCAQ3pTCmoMXtxksltShu2MrRrndmlgUomdLyrhY2va3PQIMUQW5BKmewV7RfBKLL2o4L7ycCh1HyhZRTnPipDuwTFWpE53FDrmm2iFSV8j3fNGNUxrSMftg+8rmAmWh0RW5hZLVJuYykFgRgS2L5Vy2YMyJdKhDQ6+ObmN7bpzUODYvG0AnX5GOwLYbDLhOUjP/iAY3aSz5A0jiI5ps0kHOQIr3G0XPXYlR9OZxOLSyfdEUSOvlantMZ42XDc01jPKjVr69+7cebMe96yFLl1Q5Mml4xagjKAufxXRLJG3T8HkpEmfPgQhKurfnhmgqi31HcXPiomGrd5Yu+i50szaHiaJtXhAW/whO0vm/gZpllkzkrWM5uqWMIZxeqIiPipLxHdUMQzheDIfFaAosD6lBLzMYaOvAnOLjHR0wgKXedtu2nhkKpkN89Gxp1lZiKBaADINLiotkKEPLKUZ80eRYXjR0kNw6Id25YxULgHv0L3bgDrTT/dgZouh18G1VVFCcd89t0Bi6ujokGMphKpZkcZK/9QAY6gXhIaXqt6HDYr01++AwXlZ794+g7bJ7NnL1sqkU+4jIl0kMxaSQEDGEUtUuR7o3UrAvYHCs6dffgqUEq+9bBBeLxWOhqBHUDFW2jmeDqV/JkJNLRkaUg/gQAsLyKe5FboCybV1bvvYKsLQ0K2FkZGRgYMDtdlutHMfzNBdCNcdAasZmoUkIngw0WKIr8erKu3+EBIYe2cjQ9ZicQBifUVxBhjh4cJlEMoSTM1HxVnEqAFwbPYdFHg0YNJYZ7DuSTEZnSWsKsWrSFCPtY2UIAhKIVXCZH9K29AQ8E5mJwweWzqcFRgQxD5/PF4/7Abnc6GjcqE+vZ2gwzHQX77i1dDh6ZXNdLYZDMtSLrblNVOiaWNI+YKigZZK9vw5LN16G8AMCDb4gaKNuA7UF4vabE+0EzI1QFK2RLJH/iYlSCbE+CbaVITSkhP6B0kQshc5kMkbWro/QvPc+TnM8DTDhThmhrdWb3lKKqn/F011dXf2zS4f++JW5bIg+N6PmXLZHEAfibzaTjZYTXHGxKENSt+A+kqRHMdo5Y6WLW9hziyRYfD323k0j2Xs+Ajq4FYAHjNcpaqbg8D41RgcUzp2MEaMx2QxZV3sh1osaX+89Sy070PMMiDaat7oHZpeuHW7HfSJm7JU2UknHpC273VtAjjcF5FhoSJrUd+fDe8ZQVPBoxGmzlAoZkHXkZSiGbFN8wAYkxO+Dv+JCpWqTf28bZBgT9w7RhYnXa6P5wjYIGzmn8k6fhCFlkkGGUPqMF+mC8OJm7Bz6mEVsbbGf5h3AzKs8M8i4BLyp5IKTtFjpLtqaRA74SnxzPePsstCQqeAGS8yrGqAAQ6AagbQ3dxk3bBWfAWZZ2h8CeRmwtubmZ4BF//XZpc1GTlyH+WZN/cd1EEAZQxCk3nbbcOS2DfxqAPOGaIizSWo9gBl9uVF/gRmsLZBOZjNO8hwISpeFd99augb315vOOpEeFq5Fh25GarznABpDcp/jA3v9SoY6UPKA5cY6MgTmW/NLjxrFxmGyDvPnpfJYsOdQaBm9ji1L+8tslPUmFlgt5GIU6XhR+IQIpFIZRAQYHNA2ZI/9qGsRSC0488Fz4VKxmzW768CQI+q7byAXlkg5twXvTSEnFl90H7lMf9vx+w8kQa9vS0xO70yMjw8OD0+0EXnLX9ZQBK96mTQBRRZQ/ZuOUk2awknuBajUDKiUxUIauvj+2OwrpG35D9ibzPD54Llk40N1hB4sNQSKayMmEhx+yVIZH43MppFAxFWbZnXhv9//OwuzifHhDTvbDXC5zCyg234BdRd05QyRSWLt1exYv3VdUjAF6K1nVsu5Lprm+28hG+0rCT/SLd5S3jYDF9VbZyQ8LtWHwLRZ+7cUz2tGoWpBPDqrZXgadrGstgyMy34BNa2Wy6oatC2bivpe+wKrXFn+CpZ1iXeD/0IqJa3DK1UJIbcg6epUl1uvP4Owdu2KHq7i88db5GC++SCjVYErONFW2XKFXJCaSSdBwRQPUgYu+mAr7lN8xpuxLjqUzZCgcpVZCkk51olmzeYp7oVS3MKdSvkpgnVtTNyOlZcU0cAUTZNlw5w2OnXllhzZEGi/sAF5q4qWdJGiBeMSlXmR/qOcw9N2t3tInSCJo8djjXN2LhsZURbJjQ/4Opk+1bUKSSjF0RbnTNLb+mfJJn5w1eQH4Bn6pgFDlI3KBGaV5c3ihuqaDGXFfAmFpC2Wc87sHKKpRQxOBXR6LPG9WajHEDP0VaMCdEcs+koufxHeFKHaty5jSC5+oyyFBp1rVZXbCbJ5I408PKtirwX747FaJ3oVlsilbxY2/hBRFBbORMq6srh0CLFBbgNR9Hqksm9rq9loPmXM2/M22i5sTF1q3w+y5kqW7Ez4m/rTwnTWO4usdCAN6ShJktSLiFzVpygNaYVs7dbss4HiYL+TXI9Xt474VjzqkvjRVdAwtOEUI3z+tTe7YZdZMDN2Wc20/6vuvIshFJ2NYun1jBVyCpzCKTql2INHbh3mULYmEoFHDo2CoeoL2VpNz/SY8QdXQWAY14ViR0GMr71f+SVoZrRFYWK+RGpWe9ozlKEzDkvxOGbwUd5ROUDg5sTsTMZJ8edC28XipMRQteKSCye+5akukI325ElgGHawbAul0ed/vyszJPz7E6p6L4tCisoO/ML7A4dyR41Lr1lB9RBx6e8KJDq5pH9ARYaOqYz80Xi6UQoT2eHOqtj19U9hQSgZ6y+anxjGY8Syo7QRhIoWWrQUvZAr1HOBoW2VrSJUi53k+DToKQmJPaHyBPH9jZLVZsJfjVGmenIkg8xgr+QRh1hvYRwbJ63R36gCWeujagyd4NxYE4j0eUphELujbgD8L0vpmn3o37+xkZSpCUmis8SzUiZmiBGlgXX+xdqANFcD8dDoQPUgTYsxdFBcPCNt81P3s+LzviKNDBP+3w8ff9uEDKHN0rKwgQxZCwwZQpHLNoqU2pLbKoMiYKlOmIQ60BEXFd68zij78/1SeCQwjP3/xBoKEU5m4yPyiTuxQEmGcC69J3UBcAPqHVW9kmwpdx/vK5ppQVtvDjeyIgdGWrv9y7GGIoRTaPklhhzR0jANRb9AgwfoKSHxfmWIhaOtey2EKbkg5KqzsdiIre0rKGIe38Mbdedx3BH9VpYhLnqbRscTSUKSiT9Bu6gpytm7TJZLozTa00LxkO58ad1SNF0bvpf2kkVnmOAXHbZGmT7FexX7XPn02vVnI24rTRvIrpj3GeLORjkI1OYvI5Y/nqmDjwXaq110ZD31t12v7StSf89XjkYMoUO+9mKlX/kUZjSKvte5veVXTwbS0vQ6hVsDuQFNWfBgbbHTZKfkkhnbYFOx+FJpib4ca7QpGLdxYG5KAsKlfAPOTDaZ8gYIUcSW806ej8afQI7bVZgVMRi6ZojWqg9d9JSWHZxscIrUmuzOtMzDJ6aG865kJiJXf7gkpPEUjb4HjgrNFE/e4b1iLje6d/v2tcKkyFJrnUaoi/Qx9vyyh9ieBrVyvfhSK1MU/KLhvmmcjAXkChqKjjoK0SFpyRzmG7h8us0bLdSDpEGR1hIgvbSPtiAUygOAVEFguT7GU6LoK1vjsNrhfcQVn8W98MlnXBhCV/KpGZ8adVtojTMzswAKmI4GjlY9Mx47oXK46NlovCnJeDVYMtbCl7VOslKAS+2Vev1kVlyUj/e0bS5KeQc/5x8DU0UaaKR/lnPnLJQzI5FVEi11RL2p9RknnznmJlGkFC5qzc2csuLfLamZ/eG9xjJEJ2VTTS8Q9+WZNbLAEDxjrPI6ZJ4tJFqhmez6HBKtopvtDUTTqSTqvlksXbQGz3y6E/hUISuZtn4wVAAIkZx7fNF4dwu9EFkszqnRM8Rl2XTRc9fzDL2o881DIFokxZEcR5OUM5SZmQk5KWTp6dKGR3r1mGXoIlNcMDvc1Bk0/hvFFwhDTRgiQyhwmXLmaaEzxHU5DKdfLFN5Dn11GFJcSdJDg2Kfg7R15riP4gclK/p6dryZY3r04kpJhpgvxxpu3zA4oo8cxXgwRHwnB5nkTN7d0zPNMVQDakf1fEpMhQvRECy7uQNEEn0lGfKEv2m4A8hkTY+6C6pFxYhluRREhkYHUO5qyIi1v72qMfjm5+10bRISicRkYnIykZguYAdhQkKiiu6LbCHVYiAYagKEYu6BYYcgrG5AEU7/ff6eM68azhj2tVWmyHZlBFFnCE03YfFrgvyfPWUYLKGnZ3h4A8Fut3sADGs2u6SZn+4quPLo3qk455C4IxcOG2UcEhKljkieo/AXtnqlRhP6LzN9r2B8KEfga2tJy3DHvz2RfL9j+pvfw9D/YOtDy4KpZRjVgZZKsEp3rtej9ZZcPcNsDA+OX6ijaTrMOB80l19RePzFkzEHheOoJouX1olTTo3JRFFW968f/vp/J/9J5f9C9Qf+IYdQFPffeSW1Tv/z4wlCDNkrF/rRqFCknfL1MmjYrJ4/S3zfLdgrPwph6OHjL//14RsgCjcVQZHuX3/+8LdfHj4UBEaY/rpY3bBG/+GmijzayL9/a0MU9f/XXz6eIBP5n2zdWYOjMlQYs9bpsba7nqpBIbu9zoFYkT6ziqQyEliJqHf/+ubJyJhEzZAgCJJwo+OUDgozNRTnPbjnNhV3xtLZr6Xtwtb/+ovaaQ7N0KOBD+M/hU8oQxudxqLGqK5XEOqc7+u7UUeV7RJVQgFSIbsUZw0+vVfwZXx64uHjrz6M9UOEROFkBiQKHub++2uyueaSDHSYCOV0gBb/7dPxYxeCk3Jp07+vJhB2c+0zR+L1GFJco/IBdmPyi/z6bZbUjtnDCOHHX36457ZpYv8YKzDENX+6GqVBakw5fv35r3/bDwvCp1MxrXk40XC9TB2P5u9riqHqawan/5JP73F+blrSbJC2hw+//PDzv0kpG5f8h7XuzA3acFWycU6ne+znv/4SHkJi+nF3VAPm4bLymG+36upDWtfG05oEoTPsPu6d2YmD/vzHTyenC2ZVUsjucSl3Jf9+IKkdlc9OJIVDVFCgSU70OOlw94+Njf36688/f/gA5OT1WPvJpAfsKIRK3SBBit0wOkgeKt/B4xqsd9T1xzM0Pn9PkhGKXp9U/sE8/q103NfqBBj5f3348M3PT+4BE+7+fjciBOj48K+//fLL48cPAUMCWH9kKZtxXUeQLhYdmNp3/uLbqcqlr73zlF+FCc7XFiAMJSj2jzOK7GAiP5dFUauTQY/iD+P/Dz1uW7jAMgJ8jtLyhx7m+YBfzAXkIz/0f3P+h9pwgSzkJ+Xh6U3d3TCaaFI/OSN+9bGiXqhtmJdFroYrPpiCp2ekmb78/wqLKFtHd3Dyn/lNCvTMZNAl/RWF+Kyr52vUKoK0Ax4MIoSL2O+Tsbt7voiLRbx9e6mIt9LPB3lMFZBbu3RppRk5Yodrag2EyLmXYaUc7dRNknWY+Hy/jFEmvA8oreN8GQrrQLf/9m3bbSl5pTSZyFQJaLPilIMEI7Pa64+X4JMhyiCMRiIPrPZZKRV40xxDdQsa4trKkFz9+I/6b6hDR0iVvel81VIIUSwspfy1/gHJ/uKVW3KeHo7645FjOXRTj74C5HczhA7OLuURbBNF2Nw7u6zdRziQ1rfolDrQthPsNYvV3vpjGJoKlxSniTMedVj8p+ARa5ISjJdtNM31D6yfIEN1c4CPY6ipc0JzYeW1m67u7aH9vj7xJPeuxJuKcI/E0EZnEwwdyDI0eISZZ/EkD/jNQzWvOjpDsOBSABZsxq5c1BaDYtdEK+xmqo0p9V1gR2eoFLwz7HTjFaPvLyheu1GH9pThXwmaG4e4DRm6FJQv0sySQbnzL4AE4HS+9ap5iM9X1DanHJGhN1o5g2lcy9djfll0T/T0+Y+D7/lje+3tcoVFNzCmb4ZkhpBlaWR7QSubJb8l8LpR6tEEQ3LlmWHsDeaHCOxNSSnrjTy2DsBu1ieo0VfCGNu1yjIL29MgJDLuluhsyvOdOiJ1gyLW9f3TBjGs2M6WFaIaffeH/Ian8JVXH4N6QZGZ/aFOwbCIq2FlQYphPdN1TZG/WAA52W8J+XhMVVZsFLjbSH4kRBQDwBJFw231FK0YUQtNdWhbAAe1wkYBjG5zl5jaLTdlbE1/RhjR6HVhF9rGH8GRAS7VFiFX/XpYCURF5VDwTNaSvbaJDbYwKXKy31X0sSCw+WDtdiM73KQQgZ4pgypGqBHndI4Hu0sXbyrJPX3Ml81haJmKZl6zn3PucXnzALxUxfJ1BJYYZxXvVlsVWwp35ElxhnV5WJYNl/dAXIOJZox1pZ6pzDMmBlnljmn0ZT2t7+qJH9mSijH2OznpED/01cOKpZqDTaXfvpflusoOX5iYmNjZ2ZEGtBKJ6R62rMdfrzHbQlBUYZmSPuXelRkmEK3xxt+IbsRyuxUU5eexSqhsPDUxd90CiJQYEhQl+LXHFYvpbmywdShuPEIDHBLc1lcxTFmFVW4Ki+xWJWrNuDTwZ81SxLDdjZK3FoGccChnfqoYEppLMHPNTb5IQfd828l++efHQk447IraoK+SIaY5m0E8DzfVk3ftz7fWzp06kOvUStcirlQsqdk6l+9lY/ERzME7J9rP+X2QUzJGUDJUMTrSaF9mCaBnbN2RJYYN3vlDaMM12SoAAAEmSURBVFcRl0rlUK2CIV17BUPmwSY/c+L9bt9+OIjGMgoDKWV8Md3BH9WOu2hhvBHUtIxor7BDTe2Ikl5pFEXp9OipqYNLby+eP18gzJUfcwnejbTEYX9HQLsiCVBMZ76pMLjNjCuogCDQedvAVw4Rduktkp8/Fj8YIZ+fYFeyUMXQHyJBOA6I7xRpa22GmFZvjB4fIruySVYy9L6igVZngvxPjsiNGgwFG1UyPhcouhx2j8KjV1aumy1X//ngl4cuBXZQziQruh9MsGbV+c8OBRMVDEmTuPkxXfSF1H+IUs5x4CBYHLF2dXeXmvM6vYhimByKYS6iqO/x3cYVtD8p1qSZ64M1NFydqzUBZzSKnys/FdD/wcLdM5zhDGc4wxnOcIZTxv8Hr15vfCHxM74AAAAASUVORK5CYII="/>
          <p:cNvSpPr>
            <a:spLocks noChangeAspect="1" noChangeArrowheads="1"/>
          </p:cNvSpPr>
          <p:nvPr/>
        </p:nvSpPr>
        <p:spPr bwMode="auto">
          <a:xfrm>
            <a:off x="155575" y="-2400300"/>
            <a:ext cx="82867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gosouthonline.co.za/wp-content/uploads/2015/02/language_is_k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3657600"/>
            <a:ext cx="4372247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number x is 10</a:t>
            </a:r>
            <a:r>
              <a:rPr lang="en-US" dirty="0">
                <a:solidFill>
                  <a:srgbClr val="FF0000"/>
                </a:solidFill>
              </a:rPr>
              <a:t> less than</a:t>
            </a:r>
            <a:r>
              <a:rPr lang="en-US" dirty="0"/>
              <a:t> the number 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X=10-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25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number x is 10 less than the </a:t>
            </a:r>
            <a:r>
              <a:rPr lang="en-US" dirty="0">
                <a:solidFill>
                  <a:srgbClr val="FF0000"/>
                </a:solidFill>
              </a:rPr>
              <a:t>number 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X=10-y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40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SEhQUExQVFhUXGBwaGBgYGBwYHxseIBwaHBcYHhgeHighGB8lGxkaITEiJSorLi4uFx8zODMsNyotLisBCgoKBQUFDgUFDisZExkrKysrKysrKysrKysrKysrKysrKysrKysrKysrKysrKysrKysrKysrKysrKysrKysrK//AABEIAKQBMwMBIgACEQEDEQH/xAAbAAACAgMBAAAAAAAAAAAAAAAEBQAGAQMHAv/EAEAQAAIBAgQEBAQEBAQGAQUAAAECEQMhAAQSMQUiQVEGE2FxMkKBkRQjofAHUrHBM2Jy4SSCkqLR8RUXQ2Nzg//EABQBAQAAAAAAAAAAAAAAAAAAAAD/xAAUEQEAAAAAAAAAAAAAAAAAAAAA/9oADAMBAAIRAxEAPwDuGJiHGMBMTExMBMTHh1PQn2t6fv64DzLuoYkrYTN4EfzLOx7j64A/EwBRrkAnqQCOxtuItG19R3+8TPzMbgxEXB9R1HqMAbrBxMLnz6r1BAFot0Jj9Ix7o50EXsLC87xfAHYk4BqZnsQCf/Av3H+2PLZywt19fb9Ln6YBgDjOFtSuZkEgxcTItMX6fbHujmpMKIA/p6djcYBhiRgdM2CQIPvjFHNAgbydh17jaYt3wBOJjVVqgAkmwEz/AFwLVrktoNtQBpsDYkCSJ2m0x1WexwBnmD+v6WOPQOFdOoXJiQGBMHYEwGWRuQyv98bncg69gAZJ2EtzE9tKr/3YA+cTAFLMMbxf5VNgq9Gc9Ce2/QAwTjejEC51GTJMKN9gOw2A+564AjEwNVr6fXbt6Xn64BzNcyD1HqYi0z6WOAa+YO4xjzR3wpEG8ne++4P2m3a8DGnzSD1O/U/1nAPabSAdvrP649ThB5563EiRf9/+8FrmydJP72/c4BpOM4Tfi2BmY+k97bjbBiZiN2mIv+hNvvgDsTHjzBE41fiNvXAEYwceTUFvXGScBMTHlXB9+3b0/XHrATExMTATExDiYDJxjExg4DONFWuZhVJ2v0v6yJjfG6cD5nNhIBMajpHudsBg5m4BlWIsDt67fb6ffKVJkGzH7/f74WcZrrp1GSFgmDpNzFiLG8EiemNXE8+PJpvfUGAUi8nmmYGxAM4AHjVSpSqFkMBZcrqgEaRrtFjAkRaTffHqtnl1q4+cGbi4G149TsemNfFM+XSnmEAChW12IjYfyyftiq/iHUgEMRAAGomLbAaRHttJOAtWeqGNx9vRr/7498Ncy30/37fbC+TpUXHKPWdh29/thnw5wAzGbiR2mY+u+ANYtp9R1gdQT+x749PUESSAJtqhZuep+LfFQ8ReKilUUEYKAoL1IBIJDQig2B0jUSQYB2m4L4Pk0rrqKBy081QeZqibXJ1deo22jAP9o9Ab95/rb064HzVUhgJ3O5MSSNsJc3X/AAGlgAlOSKlK+nRuxUD4TsbfFBB6EN8wAwBUKx1BlNwLGxIBg/frgNwLqov3PSL3HT06RvvgulmFZZPT1Pr9f313wtq8QULLXi1gYjreDNj+uNnCKq6nUGzSYvfed/b+uAc5kuu3wnqBqg9iu5UkgWv/AFA6w3KRbfSp7EHVTI3gxtH0JuTTqkIdTKhkgFtpmwgkTiZdiSQfLPXUtp6fDeLepwGuqyBH184qC6QBqtBsdpEA7DrbBFD/AA1JmygtYmTF7RO/SJwFlYqvVIa4dWQiDy6Bp6QRrNT6zsQIKGZYVNLRAgTtJPw+3UR3GAw9UegJvFpmIiO9v9sTKsNU6W2+JhEz8sG4E30wMatRUn/GuSRApEXvaBMdL48oZa6VBIiXcEenKrEA/TrgPeYeSYIsf3/TGo0Sxk/v6dcZrMJn2Fvv/fGRUAj9Le5/ftgMIkqem/1+o2xprUTMRYC5/wDWCGqcp32J/Uen6401HiS5XTpm/wAtjcnYAfpgPQozsO8Y8eVcRHcdfaJscLKecFXzHr+YuW1HQYKoUAUCoainSUJBbnmZEWAJFz9Cquo5IwiyxpoQ6RvqpyDAdWEBQADTqQCdwdeURa/7v3OPCqQJk9tx6b4q+Q8W6BOaChAAfM6rJiWEQy/5ljrK2MW2nDrqQgqQCGBsQdiD1HtgN1JmNtUgi3N1kyI7fbHsTvtA7j0wKUUKb/S1/SMEZAkkkCYSQNr20iegsf2MATpJ2Db22E73npjKBgRrAPWxmPuBfEpp5gOozpYgbqD6EA8wB7j77ncrgbBj9437m3/rAeKFNU9JncdZJ3Frkz6k4JwPmGMDULTeDM9h+/bGMqx0gqBEWCxEbQOxA6bW6YAnExhTjOAziYxiYCYwRjOBc9mxSAJ2JiYJixI29sB5bWWIEAWJJE9oA2J63wBxVU1SW6RYCQd95B29DtjOXqMWqBTOojflgxtsSRPp1wpznBa9MO4zFMAySGU2FyQDq6D02XAK+I50FQCRMwwLmYvHuYP0v6Y1PxIykAaVFlEkR7bkn03kdjgZlOjTVOthenUQAhuoU2npBmOlsH5XKk6WgsLRI/XefpgMVMyFyxRjzVHlYKyACCCZi9tjES3pgTI5QKdRuemmDPQk3j9cHZ/LaioFpIJAX9LzJ+EWxsy9N+5PLcFb7r0FlAMYDcKSsfm0CAJ69ZPTfpta+APGeZNLKVCgioWVEib6nUMBHzlSYjYxth9pIH/SPoIHX6YW+I3oLRH4hFqBmkL1OkElgekHTe1yALkAhQ8sMtSpIz02YkaRChQAGgGGgqgUSTBUkdZtfuB8WXL5XX5DAsxCU0IYwAACb6UEQYmb7dMc9zGSch61Jq1KglREC1yGYF/lLEmVDArrJIiTOLVl83T0VctV0+QC9SmHLIvlkiHLyZQ6+UAEkmBETgBPHfiOnXpoyMCkuQrIQQUjWWUgMsEKJsOYQTM4dcIzDVMrl+jMFWdwCBD3tEkG/qMUXL+VxDN5TLmnC0FqKxRyQwB8z8t20vBsNRExqgzcdVqUhSUIgCqoAUQLAbdrfrgBOHhRqCieYC+x7/ueuNNSppcMFsoJO17kj0P+2M1qDOy39LD6b9DjYtNKSiAR/qMkkDcnrYkfXAPKGb1KpUqAxM6p+trCZI98SiRrBBgTExpBa/KAAJG5Mzt9cL+DJrUt3ZjH2Hv074ZqIbVEnSABvA6gduk/6RgKvX8c8OQz5y6DOkcikGSH0EspiQZsbgmcauHeOsnWqqhrrqco50qzLuBSQMJAh9PxQSxHKA1g/wCI3huk9F6606dOtTRjqCiKn86OFiQd5BBBA9Qcfwz8JZdcpQzFVKdWuyCqHdA2gOsqqkiRpWBubg32gLhVrAtDCmzb6XGlgBsQT8e0TEW3xEpAHlQKAJ6QSReAB0kX9T2ON9amGINz1U3sd7dcanXlYibDqY7de+/TAD1mN72gdP32/THsXi23Uf03x6qU9rxcA3tv7euPVFALX2mZk79CAR+mA8MhMb/p/WMAZ6v5jvlWRwGRQ5CFlK1G0aS8FFs1wZaJMADVhjnuIpSCNVaASFEXLtEhVmOYwTHpOKzluMHzKlcojPUSmTTJM0ljmpETpY6gBMbljMBRgCqPCjkkqkVaSu1bXpUhZQ1CdBWweacCTsdTTFhTEqZmjRq18mF8vzRSqqKknTr1JUUNC02Dtp1KxVm1E78rTxGjVEarUrBmJZlWSygkkLSHQ2tIxWqXEKtFkQo2Yon8yuGUjSTBCKpIchW9xAQiSowBvjWvTdFqGIKpUgKeR2DeamkXnzaRlbD4eww7/hz5yLUputTywqMGaw1HUHVU3X5SenoDM1nwhxGg+foa6aUqijUwew1c8suvbmZYmXm5NjjreedoA03JHQ/17euAGepI/wDHt7YccIMrI3bf6Wj7zhMUadLWMC8TFv6YJyeYampQkdSjGwntPS4/U9sA408oDG8AH7XI+k/rj0TJ0iYG94/XeetseKs8mnfYG9rE7jpA/oOuA3qupp0xfUrHlPxEQSSYtMkyO8QZsG6pRg6iSdMyBLj0BHxE/fbHv8ToJ1B43EhYHoCN/wC0EkxfA+XApnl8tSwgkAbDqTOpjcCCemDKFYNKllZgBJFt5jlkkbYCU6wEybXM9AOo36f3nvgnAuXW0Rsxj2kgD/pMfTBC2Mb9f1sMB6xMTEwExrrsApnaDP2vj1VcKCTsASfphJTHmOXqgsuoLTTptJYgDYT838pMbYALNM1NtKjkDq5OoCQACB2mBb/SME8bzgNIwZBPMFcbAKSJg/cYcs6aoJXXERaY9u1/1wsywSmxTU2lngAj4WMssGAQLEQZ2A64Cp1MktIgEVaaHoyLB9dUgzcmCCbnrg0RTaGKFGAZGAuw7EwFkdYjcfU7iHEENSplpFgdFiIYrMBthHQb39MKTnD5VKm+loYQVuIMbHTtft074AynSJ5tUEjliSYtBNvfG5CYHNI2Fx6d/p+mPdZmC6gCP36490qgWmajRAUkkdrkiSPTAB57i2nTRp/mZh4hLkLPzvpFlgTFp7gSwV8P4bUWpWr1GTO6l500laqIYP5YJAIUoCFAU2WIPxWHwRw3y0Z3ANZ48xtzqN3E9tWw6AKOgxo8T1xQrUa1MKWR1DhANWl2CsrdxzhgN5HrgFfEUpHK5im7FFq0GFMsV0M1yo1GNNVWYQCRqDAi4aKlms75lFmKhHprp0HchZlCL9S8dAdJvEYu/GMmPL8nLVaiLV1qqMFdNV3AAcagpAZhpYABCBFo5pxEsoTWtNJsaaMybkk6BCdV+W/OQbxAbeF8WTL5ulmmVhSPmFityBdQNAHMQCCRuIO8jHU0qpURXV1ZGAYMLgixB9ZF8cfzLEqFMKFZIg2CwwKg/MJiD6ETa+/wt4sqZOKdQ6qGqCCOZA1ywaRKg3K9mMGAFwHVBmASVAYncR77Y1cQaVheto3IJbaAZtH6YFXngo4AO1pBBiDMm0dRhjkqLCGJ2iCFEbMe/wDYYBjkzopwogA9vUf7b9/tvp5i+w7bgdf74ELgi7f0npb17/u5aUrDm9vf9wMBXvHDRk65ndG/8Afv0wx8MIEylJNtFBFjtCjb0tGEn8RuI0hl6tEvD1Eby1mS0Msx2jvPXDTw5xWlmKWqjUDr8JsQVNpUgwVMRvgHWbqERuIgR3sfSOn6YCzFTltOxEGb3PX97421UJFgDY9QD8Jkyen9/vjV+ZbULwR8QIM3bt73wGaewJvcEf7Dr/tjbo2+IsAPt7j92xpqyQbQBPYdNxc2j+uNZaIIjba21+w9vv6YAbiPBjVqKWqMFWnATSrEMQw1qT8J0sZBkWW1iCLT8KUgIlhJnUIDdSAI6AGNvf1c0idxv+7398TyqjvoQlbA1KhUcs7KoNi5F4NlBBMyAQruQ4flqdYUcwxNTzGWmWpgqwaTTRW0kIdJUXIuLC4w0yvCqJpMrIhalqSoGQTIJiQLyylWH82sEAbYHrcIC5jmB003FRKjsdLkkl1aoAfLZW0jSRBVVjrpzXrOmmlQUNOnyoc1F1BVQ1HcqJCKoheYljJgAEAhr+GqaafPqU0YcwJ+RgYAVF5sxUEmTOhSRAJvg1M+KLUqJaqUUBaVR6TrYLaSwj5QNVr6d5tZeE8FpZVWqVCalVRqeoRJmJhR37De4AgGMHVUdqbGqqsp3o6dUL0E/M/U9Og7kK+9VnJYmYne0i94vG/6Yya50gapjaP/AFhDRzbUMwlAyyOWCarkALrUBgLiAyw0mwvuA0Zr7SPc/rtgGfC+Ix8ZnTdbQDYiCQCBv23GG1RVpQqrzQQGiSLzFhYfpiu02EAnQJtzMBfe5JgWBwbleILUU09QVl5NS3GlQjHSwkTodLzuNrEYAitUAUreZ979j3+tsaMrofmYPIsCraStyZERvIF++NqLUNqZSivygwWZejMSpiRePXGujl0V1pVdIdhKlRpWpYRtYGx6CbGOmAao5+F3HIQdUKNcyRvYH2HWxwahubdBhHwSsjnXMBWKAt3BKldR6zIjf7xhxllJZnmQfhG0ATf1nvgCMTExMBpzVXSs+oHbcgW9fTC7iT/h8sSk2v8AcliT9T6YZ5hgBJwj4vVlalBKbVLAxpJWZB0NbY952MWjAVninEAaKsqkVhpdKhmGBJltW0aTcEj9BjweLGqlGo1mkGdpCkyQVsJhb32n21+J8jmqWWZ2RADZgCWIXuSCf7jFTy2dKIEp36Fi217+oUD7z9MA6zGYDVTVZmOqq2oTAjobb2/phrw3OZUqlOtXFIqQaSvV8uxMgBWMPBHY+mKnm+IMoy9R15XVy/xKdSCmWKgWA5zfrp6b4T8Q8QLmKB1o0zaQWITSpUE7kczRO8kjsA6s1aKz0WfUvlIymFvLVAbruIURHc435+kq5R/igxTJiI1lUEX7vvOEvgvhaUqreWqgeUhhQAJ0w1u5IBJ9sG+K+IF8uy0CIDqxc3DGkwqeWg+a9PSX2EkCb6QecGzSOXpq0vTIPs0aoJ7EMQY/zdRiv+J66NUfUNJYUmnYwtRA/qIBDTtG2xwV4f4YEFSpTUnW02+IjcEneQxP3HrgXxXVR8v55IZkubTJU6ai+pCFxH+dx6YDyaTwkkhgmXqkNYqWijU6WISpUn1xXOO1dFeqDMTrAnbWA6gewaPocMUzoGRz1V3LM1KqKbGJIpo76gZtLkn11DCHj9UfiwWKkLRR3WY1k3pr9bD6DAL88OQJM6CottIBd49NSm3qMIVqhXfWq6R32tKSftP17Yc5qjVpiiagKmoXq36rACkyLcrAwbicMvDXhJ6lE5ksigkmkCmtiVJkgSujm1COukd8Bo4PmKlF6Zp6lFgEZRoInottRO8rJB9Jnp/BM6mYpWGmoIDLvBjeRbSQZBi46SCBzTJcS00TFMBtbU6lKRpMAN5tMbiQIifmMyAMWf8Ah/UH4ivF+WmJv/NUN99pIj1wFoquqGGMk9AD7j6cu/tg/KZxWnSdjsRtfre3XbGvONSmXKKSbTIkggG/Q3FvXALIPxK6Y+C1xeHa0+k+9zgKx/FbL03ywLKpdagCmJKzOoXveBaegxP4Y8MqU8vSK1FWkaetkCKNZaArawssQFAkGIgRscbf4muPwfxSPNWP+iqbAmbR/TBPgkf8FRQagTl6YLCIU6YlSRciLz6YC20KyGQjq0GGAaSDcQQLi4b7YV8PrV9fksPzRT1ajAR9OhXIdWJHxqQGQbx0JwszeQrpzUjrJl7P5bLIUsqlpVlZkXUCVs77mMH0c3l/LH4nL1wxIu1JqrSJCtrolwN9hABJjfANVqLUBsAygqykAsp6g3iwM77QQSMaKqcovHSPWWn9Y7b7Yr+VyWWqMtXL5tmisi1FRyhGrVSTVStDAvRu4MhIIi2GHGeKV6FSnQNOk71JcN5hTUq6dTaCp0tLDlBYdZvAArOZ7ygCTpLEIs6vib4ZgTFpnsD2xnhvGxpNOmEZ0HNDiWc6i+lbEww+xAt0TcO8UOzsjUqYzDuRpquI0yfKVPlJhLqSCWneICHxxxPNikaFVKVMMSQXkxzajpYPJHQR7QcB0Jsy1JkqVQBrULVAuBMhHPQfyt/qXeBhgmUp0ddQCLEnsOpgeu+OO/ww41Wp1Gy9XVUoafWEchmNNJuAyIXAFgaYAjVjsWRyw8hU161KmG7q0lY9NJAHtgAK2binRLEA1a6zvJ57AexCD2w1yWcSsmumwdZIkd1JVh6EMCCPTHMvF1GolHKU9RDo9VJiAHBRqZ+4Uj/ULWxPBfiQtmWAlWzDeY6GI80crCPl1qy/WjMnUYC3+LMkK1KoUAFWmQfWQQUYeoMe/ML2xW+HcSNWitSCpnSy2JVwSrJ683XtfbFm4lUDVARF6dVWA9FYw3UGQv2xUuDqF4gKbToqVWETYMiVNJnuwVZ9UHfAMlQVK9OkzMJq6Ty2P5bOpkxO4ve6xFjgjgoFPMooCv5qqR0gmn+YxAtAFNBB/n32GDXEcSpLJ0iSFsQCKRjpIsW++NHhhdJVngQkSbXbyxAbp8G2AsDJ5bWYgNsAoKjSAO0gbegxS+JZqoU80zZ9PlrZfiCzTMjS1gcWrLMWU1HIiNVrHr/6B7D1OKVxDIB6ysGOm5IJ5YUWZj06CfbtgLDwCmKZr03kXNTUCRZtbh7fCbnbFpyblkUtuQJvN+t8VvgxFV5DHQAqqf5oLTyjZZIie1+2LSBFhgPU4mMYmAhGEwzB/wAOnJdmdpbVZSxliSpgA8oHYCLYcExhd5yqAhkEkkwYJkk7zO+AS+IKdSrRekrJDFVg1AG6TJ2mdoIN8c8zHCnpstOoriQQGYyp3BiO21vtcY6Nn+AIUeoWLC7XuAoFwII0wOuKavEQ1NqL+Y4C/kuLlLkQTO0cp9D2nATL0kehSJIfTRqgGBFky4eLTBKg9498UjPZGmcutRtSs9RlJBN10gAHpuLT1JPUk3DgNQU8sfMOnyvOUy0wWVIFviOqm4tuQcVjjSMMnTp3B84sRGkhVUc0Hpckm89zuQv3Dnuyk6VKA1GFitNVDVCDYgnlQdjUB6YCqVDmWBZGRAsInMoRYgIFIgnTEjYEjcycbxVNNoJCrV/K1wamh9NJ0DU1uQ5TQb76e+GHlUWAFTOUVDfyU219fhLsdI3tpPXAbPD+aqDLUGRakMiKSg1MhKLJKmQIO8yN+0EPiPBlzOXziu9SixOh6hUMlUsqqKvl2KkCAYIHKDzCMGeFc+mXq1qAqa6VN+WobSKkOJgBbM5WAPlEdQJx3hVTMZkms5GXJAp6Hm2lbgLEEtIBuSW6wMBzDjOYzCtUy9VhCIFby4poUeSGPzKSNwYIEiYjD7g/CRSDZjOEEkhgjSZgHS1QE2FzFMnsT2wRxDwbUyNRqyg1lsKeszoKk6ZIJk33abxB6Yr+er1sy8EksfhRNlPUmfWbtHTbADcVzzZrME3Ba0xMASSY2uxP0PvjpNPjnlp5aKq0qLFATyhVRqQYtdtlZ3n/ACeuKdwXgTU6gZ6Thg4ZbhlaCCSSGkiLRtcHFs4Pw5QwepRefiLNlzLELIYnSzCWjaNhHbAVXhXCq9QhmopRRixGt7rI2uAYAkXUkzN8XXhVClQpjS662nUxIGoybBZmwA+xw6FSipUfiEp2HxkozHYgaiCiwBZSCYvtdP4g8WGhUbLZcKWpquurUuiSAQqoCASFIM2AlfikwBGY01AQxXuCBBjobt0tt64zwzLtTBMawG1COWVJJtJuLE9N8UDMeJiK1N3zK61J+IJBBsyHQBE+gsYMHTe78D4stdGNMNAgGSIkyIBU80GDcAwQYvgK5/Ekn8IliAapH0GXrkifeOvzYsHhKkPwOXOo6vIpxEdr2wk/iHVBoBNzNRvoKLg7mOuGPDeK06FDK0zculKmIj+QTebxE2ncHqMA/pq/wwBA6n9JE39MeaubAgW957sDvGBX4srsullbUbspEDSJYE7kiRIG2pZ+LGrIZ6lVnS+qCFYdpGoSN4KkMLXBnAJs75QqU69QotLLuCxkSClU1Fp6QdTM48sqoB1Fx6xjxb4gp5z8JUpIyvTZ2IcqCoZNMDSxDXgyDaBh+0STpUtEFoElQbCYkje2KfxmvlVqKiU9I5i7Uy4VTYBVVGVXYgnl6AXiRILc5QNes7RYKqnULEjeIMg7EsOwwy4d4ffOMGKhaYJU1NOrYlYVjG1xPvtiwcC4NRqqzUcwtWDzK0pEGIbSdQ6iZixicNG4fmFUJSWgRAGnz2UQJgAeQQI7T0wGmvwdKSKlEaQCHDyDzgyrG41GVW3ZYgCw1UfEC5QOwqIELafw1R9LU6zQAqWJakSQ2oCFWTFjgPifFEy+pcwHpuIMDU6sGbQpVlTm57XggxIAIJQ+IsjS0tUbXqMLKu0Cq1MPRRgrAwlMCq4XcGxMHWDTxJ4g82KdcIEd/wAqouxZCullmGRiG+BtWoB4YRGK1xnPImZo1SDTqeauqB8SsGmqhBkQRqKkbqYsYFp8F8FH4Wrms5R80omhErMagJRqrMy6pVAS607Af4RMXjCrxNwmhUNFqVFKQzOXp1fLWBpcDUVFhM0tTz3y4IHMZC4qPIU1GdH1KQmkzqBEayx2ETbqfbFN4gfMVjSdTVUiopBB0uD5iEwe6j3E4Z+AeDNmkrnMt5i0HFKmpFrIrMSBOqdQXboRcwQVxrI6RKBVhRBULpYKCbR6E9vjM7mAMyfFErZujmAYV0FUA9A2V1R9BON3AaSvRp+YLKlPWp3JINo6WBmek4QeH8uBRWqtemnlmqqKLygepSQQEYx5cCQDtIkYsvhEsvm+YZ+FpmY+IC0AmZPTp9ga0+JO0H4QSYCiSQDYzt0jCXiQNOursqizMSukEGwAI1Lckjr97YdZ7iWgA2PMoUTFzvP/ADAz7HGgZemqlqjczXJ3bV10gfCAfe8jbcPeWzSVQWTVSdI1arb9YmH+v6TOGPCOIeavMIdY1DpcAhh6EEH64rOeq+aUVQCytZupXYap6TeD3w4yNdfxBCxdfYRJiCLGwA/5RgHuJiYmA8vthS+VRmBADswvImATqBgmABqPSTIuMN3WRB64WOLuodtx8No3gR9R74AWpn5Y01IYA6WRVkgCxWFMi3fuNxin8V8N1KM1UdqiCxX4SuqZ1LJ2sLHre2NnH6z0auuo9SCSFO3fcE2gdbSBbHnN+JFdh+Y8NSCuBcMwtuskHf3kbGcADR/L81KiK9CoQKgm6gBQtRSbErc94XpEEDjmUShRVKqs7HzgKtJEAV0gKhRQvOwMiWMgHlIwLmK+oG5hybEmbiSZiN/9tsWPN1qdPN1qbtlRNTXNRnR1Ip0ip5SDB5iD0KeowEyNenUAoAhxW0oQWQk6VLyQslWKqV2BGiRBjGvhueLhqRc6Wp2R/wDFRtUQQVvsJJ7iepIXiDjNOpTBNRG8p1qytfMswVTDsgdYlUYtIYGRv0wzynEM9OhXaqo2YVASwixLdQe4+xwGvOcPqACslB1QKy1TVIQsDMkIx3DRAgKQzX2xro8aVDoLTSggMQZptClQVPwC7SCB8neAxrZPM1NTMWkQQoJCsIiGqEagLxNjvG84HfgBqBmzFSmtgEGmI2gKBdQCogNMwJBwDDiPFnfLtDc500x1jUTrMiDqKqwBtEzbHrhvh+nlaPn0WSmwAYvUg0yNHxlbCl7rF5MGTKenwesqGkrhhKsvmgqUKFWAZ0sCbLJCWPwkG/jjfiR1KJWSyuKrwAykLoWkYBIZdU231AWHLgLZk+LUK6Go/JpIBd6bhGiIIeoqiIJtMBpmYv44/wCJFyw0rD1okrMhBEyzezTfoRA2BI4vxWock2ZoFSUAqxutRFhqiTBIlNUEXmN9jyfifFER9GVVnZgropGsojIroWAmSmsqBf8Aw+rQcAx474vzGq+ZFIkbS29tPINwfZJmxwjynDquczFFVRizvNZ/LaipAIAUJOk/ARINxJO2HfA/Ds/meXVZ3MElGYkGNmiFBPp0kkkXuqZj8PT0/C4EBdQhQomWInrBiTtBgGGBTwDhiUTUpCmEdGvGkSDcSV7HUN9gOpw6HKpGrYbAzfcfaJwmy3FadIVazzpCIWIBJ3qaOUCSdOkGP7YW8W8UuzvTSkSVEtEQAVDqPMYaZK3hdeAD8TP5kgU3qBeUgEqPzBu9UmKVIAQz/wCeBBMqRn8jSy9KhSbya+ZzJWkraA1JFkStFDYUUBJJHxkaeradOT4qKVKojsy1gCA6kgkkksbXSBJ5oBLiJAnFaydfzc8rMxbSNWqWLbxTIbebsRBkamjrgLjUzeXpZZqhVHd0UqhginTbU1OiDEedVOp6hFxLn5UB3+D2apTqVHJLs45oAnlB+l2O3bFF4k+uvCiWJCIoJO08o1GAotEkASdpv0HhOTNDI1C1WkGVKj6KdQVHJJJUa7KrHlGzXO/XANOEGi+qrWqU9T1NGXpu+lTzQkgf4hc6Ts0SIwu8R8FytSmz0MstB0J800dKVEMHUKtJViqhF9XN0MRJwH4i4OwpBEJHl5egBEjSCHpaxvfWtI+mknDnMVzmctTz9GRVC6MwosbWaR0KmfofTAc5pNWy9em6MVf5GQSKgidJix5fkMqwXl0wBi/0fEtM0xUMDVBABJ5tyFgy4+Yn+V0G7MTWPEPDkek9TLOlIsZek8+WDN6lNgJouDzRsSNpMl/4S8NVM3QpVa9JaMrY+Y7BwbtUWjCCkHMNDFh/lAjAJ/EPGxmXpQKf5YJTVDuwMauVbCdKEjnHIIAxq4bxdTIq0Q0nVztmaIYz3+C0/wAoA9BjolTwxSRAorVE9S5pqfQ06DUlOK7xfw8tEaagemrWWtlqtZWB3jQzssxPKZn5W1QMBo4fxzK1dVP8NdV5PMNNkCiIUPUa63sCFJ0mBbG7jGSV6QcIyUxBptSHwjoBZqagi0ELvGBDkloaARmSrUxpqUSHpuo2JLE1EfYEQ4jSRBkB/wAK4zQo0oFRUS5CnUzm51EzLSTqMn1v1wBfAuHChlF01ofU51gkpqLGFcG1gAhkDY7dEXHs85ZkCE1G0qlKRd3WYgTA3k9AsgwJwFxPxsq+e6U20PpWCRqaoI01IWw1LaZJskxBxUqXiOqmfXM1ZVlemulSSFSrqplSdmYBg/odIHUkOx5Lhq5fK00EP5ahZMCWBOo2UkS8n0xSuG8eq0ai1HppD6fNYEzfSRYoFAUt3Fp6nHRRSDosRAdiZ93n/uxQeNZRaVJoBZlkSJMjRTIklpJkk/ew6AUeLJmkApNL8rrIZRrB2ZeXSWBZSSSNjO2E6vXVwzOwDataEXBmVEGTFyQet8V6tmGXmQsJJAAJ21WA+gj++H+QzSNoSuTr5pddQAP8plYMGN/5RfAWLKVKK84L6/YNqJ25QvL0+bqPXDXgpL1QxWC1ypvAEDc9S19t5xTM7kGSoiq4IqKSNRcTDcp0K2km8SQRc++OheG8k1OkNfxHt26dMA3xMTEwGHBi1jhWjBXapUsVULMwpJ3tvIGkT1BthrhXn8salQLUg0Wg6epYSY/0wLzMz0wA/G+C0c5TXWXtJR1YyCbk9j7ERjn3E+HGhUamWbWLcoADTJVwDt0t3DY6dn82QrlVLlVJ0AfGR8swf0k+mObVBWzFZi4dAJ1khkULv8JuoiIBv174Bfn3HnILwwWZ77MQAbSX7DcjG/i+bdc7mEUtz1JEaYtTpg2KxMxt+mFnGGVc4kXACLtB5irz/wAwIaN56bSfmswH4sADqWcwZ6fDQFp23PvOArvFOI13EUxEo5YVdHOvwhFCoxBYTvpiNwcD8KpZrK6Fo5nLsDKgM1UaABqu2kAdR/TDHi3ChUNEE1V0vUUmlBcCNKCwMA1NINjGom2+AKXDcoKjUxVzr1VLKabAQCrFDLIu2pSsidiYwG//AOoFclKdQaSdi8qtv80VG+mkG98WnhHHsuYermaOsGOWvIHQ8zKjqdrLo9+mKLm8rk6ZKVXUuh1FdOZcqYBI1BQCYi5jcbb4xw/iP5k00fMUtig1o9MxujRJAF95HfbAdb4dxGn8hNci6rSp/lL2uvLF+rCbzfD0PTcg10ouVuJpqSD1YMSY+wOOPpxbKyv/ABedyx38upTZzHsoZiPc9sWHhXFssRzZ2rVHTTTryYmBBkbg2joe2AutHhTAEZSstOmW1eUUDaJMuBBjSdTchG7WIgAVnN+Hjl5FOnQQ6iwWkZKnQwheUFZB2LWBi9iXmT4jQFM06alQywzhyr9twCVIF7W9pwDl/wAIGgZjNhtVlMoZHy6igDgx6jp6YDVqsqiq1ZmWVTUYhjvHpHv0Awr4/wAUDnyEIgXrMt7L8qt1FoFzJ7hbafFefNJKdDKKqq68xUmdO0a94JJFgJhpOEvD6Qoo1RjyUvzKpjeI0rHUu4CgdpjbAFZrOl8xXpjTppstIxYSlNR7RLOfXUN4ONORrlqunX+UpEzBCnVYA/KA0NG0zbCjg9dlyz1Kh1PVZ6jCx+LobXvt9MO/D+SC5Z3YfKxtAEmVURsQSSYII01fSwavGGbIPl20iUA9J59+3w364V+Hs0FTMPUldRkMdiigBjH0f9nAGfYE7/Db+5ggewj/AC4bajTyqAn4gzEbAxYH7n+2ACyuZQ1SAWpGpTNJGEgrLUy0R8OpUZC/TzMXnh2SSmaarrIdgeapVMoGDz+ZYjzFpiw2LeuKdwmsCi09Zps1VS+mqKLVaYR7Byy6vLqEMUBuHUiYs84bx+hk69RaYWq+hTTD19QZmLCoNZ1MOVE5RPQ2AuHSOJUZzhBBIqZcJokQwDvrB6jlYCe7Dthbw+t+EqnWSUqQHBG8zpqgdJuWXuam+lRhbS8YJm2pSho5xNUUi0+Yh0l/JqCNZDIjFCAxVWEGQcOs+1OsFg82rkbodW4YAGzEDbqJ9CFN8ccIGTfUwZsi7oXN2CLrU1KbReCupVO19J3APXqNVWUMhDKRKlTII6EEbjHOsjxFgHy1RSWAJQQDrEcygTpYEDaYb/pLDZPN06WnT+KygJ0mlRZCLgkEUnDMp9BtygYBn47ztWiWqUstVaCNRLHy6g6ygVhMCA1m2sYAxVeHeJjV1U6NTyqgENlcwSyn5jpeCRvMsGN0+ERi05bjOUcc3m1GADB8wSoMmFCsqinJaOXeemKh4s8KnOPrmmhRS5qAaFpBbyWUARA/8XvgGtLitdF0nK1qaybaHZLnVyuoZIvaLXMdsL+L5fNuup6VYUhJ0rRe3+ZmAFvXc22i9e8LeIc4AEo5txXAM0HKnzIJE06jI2trQUN5FjvG/OeIMxmCwqvWZgJKMTpA2krOne0qBcG4wDPOrQVWqlFL0xIPbTPTuBI7i+KPl8s+ZBbVTXzKySrOFmWARBq3OognoFEnpj3xtmfTQpsKYgsxJsATygEX5iPtAxs4dwxl8vQ6KvQqpJm3NJ32wFj4Nxw5UsKdTMa1Y2d9NJGBOtdAYiodUqdlvILYu/8AEQFKdQ6eQobyIstESQWERP645bwEaTSruzVH82mxM2Q6wx1SeYEEgm55++Or+IXOdZFpUy6l1QEAwshTqYzyquljtB5MBS6FDUBALX3YC8M/030+sgYZnKOViBEzP/gdoncjFry/hKml6rB5MiCykCPVtgL3ntGFWfpZUh1GpBq0g6RA7MZHcqZtubgXwCeuAoBbSG2FtxcyZvAj0/XHUPC+cNXLoTeLA9wNj++2OXZ3KCnpSVN5BUTqW8X6X7+vvi8fw7rApWE3D3kQdhE39x7AYC34mJiYDIwu4pVFh824vFtSBhPswwywLn6LFZTTrFwGkAm/KY6HvBixgxgFr8T8tvLdeYk6dPUd5PteffFc4rXSrWLqhqrpgzMSpMMObmHQco3mTYFnneHNVqFqiug0j+UxDc7a9V+UkA6QYLWwk4jSpmysiooj4gWeIG0AWHWQIidjAUbjJRKyMDfUGaQLaWk7C4Am3SIvvjR4SbXm1ZpkCp16k0AZPXr+xjX4oHlmmAwOqovNt1EnVctMsfSPcD34SQhmqyhCF4R9cwSjGLAQxRbybSbSDgLpkaeuvTIMwtVj6xUpEdLiDveQBis+D6SvRr17nzXMbizM1SbHu/6DFh4XmgPOdFC+VlqzmOiwTIuZM9Tv7YQeBUX8D8KxL7gk21AWXcR1kfcDAVnjKKpqrG5SPXUPL3PS/wD24e+Fsl+TquzO7FbA3LEWtJsPvGEPiTmqs19P5ZiCPmJsDhtk6GvJ5dmQsooOJ0M2nVpYzCk3CEBlBZTDCYwB3FOFNmKdVZRjoNuUkTOkttouLT2PbCrhHCV8ksiBWpVFZoAM03VaggEHVAcEDrKjYnDbgVNqas9SNRUIIBUuq2FRl6PG5P8AKBjxwauKTUVIWa2ToEX30p+Hf6g0lM+kzgLpks7l25HmgfhJRZRiRKleokGYMnptE7qeSpc0Co5BMBdHUQSSrllBHcDvGKnwSqXL0zTmop0Cm8L5qAn/AA2JMVFU8uoAsoUEg3xafD/AsvW0MGaPhI16GUj5WQmQ09CMABW4PUrVmqVCqlgAFU6oUbKqjmMHUb6RLMSRqOKF4n4mlRjQojTSpOT8UmrUMRUZhZgLQRI7bSeuf/BMyutWtQRTIimIBXorTDNA3liCbwMc78ZeGUDa6L0xUBAJDMwcCY1kLFMiJkWG2AU1V1eVRUxB5rQQqidUydVgW9CI7gP+P1fKy6qRePMIHYAhEnreQPYemEnhxKnmMzU5cGCNQ5qYGpmRtjNiCSAYcSDieJ84arbRqveAAqwEX0vB/wCU95wCbLAsyA3Ja/0lifTY/fDXxjmNK6VadKpTU+uqag+wP1nHjwplFrVGYH8tFIMqGRxpOqdiQAPlIud7HAPGKsOstMxMxuTpAB6kkH9b4A7wy2V8tmziU3IqqBraCECwdIm2p7T2XD7jFbIsqCnkqZUVKTsQKYJRKil10OwLFkDCIg6t+mG/CeBZNWRaixpUhn1XdhoYkncai7cuwA0gQxGCuN8M4e9OKVOSDc6mHQkCR3YKCB0nAU/ink5lFqZaktKgsciOz6SSIdSY8krCyqxEk4deHvEpRAudl0JdBmANN0bnFSIhgOYVBEgS0fHiwZfgvCkErRJIEGx1GNgTEkk9+p9cBcE4JlFo1MtUq09FQIWqAtpSuBd0r6QpbU0XaSNB63Amkwqg0arqaiEmnUuJUk6G1QCpI+IiwYkd5N/EMSy5mKbgSKuym40+aq2U/wD5FlTBMCBNcyvBs0uukdPm0eYAkhaidKqMBYGOZRMGbQyy5yPHEKhKy6dIKksSQII1CdgCI5SVJBWQYwBGa4PSHx0nqU2AI8mk9UPMfMhNojfpa+B8zl6laloqI+Ty1hBjzKhEEDT6RPNaQDe4xvPCaZDHL1q9JWIZvKfSJPUqpXSSeurfAGb8KSRVqZiowPxtVqNsLgS1ZlAtN/scBzvxrmF/FN5YHk09NMBZIGlTYE7iYBM7rO5xu4dxzMV4WASokNVCuwHLOpihLi4jXq6Xw84/nsumXrUMvS1IyENXZToOxVUJF4aD5lgLMAYVhXPBrKzssnSJDSugyNMkoJA3NpPwscBZsnw9AWY3ZzqJYaixIMkkACbGIUAAQBaMWvw0wp+ZTAAAJqpaLCHdR6BqVM//ANsVilxEQoMMsEGxggAje2k3At0jvhl4Zjz0A3bzEG+z0mIG/VlX6g+mAqzkfiqykWXMhIJ3UVlH2kR9MdG8P8UWhQAP/wByoyqQLSTCLYQBAH1nvjlPGahTOZ8G3/EPbqdVcE39ARhnw3jyZcPUbRX0ZhUpUgSzKQs1KkXvJ0qQvQ+kB1fh9aaDV2BJM6VJ2APL0PMY3nHP87VqIzI1p3Jueo2IiSJuZ+uHHEPEDafLproQqGQC2kXDr0j07C/bADqKVJnZ7RbULajIUaifaT6jvgFVXiGlVUsxCyBeL9uszA/tvi4fwuHPW72JH9Tck4pnDsrVqkqtElgbtYSf8uox1AtM/THUvA/h78JTZn/xKkah1EbAnYnAWbExMTAesYxnGDgK7xHhrfiHeNSVUUC5JV1MkAbLqWb9wMVviHC6iuF0wQCA1oKzqmTIHzAzEexx0XGupSDAhwCP3GA5TnFViWcHU7AlbgBQF2YRaYtv06nAjVCYmmL21wxAkmQD8KtPzNPNMAROOkslCkT5q6WuskMdQmRDdfi23mca+JU0rpHlVxpKsCAV2YEb/EJUEjtgOa5gsKOcIaAcjVXaYOugFWZMyGiZm2FPg5ymWGmSGBtINtRtER9juB0x0TiXBVzFTnp1dTKFKxURDLFj5gEK41adxuNowO3CRTpqi5NBZlUCjUIBCmJHlmATaSPtgORcZ82rXYoqkSt5K/C0nuP397Xw9tFCnTgMVVVMHrABMavSfeMXFfCqUlqMuUNWs0ASpRVFiu7XI6nuI5ROA+CeG1qBjUoVAQ+koaNSmoiLpYaln5gTYnAJnzgCFRciJLbjuNtr+vXsMJuJIDTyepirCnU0sO34jMwZHoRbrEdcX/LeHjlyWqUXr0p5FCS43MMoMkWAv1I7nFap8ArVq66aObIp6tK1NNNUVnZ9OooAQC5AE/eMBv8ADHDkzqkEhM1TIYoSRr3HmLqBBEWNiZkGIBLN8vqcLmFcVlBBqU7uR2cTFYKJuSWFpkmcD0/C9Z3FNqNegbaaissBlJKEPSUkD3YbeuGma8OVAGasgCga3alJLFYJbSLmyxpEWMR3DZQXK5ZpNVKjFuVBRRXMm86rALB6AjbeAXmQr03U/iCGdmNmHKBawBlQBO/Xud8V6pwHLgjMNT8qYFPW6pPzSA5gEy09eu+G1DNUadhTeqdRctRGoqRtZD/KCDBMxHWMAg8T/wAPCGatlWtMmmQWI3nQQQx+JjBM8zbyAK/R/h9TqMKtWsKxPyJZAQIkiWLGdxPvjp9HxIjb0M4tpvlau3/Kpv6b+mFVfiVJ5qJl8ytVp+HL5hGaJ06vy4g6YDOLBvcYCnr4Tq0nqmlDBjMajS0coGkWYFSFjpE9jhc38NkqN5ldncGAtMFgQBvJJuZJM+uwjHVODcPqMhat5iSeRGZWhYHxqNS6tU2DMLA+gK/AVE+Bh3tKknra6jp074Dk3lUaT6POzKlDokkcvSC5N79Z6A9sGpk6DUWqHM1aqLBhaiGRsLKSRYm5gATMY6JUyNV3XXSy7LcMX5mg7hdKAREiD/711/B2VYQqtT//AFtH1IMqTN5ibYCp5bgFFWAzGbqUoGo0vNpAlJkAjmqNJgalK3FumGHEOLpUSnToUv8Ahw2lSixFrFWsAIJsJm84ZP4IpkD86pa/w0t+8aImJH1OCP8A4fMISVqmovReVCN+6kdQf+UYCg0gKVOnSovX0oRoDhlekY/xKdRlgdtMMpDAbapbZf8AD56pJfyM3cebSClaqqZIqUjI1Xbe45iGgxiyng+YAOqKogcr1iZj0NKx9iN8KcpwXNU6YprTcURIGWmi4TT8EVKpYsJuDINhyqbYAKn4eekxJoA816mWbUCBsWSQ4PoA0WvbG+tkcrTGthWNRuSmlZSru5sNIPSepAA3nG3iGT4glHzWW6gSlCpqqdiwHlgSBcqpbYwGthdkPEOVouK9XVV0Bj5xBEsFYOyIxts6jcgOJN20B7PgyomWRWdAU5UDBnAQpDAr7x12UEnpiocR4YlKrSTUz1VNQvVgK2gE011G8zywOpXcScW7jvjB80v/AAiMlMiPxFRGQC08odINwLmxgD1Fey2VpKLRVdwdbPVidzyl2luvWeYmbRgEeYqNEyNwFUgwJYCdtzHX+U4ccEzOjMZeGYzXpkmZk61B+kE/Q/crIcOy5M1qiVX1hfw/npR0iYLBlk1IkHSTMQd7YM4n4TyqV/MyuYQRdaRq62NRb+WpaTzae9uY9MBSfGvLxLOgmB5hI99VNv7jCbwtwttSVBDrdCqkB1Im0GQQRBmRY/e5cW8LtnM7mM3XHk0mYOtByNZhU1atJIjkJgEz0w84dlMvmqBOVEsVOhkJIBg/Iygj7faMACMtTZirMA4AYjbTJn4T1Eet7YLy/DqmYrCNWggAKRyrAHMoA67yZNzewAccF8H1mCivTAAjS6FabLe+yyw/1CT6HFu4bwVcup8sS53ZmPpJ+GB16dMBo8NcHajJcg9F3Nu9yY9gBiwjHhFx7wExMTEwGTiHExMBjExMTATExMTATExMTAQ484mJgJiHGMTAZxMTEwGGE74mJiYDGMjExMBnExMTAYxkYxiYD0MZxjEwGcTExMBMDHh9IvrNKnr/AJtC6v8AqicTEwBOPKoN4EncxiYmAjUwTJAJ7xjT+BpST5aSbk6RJ9Zi+JiYD2uWQbIo9lGPVOkq/CoHsAMTEwHrExjEwGRjOJiYCYmJiYD/2Q=="/>
          <p:cNvSpPr>
            <a:spLocks noChangeAspect="1" noChangeArrowheads="1"/>
          </p:cNvSpPr>
          <p:nvPr/>
        </p:nvSpPr>
        <p:spPr bwMode="auto">
          <a:xfrm>
            <a:off x="155575" y="-2133600"/>
            <a:ext cx="8286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xQVFhUXGBwaGBgYGBwYHxseIBwaHBcYHhgeHighGB8lGxkaITEiJSorLi4uFx8zODMsNyotLisBCgoKBQUFDgUFDisZExkrKysrKysrKysrKysrKysrKysrKysrKysrKysrKysrKysrKysrKysrKysrKysrKysrK//AABEIAKQBMwMBIgACEQEDEQH/xAAbAAACAgMBAAAAAAAAAAAAAAAEBQAGAQMHAv/EAEAQAAIBAgQEBAQEBAQGAQUAAAECEQMhAAQSMQUiQVEGE2FxMkKBkRQjofAHUrHBM2Jy4SSCkqLR8RUXQ2Nzg//EABQBAQAAAAAAAAAAAAAAAAAAAAD/xAAUEQEAAAAAAAAAAAAAAAAAAAAA/9oADAMBAAIRAxEAPwDuGJiHGMBMTExMBMTHh1PQn2t6fv64DzLuoYkrYTN4EfzLOx7j64A/EwBRrkAnqQCOxtuItG19R3+8TPzMbgxEXB9R1HqMAbrBxMLnz6r1BAFot0Jj9Ix7o50EXsLC87xfAHYk4BqZnsQCf/Av3H+2PLZywt19fb9Ln6YBgDjOFtSuZkEgxcTItMX6fbHujmpMKIA/p6djcYBhiRgdM2CQIPvjFHNAgbydh17jaYt3wBOJjVVqgAkmwEz/AFwLVrktoNtQBpsDYkCSJ2m0x1WexwBnmD+v6WOPQOFdOoXJiQGBMHYEwGWRuQyv98bncg69gAZJ2EtzE9tKr/3YA+cTAFLMMbxf5VNgq9Gc9Ce2/QAwTjejEC51GTJMKN9gOw2A+564AjEwNVr6fXbt6Xn64BzNcyD1HqYi0z6WOAa+YO4xjzR3wpEG8ne++4P2m3a8DGnzSD1O/U/1nAPabSAdvrP649ThB5563EiRf9/+8FrmydJP72/c4BpOM4Tfi2BmY+k97bjbBiZiN2mIv+hNvvgDsTHjzBE41fiNvXAEYwceTUFvXGScBMTHlXB9+3b0/XHrATExMTATExDiYDJxjExg4DONFWuZhVJ2v0v6yJjfG6cD5nNhIBMajpHudsBg5m4BlWIsDt67fb6ffKVJkGzH7/f74WcZrrp1GSFgmDpNzFiLG8EiemNXE8+PJpvfUGAUi8nmmYGxAM4AHjVSpSqFkMBZcrqgEaRrtFjAkRaTffHqtnl1q4+cGbi4G149TsemNfFM+XSnmEAChW12IjYfyyftiq/iHUgEMRAAGomLbAaRHttJOAtWeqGNx9vRr/7498Ncy30/37fbC+TpUXHKPWdh29/thnw5wAzGbiR2mY+u+ANYtp9R1gdQT+x749PUESSAJtqhZuep+LfFQ8ReKilUUEYKAoL1IBIJDQig2B0jUSQYB2m4L4Pk0rrqKBy081QeZqibXJ1deo22jAP9o9Ab95/rb064HzVUhgJ3O5MSSNsJc3X/AAGlgAlOSKlK+nRuxUD4TsbfFBB6EN8wAwBUKx1BlNwLGxIBg/frgNwLqov3PSL3HT06RvvgulmFZZPT1Pr9f313wtq8QULLXi1gYjreDNj+uNnCKq6nUGzSYvfed/b+uAc5kuu3wnqBqg9iu5UkgWv/AFA6w3KRbfSp7EHVTI3gxtH0JuTTqkIdTKhkgFtpmwgkTiZdiSQfLPXUtp6fDeLepwGuqyBH184qC6QBqtBsdpEA7DrbBFD/AA1JmygtYmTF7RO/SJwFlYqvVIa4dWQiDy6Bp6QRrNT6zsQIKGZYVNLRAgTtJPw+3UR3GAw9UegJvFpmIiO9v9sTKsNU6W2+JhEz8sG4E30wMatRUn/GuSRApEXvaBMdL48oZa6VBIiXcEenKrEA/TrgPeYeSYIsf3/TGo0Sxk/v6dcZrMJn2Fvv/fGRUAj9Le5/ftgMIkqem/1+o2xprUTMRYC5/wDWCGqcp32J/Uen6401HiS5XTpm/wAtjcnYAfpgPQozsO8Y8eVcRHcdfaJscLKecFXzHr+YuW1HQYKoUAUCoainSUJBbnmZEWAJFz9Cquo5IwiyxpoQ6RvqpyDAdWEBQADTqQCdwdeURa/7v3OPCqQJk9tx6b4q+Q8W6BOaChAAfM6rJiWEQy/5ljrK2MW2nDrqQgqQCGBsQdiD1HtgN1JmNtUgi3N1kyI7fbHsTvtA7j0wKUUKb/S1/SMEZAkkkCYSQNr20iegsf2MATpJ2Db22E73npjKBgRrAPWxmPuBfEpp5gOozpYgbqD6EA8wB7j77ncrgbBj9437m3/rAeKFNU9JncdZJ3Frkz6k4JwPmGMDULTeDM9h+/bGMqx0gqBEWCxEbQOxA6bW6YAnExhTjOAziYxiYCYwRjOBc9mxSAJ2JiYJixI29sB5bWWIEAWJJE9oA2J63wBxVU1SW6RYCQd95B29DtjOXqMWqBTOojflgxtsSRPp1wpznBa9MO4zFMAySGU2FyQDq6D02XAK+I50FQCRMwwLmYvHuYP0v6Y1PxIykAaVFlEkR7bkn03kdjgZlOjTVOthenUQAhuoU2npBmOlsH5XKk6WgsLRI/XefpgMVMyFyxRjzVHlYKyACCCZi9tjES3pgTI5QKdRuemmDPQk3j9cHZ/LaioFpIJAX9LzJ+EWxsy9N+5PLcFb7r0FlAMYDcKSsfm0CAJ69ZPTfpta+APGeZNLKVCgioWVEib6nUMBHzlSYjYxth9pIH/SPoIHX6YW+I3oLRH4hFqBmkL1OkElgekHTe1yALkAhQ8sMtSpIz02YkaRChQAGgGGgqgUSTBUkdZtfuB8WXL5XX5DAsxCU0IYwAACb6UEQYmb7dMc9zGSch61Jq1KglREC1yGYF/lLEmVDArrJIiTOLVl83T0VctV0+QC9SmHLIvlkiHLyZQ6+UAEkmBETgBPHfiOnXpoyMCkuQrIQQUjWWUgMsEKJsOYQTM4dcIzDVMrl+jMFWdwCBD3tEkG/qMUXL+VxDN5TLmnC0FqKxRyQwB8z8t20vBsNRExqgzcdVqUhSUIgCqoAUQLAbdrfrgBOHhRqCieYC+x7/ueuNNSppcMFsoJO17kj0P+2M1qDOy39LD6b9DjYtNKSiAR/qMkkDcnrYkfXAPKGb1KpUqAxM6p+trCZI98SiRrBBgTExpBa/KAAJG5Mzt9cL+DJrUt3ZjH2Hv074ZqIbVEnSABvA6gduk/6RgKvX8c8OQz5y6DOkcikGSH0EspiQZsbgmcauHeOsnWqqhrrqco50qzLuBSQMJAh9PxQSxHKA1g/wCI3huk9F6606dOtTRjqCiKn86OFiQd5BBBA9Qcfwz8JZdcpQzFVKdWuyCqHdA2gOsqqkiRpWBubg32gLhVrAtDCmzb6XGlgBsQT8e0TEW3xEpAHlQKAJ6QSReAB0kX9T2ON9amGINz1U3sd7dcanXlYibDqY7de+/TAD1mN72gdP32/THsXi23Uf03x6qU9rxcA3tv7euPVFALX2mZk79CAR+mA8MhMb/p/WMAZ6v5jvlWRwGRQ5CFlK1G0aS8FFs1wZaJMADVhjnuIpSCNVaASFEXLtEhVmOYwTHpOKzluMHzKlcojPUSmTTJM0ljmpETpY6gBMbljMBRgCqPCjkkqkVaSu1bXpUhZQ1CdBWweacCTsdTTFhTEqZmjRq18mF8vzRSqqKknTr1JUUNC02Dtp1KxVm1E78rTxGjVEarUrBmJZlWSygkkLSHQ2tIxWqXEKtFkQo2Yon8yuGUjSTBCKpIchW9xAQiSowBvjWvTdFqGIKpUgKeR2DeamkXnzaRlbD4eww7/hz5yLUputTywqMGaw1HUHVU3X5SenoDM1nwhxGg+foa6aUqijUwew1c8suvbmZYmXm5NjjreedoA03JHQ/17euAGepI/wDHt7YccIMrI3bf6Wj7zhMUadLWMC8TFv6YJyeYampQkdSjGwntPS4/U9sA408oDG8AH7XI+k/rj0TJ0iYG94/XeetseKs8mnfYG9rE7jpA/oOuA3qupp0xfUrHlPxEQSSYtMkyO8QZsG6pRg6iSdMyBLj0BHxE/fbHv8ToJ1B43EhYHoCN/wC0EkxfA+XApnl8tSwgkAbDqTOpjcCCemDKFYNKllZgBJFt5jlkkbYCU6wEybXM9AOo36f3nvgnAuXW0Rsxj2kgD/pMfTBC2Mb9f1sMB6xMTEwExrrsApnaDP2vj1VcKCTsASfphJTHmOXqgsuoLTTptJYgDYT838pMbYALNM1NtKjkDq5OoCQACB2mBb/SME8bzgNIwZBPMFcbAKSJg/cYcs6aoJXXERaY9u1/1wsywSmxTU2lngAj4WMssGAQLEQZ2A64Cp1MktIgEVaaHoyLB9dUgzcmCCbnrg0RTaGKFGAZGAuw7EwFkdYjcfU7iHEENSplpFgdFiIYrMBthHQb39MKTnD5VKm+loYQVuIMbHTtft074AynSJ5tUEjliSYtBNvfG5CYHNI2Fx6d/p+mPdZmC6gCP36490qgWmajRAUkkdrkiSPTAB57i2nTRp/mZh4hLkLPzvpFlgTFp7gSwV8P4bUWpWr1GTO6l500laqIYP5YJAIUoCFAU2WIPxWHwRw3y0Z3ANZ48xtzqN3E9tWw6AKOgxo8T1xQrUa1MKWR1DhANWl2CsrdxzhgN5HrgFfEUpHK5im7FFq0GFMsV0M1yo1GNNVWYQCRqDAi4aKlms75lFmKhHprp0HchZlCL9S8dAdJvEYu/GMmPL8nLVaiLV1qqMFdNV3AAcagpAZhpYABCBFo5pxEsoTWtNJsaaMybkk6BCdV+W/OQbxAbeF8WTL5ulmmVhSPmFityBdQNAHMQCCRuIO8jHU0qpURXV1ZGAYMLgixB9ZF8cfzLEqFMKFZIg2CwwKg/MJiD6ETa+/wt4sqZOKdQ6qGqCCOZA1ywaRKg3K9mMGAFwHVBmASVAYncR77Y1cQaVheto3IJbaAZtH6YFXngo4AO1pBBiDMm0dRhjkqLCGJ2iCFEbMe/wDYYBjkzopwogA9vUf7b9/tvp5i+w7bgdf74ELgi7f0npb17/u5aUrDm9vf9wMBXvHDRk65ndG/8Afv0wx8MIEylJNtFBFjtCjb0tGEn8RuI0hl6tEvD1Eby1mS0Msx2jvPXDTw5xWlmKWqjUDr8JsQVNpUgwVMRvgHWbqERuIgR3sfSOn6YCzFTltOxEGb3PX97421UJFgDY9QD8Jkyen9/vjV+ZbULwR8QIM3bt73wGaewJvcEf7Dr/tjbo2+IsAPt7j92xpqyQbQBPYdNxc2j+uNZaIIjba21+w9vv6YAbiPBjVqKWqMFWnATSrEMQw1qT8J0sZBkWW1iCLT8KUgIlhJnUIDdSAI6AGNvf1c0idxv+7398TyqjvoQlbA1KhUcs7KoNi5F4NlBBMyAQruQ4flqdYUcwxNTzGWmWpgqwaTTRW0kIdJUXIuLC4w0yvCqJpMrIhalqSoGQTIJiQLyylWH82sEAbYHrcIC5jmB003FRKjsdLkkl1aoAfLZW0jSRBVVjrpzXrOmmlQUNOnyoc1F1BVQ1HcqJCKoheYljJgAEAhr+GqaafPqU0YcwJ+RgYAVF5sxUEmTOhSRAJvg1M+KLUqJaqUUBaVR6TrYLaSwj5QNVr6d5tZeE8FpZVWqVCalVRqeoRJmJhR37De4AgGMHVUdqbGqqsp3o6dUL0E/M/U9Og7kK+9VnJYmYne0i94vG/6Yya50gapjaP/AFhDRzbUMwlAyyOWCarkALrUBgLiAyw0mwvuA0Zr7SPc/rtgGfC+Ix8ZnTdbQDYiCQCBv23GG1RVpQqrzQQGiSLzFhYfpiu02EAnQJtzMBfe5JgWBwbleILUU09QVl5NS3GlQjHSwkTodLzuNrEYAitUAUreZ979j3+tsaMrofmYPIsCraStyZERvIF++NqLUNqZSivygwWZejMSpiRePXGujl0V1pVdIdhKlRpWpYRtYGx6CbGOmAao5+F3HIQdUKNcyRvYH2HWxwahubdBhHwSsjnXMBWKAt3BKldR6zIjf7xhxllJZnmQfhG0ATf1nvgCMTExMBpzVXSs+oHbcgW9fTC7iT/h8sSk2v8AcliT9T6YZ5hgBJwj4vVlalBKbVLAxpJWZB0NbY952MWjAVninEAaKsqkVhpdKhmGBJltW0aTcEj9BjweLGqlGo1mkGdpCkyQVsJhb32n21+J8jmqWWZ2RADZgCWIXuSCf7jFTy2dKIEp36Fi217+oUD7z9MA6zGYDVTVZmOqq2oTAjobb2/phrw3OZUqlOtXFIqQaSvV8uxMgBWMPBHY+mKnm+IMoy9R15XVy/xKdSCmWKgWA5zfrp6b4T8Q8QLmKB1o0zaQWITSpUE7kczRO8kjsA6s1aKz0WfUvlIymFvLVAbruIURHc435+kq5R/igxTJiI1lUEX7vvOEvgvhaUqreWqgeUhhQAJ0w1u5IBJ9sG+K+IF8uy0CIDqxc3DGkwqeWg+a9PSX2EkCb6QecGzSOXpq0vTIPs0aoJ7EMQY/zdRiv+J66NUfUNJYUmnYwtRA/qIBDTtG2xwV4f4YEFSpTUnW02+IjcEneQxP3HrgXxXVR8v55IZkubTJU6ai+pCFxH+dx6YDyaTwkkhgmXqkNYqWijU6WISpUn1xXOO1dFeqDMTrAnbWA6gewaPocMUzoGRz1V3LM1KqKbGJIpo76gZtLkn11DCHj9UfiwWKkLRR3WY1k3pr9bD6DAL88OQJM6CottIBd49NSm3qMIVqhXfWq6R32tKSftP17Yc5qjVpiiagKmoXq36rACkyLcrAwbicMvDXhJ6lE5ksigkmkCmtiVJkgSujm1COukd8Bo4PmKlF6Zp6lFgEZRoInottRO8rJB9Jnp/BM6mYpWGmoIDLvBjeRbSQZBi46SCBzTJcS00TFMBtbU6lKRpMAN5tMbiQIifmMyAMWf8Ah/UH4ivF+WmJv/NUN99pIj1wFoquqGGMk9AD7j6cu/tg/KZxWnSdjsRtfre3XbGvONSmXKKSbTIkggG/Q3FvXALIPxK6Y+C1xeHa0+k+9zgKx/FbL03ywLKpdagCmJKzOoXveBaegxP4Y8MqU8vSK1FWkaetkCKNZaArawssQFAkGIgRscbf4muPwfxSPNWP+iqbAmbR/TBPgkf8FRQagTl6YLCIU6YlSRciLz6YC20KyGQjq0GGAaSDcQQLi4b7YV8PrV9fksPzRT1ajAR9OhXIdWJHxqQGQbx0JwszeQrpzUjrJl7P5bLIUsqlpVlZkXUCVs77mMH0c3l/LH4nL1wxIu1JqrSJCtrolwN9hABJjfANVqLUBsAygqykAsp6g3iwM77QQSMaKqcovHSPWWn9Y7b7Yr+VyWWqMtXL5tmisi1FRyhGrVSTVStDAvRu4MhIIi2GHGeKV6FSnQNOk71JcN5hTUq6dTaCp0tLDlBYdZvAArOZ7ygCTpLEIs6vib4ZgTFpnsD2xnhvGxpNOmEZ0HNDiWc6i+lbEww+xAt0TcO8UOzsjUqYzDuRpquI0yfKVPlJhLqSCWneICHxxxPNikaFVKVMMSQXkxzajpYPJHQR7QcB0Jsy1JkqVQBrULVAuBMhHPQfyt/qXeBhgmUp0ddQCLEnsOpgeu+OO/ww41Wp1Gy9XVUoafWEchmNNJuAyIXAFgaYAjVjsWRyw8hU161KmG7q0lY9NJAHtgAK2binRLEA1a6zvJ57AexCD2w1yWcSsmumwdZIkd1JVh6EMCCPTHMvF1GolHKU9RDo9VJiAHBRqZ+4Uj/ULWxPBfiQtmWAlWzDeY6GI80crCPl1qy/WjMnUYC3+LMkK1KoUAFWmQfWQQUYeoMe/ML2xW+HcSNWitSCpnSy2JVwSrJ683XtfbFm4lUDVARF6dVWA9FYw3UGQv2xUuDqF4gKbToqVWETYMiVNJnuwVZ9UHfAMlQVK9OkzMJq6Ty2P5bOpkxO4ve6xFjgjgoFPMooCv5qqR0gmn+YxAtAFNBB/n32GDXEcSpLJ0iSFsQCKRjpIsW++NHhhdJVngQkSbXbyxAbp8G2AsDJ5bWYgNsAoKjSAO0gbegxS+JZqoU80zZ9PlrZfiCzTMjS1gcWrLMWU1HIiNVrHr/6B7D1OKVxDIB6ysGOm5IJ5YUWZj06CfbtgLDwCmKZr03kXNTUCRZtbh7fCbnbFpyblkUtuQJvN+t8VvgxFV5DHQAqqf5oLTyjZZIie1+2LSBFhgPU4mMYmAhGEwzB/wAOnJdmdpbVZSxliSpgA8oHYCLYcExhd5yqAhkEkkwYJkk7zO+AS+IKdSrRekrJDFVg1AG6TJ2mdoIN8c8zHCnpstOoriQQGYyp3BiO21vtcY6Nn+AIUeoWLC7XuAoFwII0wOuKavEQ1NqL+Y4C/kuLlLkQTO0cp9D2nATL0kehSJIfTRqgGBFky4eLTBKg9498UjPZGmcutRtSs9RlJBN10gAHpuLT1JPUk3DgNQU8sfMOnyvOUy0wWVIFviOqm4tuQcVjjSMMnTp3B84sRGkhVUc0Hpckm89zuQv3Dnuyk6VKA1GFitNVDVCDYgnlQdjUB6YCqVDmWBZGRAsInMoRYgIFIgnTEjYEjcycbxVNNoJCrV/K1wamh9NJ0DU1uQ5TQb76e+GHlUWAFTOUVDfyU219fhLsdI3tpPXAbPD+aqDLUGRakMiKSg1MhKLJKmQIO8yN+0EPiPBlzOXziu9SixOh6hUMlUsqqKvl2KkCAYIHKDzCMGeFc+mXq1qAqa6VN+WobSKkOJgBbM5WAPlEdQJx3hVTMZkms5GXJAp6Hm2lbgLEEtIBuSW6wMBzDjOYzCtUy9VhCIFby4poUeSGPzKSNwYIEiYjD7g/CRSDZjOEEkhgjSZgHS1QE2FzFMnsT2wRxDwbUyNRqyg1lsKeszoKk6ZIJk33abxB6Yr+er1sy8EksfhRNlPUmfWbtHTbADcVzzZrME3Ba0xMASSY2uxP0PvjpNPjnlp5aKq0qLFATyhVRqQYtdtlZ3n/ACeuKdwXgTU6gZ6Thg4ZbhlaCCSSGkiLRtcHFs4Pw5QwepRefiLNlzLELIYnSzCWjaNhHbAVXhXCq9QhmopRRixGt7rI2uAYAkXUkzN8XXhVClQpjS662nUxIGoybBZmwA+xw6FSipUfiEp2HxkozHYgaiCiwBZSCYvtdP4g8WGhUbLZcKWpquurUuiSAQqoCASFIM2AlfikwBGY01AQxXuCBBjobt0tt64zwzLtTBMawG1COWVJJtJuLE9N8UDMeJiK1N3zK61J+IJBBsyHQBE+gsYMHTe78D4stdGNMNAgGSIkyIBU80GDcAwQYvgK5/Ekn8IliAapH0GXrkifeOvzYsHhKkPwOXOo6vIpxEdr2wk/iHVBoBNzNRvoKLg7mOuGPDeK06FDK0zculKmIj+QTebxE2ncHqMA/pq/wwBA6n9JE39MeaubAgW957sDvGBX4srsullbUbspEDSJYE7kiRIG2pZ+LGrIZ6lVnS+qCFYdpGoSN4KkMLXBnAJs75QqU69QotLLuCxkSClU1Fp6QdTM48sqoB1Fx6xjxb4gp5z8JUpIyvTZ2IcqCoZNMDSxDXgyDaBh+0STpUtEFoElQbCYkje2KfxmvlVqKiU9I5i7Uy4VTYBVVGVXYgnl6AXiRILc5QNes7RYKqnULEjeIMg7EsOwwy4d4ffOMGKhaYJU1NOrYlYVjG1xPvtiwcC4NRqqzUcwtWDzK0pEGIbSdQ6iZixicNG4fmFUJSWgRAGnz2UQJgAeQQI7T0wGmvwdKSKlEaQCHDyDzgyrG41GVW3ZYgCw1UfEC5QOwqIELafw1R9LU6zQAqWJakSQ2oCFWTFjgPifFEy+pcwHpuIMDU6sGbQpVlTm57XggxIAIJQ+IsjS0tUbXqMLKu0Cq1MPRRgrAwlMCq4XcGxMHWDTxJ4g82KdcIEd/wAqouxZCullmGRiG+BtWoB4YRGK1xnPImZo1SDTqeauqB8SsGmqhBkQRqKkbqYsYFp8F8FH4Wrms5R80omhErMagJRqrMy6pVAS607Af4RMXjCrxNwmhUNFqVFKQzOXp1fLWBpcDUVFhM0tTz3y4IHMZC4qPIU1GdH1KQmkzqBEayx2ETbqfbFN4gfMVjSdTVUiopBB0uD5iEwe6j3E4Z+AeDNmkrnMt5i0HFKmpFrIrMSBOqdQXboRcwQVxrI6RKBVhRBULpYKCbR6E9vjM7mAMyfFErZujmAYV0FUA9A2V1R9BON3AaSvRp+YLKlPWp3JINo6WBmek4QeH8uBRWqtemnlmqqKLygepSQQEYx5cCQDtIkYsvhEsvm+YZ+FpmY+IC0AmZPTp9ga0+JO0H4QSYCiSQDYzt0jCXiQNOursqizMSukEGwAI1Lckjr97YdZ7iWgA2PMoUTFzvP/ADAz7HGgZemqlqjczXJ3bV10gfCAfe8jbcPeWzSVQWTVSdI1arb9YmH+v6TOGPCOIeavMIdY1DpcAhh6EEH64rOeq+aUVQCytZupXYap6TeD3w4yNdfxBCxdfYRJiCLGwA/5RgHuJiYmA8vthS+VRmBADswvImATqBgmABqPSTIuMN3WRB64WOLuodtx8No3gR9R74AWpn5Y01IYA6WRVkgCxWFMi3fuNxin8V8N1KM1UdqiCxX4SuqZ1LJ2sLHre2NnH6z0auuo9SCSFO3fcE2gdbSBbHnN+JFdh+Y8NSCuBcMwtuskHf3kbGcADR/L81KiK9CoQKgm6gBQtRSbErc94XpEEDjmUShRVKqs7HzgKtJEAV0gKhRQvOwMiWMgHlIwLmK+oG5hybEmbiSZiN/9tsWPN1qdPN1qbtlRNTXNRnR1Ip0ip5SDB5iD0KeowEyNenUAoAhxW0oQWQk6VLyQslWKqV2BGiRBjGvhueLhqRc6Wp2R/wDFRtUQQVvsJJ7iepIXiDjNOpTBNRG8p1qytfMswVTDsgdYlUYtIYGRv0wzynEM9OhXaqo2YVASwixLdQe4+xwGvOcPqACslB1QKy1TVIQsDMkIx3DRAgKQzX2xro8aVDoLTSggMQZptClQVPwC7SCB8neAxrZPM1NTMWkQQoJCsIiGqEagLxNjvG84HfgBqBmzFSmtgEGmI2gKBdQCogNMwJBwDDiPFnfLtDc500x1jUTrMiDqKqwBtEzbHrhvh+nlaPn0WSmwAYvUg0yNHxlbCl7rF5MGTKenwesqGkrhhKsvmgqUKFWAZ0sCbLJCWPwkG/jjfiR1KJWSyuKrwAykLoWkYBIZdU231AWHLgLZk+LUK6Go/JpIBd6bhGiIIeoqiIJtMBpmYv44/wCJFyw0rD1okrMhBEyzezTfoRA2BI4vxWock2ZoFSUAqxutRFhqiTBIlNUEXmN9jyfifFER9GVVnZgropGsojIroWAmSmsqBf8Aw+rQcAx474vzGq+ZFIkbS29tPINwfZJmxwjynDquczFFVRizvNZ/LaipAIAUJOk/ARINxJO2HfA/Ds/meXVZ3MElGYkGNmiFBPp0kkkXuqZj8PT0/C4EBdQhQomWInrBiTtBgGGBTwDhiUTUpCmEdGvGkSDcSV7HUN9gOpw6HKpGrYbAzfcfaJwmy3FadIVazzpCIWIBJ3qaOUCSdOkGP7YW8W8UuzvTSkSVEtEQAVDqPMYaZK3hdeAD8TP5kgU3qBeUgEqPzBu9UmKVIAQz/wCeBBMqRn8jSy9KhSbya+ZzJWkraA1JFkStFDYUUBJJHxkaeradOT4qKVKojsy1gCA6kgkkksbXSBJ5oBLiJAnFaydfzc8rMxbSNWqWLbxTIbebsRBkamjrgLjUzeXpZZqhVHd0UqhginTbU1OiDEedVOp6hFxLn5UB3+D2apTqVHJLs45oAnlB+l2O3bFF4k+uvCiWJCIoJO08o1GAotEkASdpv0HhOTNDI1C1WkGVKj6KdQVHJJJUa7KrHlGzXO/XANOEGi+qrWqU9T1NGXpu+lTzQkgf4hc6Ts0SIwu8R8FytSmz0MstB0J800dKVEMHUKtJViqhF9XN0MRJwH4i4OwpBEJHl5egBEjSCHpaxvfWtI+mknDnMVzmctTz9GRVC6MwosbWaR0KmfofTAc5pNWy9em6MVf5GQSKgidJix5fkMqwXl0wBi/0fEtM0xUMDVBABJ5tyFgy4+Yn+V0G7MTWPEPDkek9TLOlIsZek8+WDN6lNgJouDzRsSNpMl/4S8NVM3QpVa9JaMrY+Y7BwbtUWjCCkHMNDFh/lAjAJ/EPGxmXpQKf5YJTVDuwMauVbCdKEjnHIIAxq4bxdTIq0Q0nVztmaIYz3+C0/wAoA9BjolTwxSRAorVE9S5pqfQ06DUlOK7xfw8tEaagemrWWtlqtZWB3jQzssxPKZn5W1QMBo4fxzK1dVP8NdV5PMNNkCiIUPUa63sCFJ0mBbG7jGSV6QcIyUxBptSHwjoBZqagi0ELvGBDkloaARmSrUxpqUSHpuo2JLE1EfYEQ4jSRBkB/wAK4zQo0oFRUS5CnUzm51EzLSTqMn1v1wBfAuHChlF01ofU51gkpqLGFcG1gAhkDY7dEXHs85ZkCE1G0qlKRd3WYgTA3k9AsgwJwFxPxsq+e6U20PpWCRqaoI01IWw1LaZJskxBxUqXiOqmfXM1ZVlemulSSFSrqplSdmYBg/odIHUkOx5Lhq5fK00EP5ahZMCWBOo2UkS8n0xSuG8eq0ai1HppD6fNYEzfSRYoFAUt3Fp6nHRRSDosRAdiZ93n/uxQeNZRaVJoBZlkSJMjRTIklpJkk/ew6AUeLJmkApNL8rrIZRrB2ZeXSWBZSSSNjO2E6vXVwzOwDataEXBmVEGTFyQet8V6tmGXmQsJJAAJ21WA+gj++H+QzSNoSuTr5pddQAP8plYMGN/5RfAWLKVKK84L6/YNqJ25QvL0+bqPXDXgpL1QxWC1ypvAEDc9S19t5xTM7kGSoiq4IqKSNRcTDcp0K2km8SQRc++OheG8k1OkNfxHt26dMA3xMTEwGHBi1jhWjBXapUsVULMwpJ3tvIGkT1BthrhXn8salQLUg0Wg6epYSY/0wLzMz0wA/G+C0c5TXWXtJR1YyCbk9j7ERjn3E+HGhUamWbWLcoADTJVwDt0t3DY6dn82QrlVLlVJ0AfGR8swf0k+mObVBWzFZi4dAJ1khkULv8JuoiIBv174Bfn3HnILwwWZ77MQAbSX7DcjG/i+bdc7mEUtz1JEaYtTpg2KxMxt+mFnGGVc4kXACLtB5irz/wAwIaN56bSfmswH4sADqWcwZ6fDQFp23PvOArvFOI13EUxEo5YVdHOvwhFCoxBYTvpiNwcD8KpZrK6Fo5nLsDKgM1UaABqu2kAdR/TDHi3ChUNEE1V0vUUmlBcCNKCwMA1NINjGom2+AKXDcoKjUxVzr1VLKabAQCrFDLIu2pSsidiYwG//AOoFclKdQaSdi8qtv80VG+mkG98WnhHHsuYermaOsGOWvIHQ8zKjqdrLo9+mKLm8rk6ZKVXUuh1FdOZcqYBI1BQCYi5jcbb4xw/iP5k00fMUtig1o9MxujRJAF95HfbAdb4dxGn8hNci6rSp/lL2uvLF+rCbzfD0PTcg10ouVuJpqSD1YMSY+wOOPpxbKyv/ABedyx38upTZzHsoZiPc9sWHhXFssRzZ2rVHTTTryYmBBkbg2joe2AutHhTAEZSstOmW1eUUDaJMuBBjSdTchG7WIgAVnN+Hjl5FOnQQ6iwWkZKnQwheUFZB2LWBi9iXmT4jQFM06alQywzhyr9twCVIF7W9pwDl/wAIGgZjNhtVlMoZHy6igDgx6jp6YDVqsqiq1ZmWVTUYhjvHpHv0Awr4/wAUDnyEIgXrMt7L8qt1FoFzJ7hbafFefNJKdDKKqq68xUmdO0a94JJFgJhpOEvD6Qoo1RjyUvzKpjeI0rHUu4CgdpjbAFZrOl8xXpjTppstIxYSlNR7RLOfXUN4ONORrlqunX+UpEzBCnVYA/KA0NG0zbCjg9dlyz1Kh1PVZ6jCx+LobXvt9MO/D+SC5Z3YfKxtAEmVURsQSSYII01fSwavGGbIPl20iUA9J59+3w364V+Hs0FTMPUldRkMdiigBjH0f9nAGfYE7/Db+5ggewj/AC4bajTyqAn4gzEbAxYH7n+2ACyuZQ1SAWpGpTNJGEgrLUy0R8OpUZC/TzMXnh2SSmaarrIdgeapVMoGDz+ZYjzFpiw2LeuKdwmsCi09Zps1VS+mqKLVaYR7Byy6vLqEMUBuHUiYs84bx+hk69RaYWq+hTTD19QZmLCoNZ1MOVE5RPQ2AuHSOJUZzhBBIqZcJokQwDvrB6jlYCe7Dthbw+t+EqnWSUqQHBG8zpqgdJuWXuam+lRhbS8YJm2pSho5xNUUi0+Yh0l/JqCNZDIjFCAxVWEGQcOs+1OsFg82rkbodW4YAGzEDbqJ9CFN8ccIGTfUwZsi7oXN2CLrU1KbReCupVO19J3APXqNVWUMhDKRKlTII6EEbjHOsjxFgHy1RSWAJQQDrEcygTpYEDaYb/pLDZPN06WnT+KygJ0mlRZCLgkEUnDMp9BtygYBn47ztWiWqUstVaCNRLHy6g6ygVhMCA1m2sYAxVeHeJjV1U6NTyqgENlcwSyn5jpeCRvMsGN0+ERi05bjOUcc3m1GADB8wSoMmFCsqinJaOXeemKh4s8KnOPrmmhRS5qAaFpBbyWUARA/8XvgGtLitdF0nK1qaybaHZLnVyuoZIvaLXMdsL+L5fNuup6VYUhJ0rRe3+ZmAFvXc22i9e8LeIc4AEo5txXAM0HKnzIJE06jI2trQUN5FjvG/OeIMxmCwqvWZgJKMTpA2krOne0qBcG4wDPOrQVWqlFL0xIPbTPTuBI7i+KPl8s+ZBbVTXzKySrOFmWARBq3OognoFEnpj3xtmfTQpsKYgsxJsATygEX5iPtAxs4dwxl8vQ6KvQqpJm3NJ32wFj4Nxw5UsKdTMa1Y2d9NJGBOtdAYiodUqdlvILYu/8AEQFKdQ6eQobyIstESQWERP645bwEaTSruzVH82mxM2Q6wx1SeYEEgm55++Or+IXOdZFpUy6l1QEAwshTqYzyquljtB5MBS6FDUBALX3YC8M/030+sgYZnKOViBEzP/gdoncjFry/hKml6rB5MiCykCPVtgL3ntGFWfpZUh1GpBq0g6RA7MZHcqZtubgXwCeuAoBbSG2FtxcyZvAj0/XHUPC+cNXLoTeLA9wNj++2OXZ3KCnpSVN5BUTqW8X6X7+vvi8fw7rApWE3D3kQdhE39x7AYC34mJiYDIwu4pVFh824vFtSBhPswwywLn6LFZTTrFwGkAm/KY6HvBixgxgFr8T8tvLdeYk6dPUd5PteffFc4rXSrWLqhqrpgzMSpMMObmHQco3mTYFnneHNVqFqiug0j+UxDc7a9V+UkA6QYLWwk4jSpmysiooj4gWeIG0AWHWQIidjAUbjJRKyMDfUGaQLaWk7C4Am3SIvvjR4SbXm1ZpkCp16k0AZPXr+xjX4oHlmmAwOqovNt1EnVctMsfSPcD34SQhmqyhCF4R9cwSjGLAQxRbybSbSDgLpkaeuvTIMwtVj6xUpEdLiDveQBis+D6SvRr17nzXMbizM1SbHu/6DFh4XmgPOdFC+VlqzmOiwTIuZM9Tv7YQeBUX8D8KxL7gk21AWXcR1kfcDAVnjKKpqrG5SPXUPL3PS/wD24e+Fsl+TquzO7FbA3LEWtJsPvGEPiTmqs19P5ZiCPmJsDhtk6GvJ5dmQsooOJ0M2nVpYzCk3CEBlBZTDCYwB3FOFNmKdVZRjoNuUkTOkttouLT2PbCrhHCV8ksiBWpVFZoAM03VaggEHVAcEDrKjYnDbgVNqas9SNRUIIBUuq2FRl6PG5P8AKBjxwauKTUVIWa2ToEX30p+Hf6g0lM+kzgLpks7l25HmgfhJRZRiRKleokGYMnptE7qeSpc0Co5BMBdHUQSSrllBHcDvGKnwSqXL0zTmop0Cm8L5qAn/AA2JMVFU8uoAsoUEg3xafD/AsvW0MGaPhI16GUj5WQmQ09CMABW4PUrVmqVCqlgAFU6oUbKqjmMHUb6RLMSRqOKF4n4mlRjQojTSpOT8UmrUMRUZhZgLQRI7bSeuf/BMyutWtQRTIimIBXorTDNA3liCbwMc78ZeGUDa6L0xUBAJDMwcCY1kLFMiJkWG2AU1V1eVRUxB5rQQqidUydVgW9CI7gP+P1fKy6qRePMIHYAhEnreQPYemEnhxKnmMzU5cGCNQ5qYGpmRtjNiCSAYcSDieJ84arbRqveAAqwEX0vB/wCU95wCbLAsyA3Ja/0lifTY/fDXxjmNK6VadKpTU+uqag+wP1nHjwplFrVGYH8tFIMqGRxpOqdiQAPlIud7HAPGKsOstMxMxuTpAB6kkH9b4A7wy2V8tmziU3IqqBraCECwdIm2p7T2XD7jFbIsqCnkqZUVKTsQKYJRKil10OwLFkDCIg6t+mG/CeBZNWRaixpUhn1XdhoYkncai7cuwA0gQxGCuN8M4e9OKVOSDc6mHQkCR3YKCB0nAU/ink5lFqZaktKgsciOz6SSIdSY8krCyqxEk4deHvEpRAudl0JdBmANN0bnFSIhgOYVBEgS0fHiwZfgvCkErRJIEGx1GNgTEkk9+p9cBcE4JlFo1MtUq09FQIWqAtpSuBd0r6QpbU0XaSNB63Amkwqg0arqaiEmnUuJUk6G1QCpI+IiwYkd5N/EMSy5mKbgSKuym40+aq2U/wD5FlTBMCBNcyvBs0uukdPm0eYAkhaidKqMBYGOZRMGbQyy5yPHEKhKy6dIKksSQII1CdgCI5SVJBWQYwBGa4PSHx0nqU2AI8mk9UPMfMhNojfpa+B8zl6laloqI+Ty1hBjzKhEEDT6RPNaQDe4xvPCaZDHL1q9JWIZvKfSJPUqpXSSeurfAGb8KSRVqZiowPxtVqNsLgS1ZlAtN/scBzvxrmF/FN5YHk09NMBZIGlTYE7iYBM7rO5xu4dxzMV4WASokNVCuwHLOpihLi4jXq6Xw84/nsumXrUMvS1IyENXZToOxVUJF4aD5lgLMAYVhXPBrKzssnSJDSugyNMkoJA3NpPwscBZsnw9AWY3ZzqJYaixIMkkACbGIUAAQBaMWvw0wp+ZTAAAJqpaLCHdR6BqVM//ANsVilxEQoMMsEGxggAje2k3At0jvhl4Zjz0A3bzEG+z0mIG/VlX6g+mAqzkfiqykWXMhIJ3UVlH2kR9MdG8P8UWhQAP/wByoyqQLSTCLYQBAH1nvjlPGahTOZ8G3/EPbqdVcE39ARhnw3jyZcPUbRX0ZhUpUgSzKQs1KkXvJ0qQvQ+kB1fh9aaDV2BJM6VJ2APL0PMY3nHP87VqIzI1p3Jueo2IiSJuZ+uHHEPEDafLproQqGQC2kXDr0j07C/bADqKVJnZ7RbULajIUaifaT6jvgFVXiGlVUsxCyBeL9uszA/tvi4fwuHPW72JH9Tck4pnDsrVqkqtElgbtYSf8uox1AtM/THUvA/h78JTZn/xKkah1EbAnYnAWbExMTAesYxnGDgK7xHhrfiHeNSVUUC5JV1MkAbLqWb9wMVviHC6iuF0wQCA1oKzqmTIHzAzEexx0XGupSDAhwCP3GA5TnFViWcHU7AlbgBQF2YRaYtv06nAjVCYmmL21wxAkmQD8KtPzNPNMAROOkslCkT5q6WuskMdQmRDdfi23mca+JU0rpHlVxpKsCAV2YEb/EJUEjtgOa5gsKOcIaAcjVXaYOugFWZMyGiZm2FPg5ymWGmSGBtINtRtER9juB0x0TiXBVzFTnp1dTKFKxURDLFj5gEK41adxuNowO3CRTpqi5NBZlUCjUIBCmJHlmATaSPtgORcZ82rXYoqkSt5K/C0nuP397Xw9tFCnTgMVVVMHrABMavSfeMXFfCqUlqMuUNWs0ASpRVFiu7XI6nuI5ROA+CeG1qBjUoVAQ+koaNSmoiLpYaln5gTYnAJnzgCFRciJLbjuNtr+vXsMJuJIDTyepirCnU0sO34jMwZHoRbrEdcX/LeHjlyWqUXr0p5FCS43MMoMkWAv1I7nFap8ArVq66aObIp6tK1NNNUVnZ9OooAQC5AE/eMBv8ADHDkzqkEhM1TIYoSRr3HmLqBBEWNiZkGIBLN8vqcLmFcVlBBqU7uR2cTFYKJuSWFpkmcD0/C9Z3FNqNegbaaissBlJKEPSUkD3YbeuGma8OVAGasgCga3alJLFYJbSLmyxpEWMR3DZQXK5ZpNVKjFuVBRRXMm86rALB6AjbeAXmQr03U/iCGdmNmHKBawBlQBO/Xud8V6pwHLgjMNT8qYFPW6pPzSA5gEy09eu+G1DNUadhTeqdRctRGoqRtZD/KCDBMxHWMAg8T/wAPCGatlWtMmmQWI3nQQQx+JjBM8zbyAK/R/h9TqMKtWsKxPyJZAQIkiWLGdxPvjp9HxIjb0M4tpvlau3/Kpv6b+mFVfiVJ5qJl8ytVp+HL5hGaJ06vy4g6YDOLBvcYCnr4Tq0nqmlDBjMajS0coGkWYFSFjpE9jhc38NkqN5ldncGAtMFgQBvJJuZJM+uwjHVODcPqMhat5iSeRGZWhYHxqNS6tU2DMLA+gK/AVE+Bh3tKknra6jp074Dk3lUaT6POzKlDokkcvSC5N79Z6A9sGpk6DUWqHM1aqLBhaiGRsLKSRYm5gATMY6JUyNV3XXSy7LcMX5mg7hdKAREiD/711/B2VYQqtT//AFtH1IMqTN5ibYCp5bgFFWAzGbqUoGo0vNpAlJkAjmqNJgalK3FumGHEOLpUSnToUv8Ahw2lSixFrFWsAIJsJm84ZP4IpkD86pa/w0t+8aImJH1OCP8A4fMISVqmovReVCN+6kdQf+UYCg0gKVOnSovX0oRoDhlekY/xKdRlgdtMMpDAbapbZf8AD56pJfyM3cebSClaqqZIqUjI1Xbe45iGgxiyng+YAOqKogcr1iZj0NKx9iN8KcpwXNU6YprTcURIGWmi4TT8EVKpYsJuDINhyqbYAKn4eekxJoA816mWbUCBsWSQ4PoA0WvbG+tkcrTGthWNRuSmlZSru5sNIPSepAA3nG3iGT4glHzWW6gSlCpqqdiwHlgSBcqpbYwGthdkPEOVouK9XVV0Bj5xBEsFYOyIxts6jcgOJN20B7PgyomWRWdAU5UDBnAQpDAr7x12UEnpiocR4YlKrSTUz1VNQvVgK2gE011G8zywOpXcScW7jvjB80v/AAiMlMiPxFRGQC08odINwLmxgD1Fey2VpKLRVdwdbPVidzyl2luvWeYmbRgEeYqNEyNwFUgwJYCdtzHX+U4ccEzOjMZeGYzXpkmZk61B+kE/Q/crIcOy5M1qiVX1hfw/npR0iYLBlk1IkHSTMQd7YM4n4TyqV/MyuYQRdaRq62NRb+WpaTzae9uY9MBSfGvLxLOgmB5hI99VNv7jCbwtwttSVBDrdCqkB1Im0GQQRBmRY/e5cW8LtnM7mM3XHk0mYOtByNZhU1atJIjkJgEz0w84dlMvmqBOVEsVOhkJIBg/Iygj7faMACMtTZirMA4AYjbTJn4T1Eet7YLy/DqmYrCNWggAKRyrAHMoA67yZNzewAccF8H1mCivTAAjS6FabLe+yyw/1CT6HFu4bwVcup8sS53ZmPpJ+GB16dMBo8NcHajJcg9F3Nu9yY9gBiwjHhFx7wExMTEwGTiHExMBjExMTATExMTATExMTAQ484mJgJiHGMTAZxMTEwGGE74mJiYDGMjExMBnExMTAYxkYxiYD0MZxjEwGcTExMBMDHh9IvrNKnr/AJtC6v8AqicTEwBOPKoN4EncxiYmAjUwTJAJ7xjT+BpST5aSbk6RJ9Zi+JiYD2uWQbIo9lGPVOkq/CoHsAMTEwHrExjEwGRjOJiYCYmJiYD/2Q=="/>
          <p:cNvSpPr>
            <a:spLocks noChangeAspect="1" noChangeArrowheads="1"/>
          </p:cNvSpPr>
          <p:nvPr/>
        </p:nvSpPr>
        <p:spPr bwMode="auto">
          <a:xfrm>
            <a:off x="307975" y="-1981200"/>
            <a:ext cx="82867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mastersofmedia.hum.uva.nl/wp-content/uploads/2011/04/twitter-discou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737136" cy="460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0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“problems” with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submarine is 285 feet under the surface of the ocean.  A helicopter is flying at 4,500 feet above sea level.  Given that the helicopter is directly above the submarine, how far apart are they?</a:t>
            </a:r>
          </a:p>
          <a:p>
            <a:r>
              <a:rPr lang="en-US" dirty="0" smtClean="0"/>
              <a:t>Sea level and surface of the ocean are used as synonyms.</a:t>
            </a:r>
          </a:p>
          <a:p>
            <a:r>
              <a:rPr lang="en-US" dirty="0" smtClean="0"/>
              <a:t>Sea level is abstract—can measure things on land and places, for example New Orleans, can be below sea level and not be underwater.</a:t>
            </a:r>
          </a:p>
          <a:p>
            <a:r>
              <a:rPr lang="en-US" dirty="0" smtClean="0"/>
              <a:t>How far apart—is that horizontal or vertical distance?</a:t>
            </a:r>
          </a:p>
          <a:p>
            <a:r>
              <a:rPr lang="en-US" dirty="0" smtClean="0"/>
              <a:t>“Given that” is discourse familiar to math, not everyday language</a:t>
            </a:r>
          </a:p>
          <a:p>
            <a:r>
              <a:rPr lang="en-US" dirty="0" smtClean="0"/>
              <a:t>What does “they” refer to—people or things?  Who is they is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5833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gnovisjournal.org/wp-content/uploads/2011/10/find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" y="914400"/>
            <a:ext cx="7594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Laid out in CCSS-M and NGSS, particularly in practices and problem solving</a:t>
            </a:r>
            <a:endParaRPr lang="en-US" sz="2800" dirty="0"/>
          </a:p>
        </p:txBody>
      </p:sp>
      <p:pic>
        <p:nvPicPr>
          <p:cNvPr id="8194" name="Picture 2" descr="http://ocw.mit.edu/ans7870/18/18.013a/textbook/HTML/chapter01/images/s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8194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5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Lots of overlap among ELA/Science/Math/Social Studies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Analyze</a:t>
            </a:r>
          </a:p>
          <a:p>
            <a:r>
              <a:rPr lang="en-US" dirty="0" smtClean="0"/>
              <a:t>Apply</a:t>
            </a:r>
          </a:p>
          <a:p>
            <a:r>
              <a:rPr lang="en-US" dirty="0" smtClean="0"/>
              <a:t>Classify/Sort</a:t>
            </a:r>
          </a:p>
          <a:p>
            <a:r>
              <a:rPr lang="en-US" dirty="0" smtClean="0"/>
              <a:t>Compare/contrast</a:t>
            </a:r>
          </a:p>
          <a:p>
            <a:r>
              <a:rPr lang="en-US" dirty="0" smtClean="0"/>
              <a:t>Conclude</a:t>
            </a:r>
          </a:p>
          <a:p>
            <a:r>
              <a:rPr lang="en-US" dirty="0" smtClean="0"/>
              <a:t>Describe</a:t>
            </a:r>
          </a:p>
          <a:p>
            <a:r>
              <a:rPr lang="en-US" dirty="0" smtClean="0"/>
              <a:t>Distinguish</a:t>
            </a:r>
          </a:p>
          <a:p>
            <a:r>
              <a:rPr lang="en-US" dirty="0" smtClean="0"/>
              <a:t>Explain</a:t>
            </a:r>
          </a:p>
          <a:p>
            <a:r>
              <a:rPr lang="en-US" dirty="0" smtClean="0"/>
              <a:t>Evaluate</a:t>
            </a:r>
          </a:p>
          <a:p>
            <a:r>
              <a:rPr lang="en-US" dirty="0"/>
              <a:t>G</a:t>
            </a:r>
            <a:r>
              <a:rPr lang="en-US" dirty="0" smtClean="0"/>
              <a:t>eneralize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Infer</a:t>
            </a:r>
          </a:p>
          <a:p>
            <a:r>
              <a:rPr lang="en-US" dirty="0" smtClean="0"/>
              <a:t>Interpret</a:t>
            </a:r>
          </a:p>
          <a:p>
            <a:r>
              <a:rPr lang="en-US" dirty="0" smtClean="0"/>
              <a:t>Justify/Evidence</a:t>
            </a:r>
          </a:p>
          <a:p>
            <a:r>
              <a:rPr lang="en-US" dirty="0" smtClean="0"/>
              <a:t>Label</a:t>
            </a:r>
          </a:p>
          <a:p>
            <a:r>
              <a:rPr lang="en-US" dirty="0" smtClean="0"/>
              <a:t>List</a:t>
            </a:r>
          </a:p>
          <a:p>
            <a:r>
              <a:rPr lang="en-US" dirty="0" smtClean="0"/>
              <a:t>Make a claim</a:t>
            </a:r>
          </a:p>
          <a:p>
            <a:r>
              <a:rPr lang="en-US" dirty="0" smtClean="0"/>
              <a:t>Measure</a:t>
            </a:r>
          </a:p>
          <a:p>
            <a:r>
              <a:rPr lang="en-US" dirty="0" smtClean="0"/>
              <a:t>Model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Summarize</a:t>
            </a:r>
          </a:p>
          <a:p>
            <a:r>
              <a:rPr lang="en-US" dirty="0" smtClean="0"/>
              <a:t>. . 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2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125113" cy="924475"/>
          </a:xfrm>
        </p:spPr>
        <p:txBody>
          <a:bodyPr/>
          <a:lstStyle/>
          <a:p>
            <a:r>
              <a:rPr lang="en-US" dirty="0" smtClean="0"/>
              <a:t>Writing in Math and Science!!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28800"/>
            <a:ext cx="7125112" cy="405143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Descriptive</a:t>
            </a:r>
            <a:r>
              <a:rPr lang="en-US" sz="2400" dirty="0" smtClean="0"/>
              <a:t> – used in observations</a:t>
            </a:r>
          </a:p>
          <a:p>
            <a:r>
              <a:rPr lang="en-US" sz="2400" b="1" dirty="0" smtClean="0"/>
              <a:t>Persuasive</a:t>
            </a:r>
            <a:r>
              <a:rPr lang="en-US" sz="2400" dirty="0" smtClean="0"/>
              <a:t> – convince your interpretation is valid; claims/evidence</a:t>
            </a:r>
          </a:p>
          <a:p>
            <a:r>
              <a:rPr lang="en-US" sz="2400" b="1" dirty="0" smtClean="0"/>
              <a:t>Expository </a:t>
            </a:r>
            <a:r>
              <a:rPr lang="en-US" sz="2400" dirty="0" smtClean="0"/>
              <a:t>– communicating accurate representations of ideas and explanations (e.g., explaining procedures, writing newspaper articles)</a:t>
            </a:r>
          </a:p>
          <a:p>
            <a:r>
              <a:rPr lang="en-US" sz="2400" b="1" dirty="0" smtClean="0"/>
              <a:t>Narrative</a:t>
            </a:r>
            <a:r>
              <a:rPr lang="en-US" sz="2400" dirty="0" smtClean="0"/>
              <a:t> – generally in “make believe” writing  (e.g., pretend you are a water drop…..)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4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improvement.com/wp-content/uploads/2014/10/Common-Core-Standards-and-Next-Generation-Science-Standar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543800" cy="65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9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Uvl8dQ9UMYg/T97A0KlPa3I/AAAAAAAAAzs/iMsB-SbkBvc/s1600/NGSS+co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23973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125112" cy="405143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Consists of:</a:t>
            </a:r>
          </a:p>
          <a:p>
            <a:pPr lvl="1"/>
            <a:r>
              <a:rPr lang="en-US" sz="2800" dirty="0"/>
              <a:t>Vocabulary (unique and /or unique definitions)</a:t>
            </a:r>
          </a:p>
          <a:p>
            <a:pPr lvl="1"/>
            <a:r>
              <a:rPr lang="en-US" sz="2800" dirty="0"/>
              <a:t>Syntax (organization – phrasing, graphs, tables…)</a:t>
            </a:r>
          </a:p>
          <a:p>
            <a:pPr lvl="1"/>
            <a:r>
              <a:rPr lang="en-US" sz="2800" dirty="0" smtClean="0"/>
              <a:t>Discourse </a:t>
            </a:r>
            <a:r>
              <a:rPr lang="en-US" sz="2800" dirty="0"/>
              <a:t>(how people communicate in the discipline—specific language structures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/>
              <a:t>Function (organizational strategies—analyze, cause/effect…)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4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3281"/>
            <a:ext cx="7125112" cy="4051437"/>
          </a:xfrm>
        </p:spPr>
        <p:txBody>
          <a:bodyPr/>
          <a:lstStyle/>
          <a:p>
            <a:r>
              <a:rPr lang="en-US" dirty="0" smtClean="0"/>
              <a:t>Provides for greater integration</a:t>
            </a:r>
          </a:p>
          <a:p>
            <a:r>
              <a:rPr lang="en-US" dirty="0" smtClean="0"/>
              <a:t>And integration that isn’t forced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bocktherobber.com.cdn.ie/wordpress/wp-content/uploads/2012/11/calvin_hobbes_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3246120"/>
            <a:ext cx="8948855" cy="290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nard MT Condensed" panose="02050806060905020404" pitchFamily="18" charset="0"/>
              </a:rPr>
              <a:t>Irony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sercontent2.hubimg.com/7599629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476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24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Onomatopoeia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4114800" cy="3901440"/>
          </a:xfrm>
        </p:spPr>
      </p:pic>
    </p:spTree>
    <p:extLst>
      <p:ext uri="{BB962C8B-B14F-4D97-AF65-F5344CB8AC3E}">
        <p14:creationId xmlns:p14="http://schemas.microsoft.com/office/powerpoint/2010/main" val="3166579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Book Antiqua" panose="02040602050305030304" pitchFamily="18" charset="0"/>
              </a:rPr>
              <a:t>Naturalism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201069"/>
            <a:ext cx="4953000" cy="3324225"/>
          </a:xfrm>
        </p:spPr>
      </p:pic>
    </p:spTree>
    <p:extLst>
      <p:ext uri="{BB962C8B-B14F-4D97-AF65-F5344CB8AC3E}">
        <p14:creationId xmlns:p14="http://schemas.microsoft.com/office/powerpoint/2010/main" val="106598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117"/>
            <a:ext cx="7772400" cy="372667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Academic Language: 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Social Studies/History and Summary Thoughts 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3598"/>
            <a:ext cx="6400800" cy="575202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5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Vocabulary in Social Studies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General </a:t>
            </a:r>
            <a:r>
              <a:rPr lang="en-US" b="1" dirty="0">
                <a:solidFill>
                  <a:srgbClr val="0000FF"/>
                </a:solidFill>
              </a:rPr>
              <a:t>words with specific subject meaning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/>
              <a:t>B</a:t>
            </a:r>
            <a:r>
              <a:rPr lang="en-US" b="1" dirty="0" smtClean="0"/>
              <a:t>ranch </a:t>
            </a:r>
            <a:r>
              <a:rPr lang="en-US" b="1" dirty="0"/>
              <a:t>of government </a:t>
            </a:r>
          </a:p>
          <a:p>
            <a:pPr marL="0" indent="0">
              <a:buNone/>
            </a:pPr>
            <a:r>
              <a:rPr lang="en-US" b="1" dirty="0" smtClean="0"/>
              <a:t>		Cycle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Depression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	Market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Inflation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Revolution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General </a:t>
            </a:r>
            <a:r>
              <a:rPr lang="en-US" b="1" dirty="0">
                <a:solidFill>
                  <a:srgbClr val="0000FF"/>
                </a:solidFill>
              </a:rPr>
              <a:t>academic vocabulary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Discover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		Cause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Paradigm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Vocabulary in Social Studies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Discipline Specific </a:t>
            </a: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ords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Longitude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Latitude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Medieval </a:t>
            </a:r>
          </a:p>
          <a:p>
            <a:pPr marL="0" indent="0">
              <a:buNone/>
            </a:pPr>
            <a:r>
              <a:rPr lang="en-US" b="1" dirty="0" smtClean="0"/>
              <a:t>	Nation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Language Function in Social Studies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language </a:t>
            </a:r>
            <a:r>
              <a:rPr lang="en-US" b="1" dirty="0"/>
              <a:t>representing </a:t>
            </a:r>
            <a:r>
              <a:rPr lang="en-US" b="1" dirty="0" smtClean="0"/>
              <a:t>thinking</a:t>
            </a:r>
            <a:r>
              <a:rPr lang="en-US" b="1" dirty="0"/>
              <a:t>-learning tasks/processes.   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- a </a:t>
            </a:r>
            <a:r>
              <a:rPr lang="en-US" b="1" dirty="0"/>
              <a:t>way of thinking about &amp; with content</a:t>
            </a:r>
          </a:p>
          <a:p>
            <a:pPr marL="0" indent="0">
              <a:buNone/>
            </a:pPr>
            <a:r>
              <a:rPr lang="en-US" b="1" dirty="0" smtClean="0"/>
              <a:t>	- a </a:t>
            </a:r>
            <a:r>
              <a:rPr lang="en-US" b="1" dirty="0"/>
              <a:t>specific task we do with content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8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Language Function in Social Studies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Examine</a:t>
            </a:r>
          </a:p>
          <a:p>
            <a:pPr marL="0" indent="0">
              <a:buNone/>
            </a:pPr>
            <a:r>
              <a:rPr lang="en-US" b="1" dirty="0" smtClean="0"/>
              <a:t>List</a:t>
            </a:r>
          </a:p>
          <a:p>
            <a:pPr marL="0" indent="0">
              <a:buNone/>
            </a:pPr>
            <a:r>
              <a:rPr lang="en-US" b="1" dirty="0" smtClean="0"/>
              <a:t>Explain</a:t>
            </a:r>
          </a:p>
          <a:p>
            <a:pPr marL="0" indent="0">
              <a:buNone/>
            </a:pPr>
            <a:r>
              <a:rPr lang="en-US" b="1" dirty="0" smtClean="0"/>
              <a:t>Interpret</a:t>
            </a:r>
          </a:p>
          <a:p>
            <a:pPr marL="0" indent="0">
              <a:buNone/>
            </a:pPr>
            <a:r>
              <a:rPr lang="en-US" b="1" dirty="0" smtClean="0"/>
              <a:t>Categorize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Analyze</a:t>
            </a:r>
          </a:p>
          <a:p>
            <a:pPr marL="0" indent="0">
              <a:buNone/>
            </a:pPr>
            <a:r>
              <a:rPr lang="en-US" b="1" dirty="0" smtClean="0"/>
              <a:t>Infer 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Evaluate </a:t>
            </a:r>
          </a:p>
          <a:p>
            <a:pPr marL="0" indent="0">
              <a:buNone/>
            </a:pPr>
            <a:r>
              <a:rPr lang="en-US" b="1" dirty="0" smtClean="0"/>
              <a:t>Predict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1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Syntax and Discourse in Social Studies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Syntax </a:t>
            </a:r>
          </a:p>
          <a:p>
            <a:pPr marL="0" indent="0">
              <a:buNone/>
            </a:pPr>
            <a:r>
              <a:rPr lang="en-US" b="1" dirty="0" smtClean="0"/>
              <a:t>Conventions </a:t>
            </a:r>
            <a:r>
              <a:rPr lang="en-US" b="1" dirty="0"/>
              <a:t>for organizing language in structures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979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Discourse 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/>
              <a:t>structures of language used for </a:t>
            </a:r>
            <a:r>
              <a:rPr lang="en-US" b="1" dirty="0" smtClean="0"/>
              <a:t>knowledge construction</a:t>
            </a:r>
            <a:r>
              <a:rPr lang="en-US" b="1" dirty="0"/>
              <a:t>/communicating ideas  </a:t>
            </a:r>
          </a:p>
          <a:p>
            <a:pPr marL="0" indent="0">
              <a:buNone/>
            </a:pPr>
            <a:r>
              <a:rPr lang="en-US" b="1" dirty="0" smtClean="0"/>
              <a:t>       </a:t>
            </a:r>
          </a:p>
          <a:p>
            <a:pPr marL="0" indent="0">
              <a:buNone/>
            </a:pPr>
            <a:r>
              <a:rPr lang="en-US" b="1" dirty="0" smtClean="0"/>
              <a:t>       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671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From Jeff </a:t>
            </a:r>
            <a:r>
              <a:rPr lang="en-US" dirty="0" err="1" smtClean="0">
                <a:solidFill>
                  <a:srgbClr val="00B050"/>
                </a:solidFill>
              </a:rPr>
              <a:t>Zwiers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mtClean="0">
                <a:solidFill>
                  <a:srgbClr val="00B050"/>
                </a:solidFill>
              </a:rPr>
              <a:t>we learn: 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Academic Language</a:t>
            </a:r>
            <a:endParaRPr lang="en-US" sz="31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endParaRPr lang="en-US" dirty="0" smtClean="0">
              <a:solidFill>
                <a:srgbClr val="FF9900"/>
              </a:solidFill>
            </a:endParaRPr>
          </a:p>
          <a:p>
            <a:pPr algn="ctr"/>
            <a:r>
              <a:rPr lang="en-US" dirty="0" smtClean="0">
                <a:solidFill>
                  <a:srgbClr val="FF9900"/>
                </a:solidFill>
              </a:rPr>
              <a:t>Cogitate</a:t>
            </a:r>
          </a:p>
          <a:p>
            <a:pPr algn="ctr"/>
            <a:endParaRPr lang="en-US" dirty="0"/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>Obviate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rgbClr val="33CCCC"/>
                </a:solidFill>
                <a:latin typeface="Broadway" panose="04040905080B02020502" pitchFamily="82" charset="0"/>
              </a:rPr>
              <a:t>Decontextualize</a:t>
            </a:r>
          </a:p>
          <a:p>
            <a:pPr algn="ctr"/>
            <a:endParaRPr lang="en-US" dirty="0" smtClean="0">
              <a:solidFill>
                <a:srgbClr val="33CCCC"/>
              </a:solidFill>
              <a:latin typeface="Broadway" panose="04040905080B02020502" pitchFamily="82" charset="0"/>
            </a:endParaRPr>
          </a:p>
          <a:p>
            <a:pPr algn="ctr"/>
            <a:endParaRPr lang="en-US" dirty="0" smtClean="0">
              <a:solidFill>
                <a:srgbClr val="33CCCC"/>
              </a:solidFill>
              <a:latin typeface="Broadway" panose="04040905080B02020502" pitchFamily="82" charset="0"/>
            </a:endParaRPr>
          </a:p>
          <a:p>
            <a:pPr marL="109537" indent="0" algn="ctr">
              <a:buNone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Academic Language: Essential Practices for Content Classrooms, 1</a:t>
            </a:r>
            <a:r>
              <a:rPr lang="en-US" sz="1300" baseline="30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Edition (2008). </a:t>
            </a:r>
          </a:p>
          <a:p>
            <a:pPr marL="109537" indent="0" algn="ctr">
              <a:buNone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rancisco, CA: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Jossey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-Bass</a:t>
            </a:r>
            <a:endParaRPr lang="en-US" sz="1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Syntax and Discourse in Social Studies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Discourse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Historical </a:t>
            </a:r>
            <a:r>
              <a:rPr lang="en-US" b="1" dirty="0">
                <a:solidFill>
                  <a:srgbClr val="FF0000"/>
                </a:solidFill>
              </a:rPr>
              <a:t>account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	 </a:t>
            </a:r>
            <a:r>
              <a:rPr lang="en-US" b="1" dirty="0" smtClean="0"/>
              <a:t>• time sequence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• frequency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Syntax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000" b="1" dirty="0" smtClean="0"/>
              <a:t>Initially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previously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Later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f</a:t>
            </a:r>
            <a:r>
              <a:rPr lang="en-US" sz="2000" b="1" dirty="0" smtClean="0"/>
              <a:t>irst</a:t>
            </a:r>
            <a:r>
              <a:rPr lang="en-US" sz="2000" b="1" dirty="0"/>
              <a:t>, second, finally</a:t>
            </a:r>
          </a:p>
          <a:p>
            <a:pPr marL="0" indent="0">
              <a:buNone/>
            </a:pPr>
            <a:r>
              <a:rPr lang="en-US" sz="2000" b="1" dirty="0" smtClean="0"/>
              <a:t>In </a:t>
            </a:r>
            <a:r>
              <a:rPr lang="en-US" sz="2000" b="1" dirty="0"/>
              <a:t>the </a:t>
            </a:r>
            <a:r>
              <a:rPr lang="en-US" sz="2000" b="1" dirty="0" smtClean="0"/>
              <a:t>past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Sometimes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Few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Many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Occasionally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Frequently </a:t>
            </a:r>
            <a:endParaRPr lang="en-US" sz="2000" b="1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Syntax and Discourse in Social Studies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Discourse 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Historical Explanation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sz="3600" b="1" dirty="0"/>
              <a:t> </a:t>
            </a:r>
            <a:r>
              <a:rPr lang="en-US" sz="3600" b="1" dirty="0" smtClean="0"/>
              <a:t>• </a:t>
            </a:r>
            <a:r>
              <a:rPr lang="en-US" sz="3600" b="1" dirty="0"/>
              <a:t>cause and effect 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	• </a:t>
            </a:r>
            <a:r>
              <a:rPr lang="en-US" sz="3600" b="1" dirty="0"/>
              <a:t>significance 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• relationships 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00FF"/>
                </a:solidFill>
              </a:rPr>
              <a:t>Syntax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600" b="1" dirty="0" smtClean="0"/>
              <a:t>as a result of </a:t>
            </a:r>
          </a:p>
          <a:p>
            <a:pPr marL="0" indent="0">
              <a:buNone/>
            </a:pPr>
            <a:r>
              <a:rPr lang="en-US" sz="2600" b="1" dirty="0" smtClean="0"/>
              <a:t>Reaction to</a:t>
            </a:r>
          </a:p>
          <a:p>
            <a:pPr marL="0" indent="0">
              <a:buNone/>
            </a:pPr>
            <a:r>
              <a:rPr lang="en-US" sz="2600" b="1" dirty="0" smtClean="0"/>
              <a:t>contributed to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the most important..</a:t>
            </a:r>
          </a:p>
          <a:p>
            <a:pPr marL="0" indent="0">
              <a:buNone/>
            </a:pPr>
            <a:r>
              <a:rPr lang="en-US" sz="2600" b="1" dirty="0" smtClean="0"/>
              <a:t>the least important…</a:t>
            </a:r>
          </a:p>
          <a:p>
            <a:pPr marL="0" indent="0">
              <a:buNone/>
            </a:pPr>
            <a:r>
              <a:rPr lang="en-US" sz="2600" b="1" dirty="0" smtClean="0"/>
              <a:t>maximum</a:t>
            </a:r>
          </a:p>
          <a:p>
            <a:pPr marL="0" indent="0">
              <a:buNone/>
            </a:pPr>
            <a:r>
              <a:rPr lang="en-US" sz="2600" b="1" dirty="0" smtClean="0"/>
              <a:t>minimum	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However, </a:t>
            </a:r>
          </a:p>
          <a:p>
            <a:pPr marL="0" indent="0">
              <a:buNone/>
            </a:pPr>
            <a:r>
              <a:rPr lang="en-US" sz="2600" b="1" dirty="0" smtClean="0"/>
              <a:t>Paradox</a:t>
            </a:r>
          </a:p>
          <a:p>
            <a:pPr marL="0" indent="0">
              <a:buNone/>
            </a:pPr>
            <a:r>
              <a:rPr lang="en-US" sz="2600" b="1" dirty="0" smtClean="0"/>
              <a:t>an example of </a:t>
            </a:r>
          </a:p>
          <a:p>
            <a:pPr marL="0" indent="0">
              <a:buNone/>
            </a:pPr>
            <a:r>
              <a:rPr lang="en-US" sz="2600" b="1" dirty="0" smtClean="0"/>
              <a:t>similar to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dirty="0" smtClean="0"/>
              <a:t>	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3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Syntax and Discourse in Social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Discourse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Historical Argument </a:t>
            </a:r>
          </a:p>
          <a:p>
            <a:pPr marL="0" indent="0">
              <a:buNone/>
            </a:pPr>
            <a:r>
              <a:rPr lang="en-US" b="1" dirty="0" smtClean="0"/>
              <a:t>• prediction/conclusion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• point </a:t>
            </a:r>
            <a:r>
              <a:rPr lang="en-US" b="1" dirty="0"/>
              <a:t>of view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Syntax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1900" b="1" dirty="0"/>
              <a:t>possibility	</a:t>
            </a:r>
          </a:p>
          <a:p>
            <a:pPr marL="0" indent="0">
              <a:buNone/>
            </a:pPr>
            <a:r>
              <a:rPr lang="en-US" sz="1900" b="1" dirty="0" smtClean="0"/>
              <a:t>proves </a:t>
            </a:r>
            <a:endParaRPr lang="en-US" sz="1900" b="1" dirty="0"/>
          </a:p>
          <a:p>
            <a:pPr marL="0" indent="0">
              <a:buNone/>
            </a:pPr>
            <a:r>
              <a:rPr lang="en-US" sz="1900" b="1" dirty="0" smtClean="0"/>
              <a:t>Therefore </a:t>
            </a:r>
            <a:endParaRPr lang="en-US" sz="1900" b="1" dirty="0"/>
          </a:p>
          <a:p>
            <a:pPr marL="0" indent="0">
              <a:buNone/>
            </a:pPr>
            <a:r>
              <a:rPr lang="en-US" sz="1900" b="1" dirty="0" smtClean="0"/>
              <a:t>above </a:t>
            </a:r>
            <a:r>
              <a:rPr lang="en-US" sz="1900" b="1" dirty="0"/>
              <a:t>all 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Perspective 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b="1" dirty="0"/>
              <a:t>bias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	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Some Concluding Thoughts about Academic Language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More than Vocabulary </a:t>
            </a:r>
          </a:p>
          <a:p>
            <a:pPr marL="0" indent="0">
              <a:buNone/>
            </a:pPr>
            <a:r>
              <a:rPr lang="en-US" b="1" dirty="0"/>
              <a:t>	 </a:t>
            </a:r>
            <a:r>
              <a:rPr lang="en-US" b="1" dirty="0" smtClean="0"/>
              <a:t>	ways of thinking and acting</a:t>
            </a:r>
          </a:p>
          <a:p>
            <a:pPr marL="0" indent="0">
              <a:buNone/>
            </a:pPr>
            <a:r>
              <a:rPr lang="en-US" b="1" dirty="0"/>
              <a:t>	 </a:t>
            </a:r>
            <a:r>
              <a:rPr lang="en-US" b="1" dirty="0" smtClean="0"/>
              <a:t>	means of expression</a:t>
            </a:r>
          </a:p>
          <a:p>
            <a:pPr marL="0" indent="0">
              <a:buNone/>
            </a:pPr>
            <a:r>
              <a:rPr lang="en-US" b="1" dirty="0" smtClean="0"/>
              <a:t>• </a:t>
            </a:r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b="1" dirty="0" smtClean="0">
                <a:solidFill>
                  <a:srgbClr val="0000FF"/>
                </a:solidFill>
              </a:rPr>
              <a:t>hildren naturally know how to do some 	disciplinary thinking and acting.  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b="1" dirty="0" smtClean="0"/>
              <a:t>most need to learn the language for this</a:t>
            </a:r>
          </a:p>
          <a:p>
            <a:pPr marL="0" indent="0">
              <a:buNone/>
            </a:pPr>
            <a:r>
              <a:rPr lang="en-US" b="1" dirty="0" smtClean="0"/>
              <a:t>• </a:t>
            </a:r>
            <a:r>
              <a:rPr lang="en-US" b="1" dirty="0" smtClean="0">
                <a:solidFill>
                  <a:srgbClr val="0000FF"/>
                </a:solidFill>
              </a:rPr>
              <a:t>Academic Language is an Equity/Justice Issue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School is where you go to learn </a:t>
            </a:r>
            <a:r>
              <a:rPr lang="en-US" sz="3600" b="1" dirty="0" smtClean="0">
                <a:solidFill>
                  <a:srgbClr val="800000"/>
                </a:solidFill>
              </a:rPr>
              <a:t>a secret language </a:t>
            </a:r>
            <a:r>
              <a:rPr lang="en-US" sz="3600" b="1" dirty="0" smtClean="0"/>
              <a:t>but they don’t tell you that its there.  You have to figure it out on your own. Its like an initiation to a secret club. 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chemeClr val="accent1"/>
                </a:solidFill>
              </a:rPr>
              <a:t>Maya, 8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th</a:t>
            </a:r>
            <a:r>
              <a:rPr lang="en-US" b="1" i="1" dirty="0" smtClean="0">
                <a:solidFill>
                  <a:schemeClr val="accent1"/>
                </a:solidFill>
              </a:rPr>
              <a:t> Grade 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http://www.coveryourhair.com/blog/wp-content/uploads/2011/07/gif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algn="ctr">
              <a:buNone/>
            </a:pPr>
            <a:r>
              <a:rPr lang="en-US" dirty="0" smtClean="0">
                <a:solidFill>
                  <a:srgbClr val="FF0066"/>
                </a:solidFill>
              </a:rPr>
              <a:t>quadratic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Bricks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11826"/>
            <a:ext cx="6400800" cy="314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6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i="1" dirty="0" smtClean="0">
                <a:solidFill>
                  <a:srgbClr val="C00000"/>
                </a:solidFill>
              </a:rPr>
              <a:t>Additionally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Mortar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867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2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416300"/>
          </a:xfrm>
        </p:spPr>
        <p:txBody>
          <a:bodyPr>
            <a:normAutofit/>
          </a:bodyPr>
          <a:lstStyle/>
          <a:p>
            <a:pPr marL="109537" indent="0" algn="ctr">
              <a:buNone/>
            </a:pPr>
            <a:r>
              <a:rPr lang="en-US" i="1" dirty="0" smtClean="0"/>
              <a:t>Justice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Nominalization</a:t>
            </a:r>
          </a:p>
          <a:p>
            <a:pPr algn="ctr"/>
            <a:r>
              <a:rPr lang="en-US" i="1" dirty="0" smtClean="0"/>
              <a:t>Fruition</a:t>
            </a:r>
          </a:p>
          <a:p>
            <a:pPr algn="ctr"/>
            <a:r>
              <a:rPr lang="en-US" dirty="0" smtClean="0">
                <a:solidFill>
                  <a:srgbClr val="FF9900"/>
                </a:solidFill>
              </a:rPr>
              <a:t>Irrational Numbers</a:t>
            </a:r>
          </a:p>
          <a:p>
            <a:pPr algn="ctr"/>
            <a:r>
              <a:rPr lang="en-US" i="1" dirty="0" smtClean="0"/>
              <a:t>Cauterization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Allegra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Abstract Words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8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Problems with Academic Language Specifically in Mathematics/Science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55837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Vocabulary</a:t>
            </a:r>
            <a:endParaRPr lang="en-US" sz="4400" dirty="0"/>
          </a:p>
        </p:txBody>
      </p:sp>
      <p:pic>
        <p:nvPicPr>
          <p:cNvPr id="5122" name="Picture 2" descr="http://ameliagracesalvatore.global2.vic.edu.au/files/2014/09/Tagxedo-scientific-words-1l8zs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4495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411</TotalTime>
  <Words>691</Words>
  <Application>Microsoft Office PowerPoint</Application>
  <PresentationFormat>On-screen Show (4:3)</PresentationFormat>
  <Paragraphs>243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Algerian</vt:lpstr>
      <vt:lpstr>Arial</vt:lpstr>
      <vt:lpstr>Arial Narrow</vt:lpstr>
      <vt:lpstr>Bauhaus 93</vt:lpstr>
      <vt:lpstr>Bernard MT Condensed</vt:lpstr>
      <vt:lpstr>Book Antiqua</vt:lpstr>
      <vt:lpstr>Broadway</vt:lpstr>
      <vt:lpstr>Calibri</vt:lpstr>
      <vt:lpstr>Lucida Sans Unicode</vt:lpstr>
      <vt:lpstr>Verdana</vt:lpstr>
      <vt:lpstr>Wingdings 2</vt:lpstr>
      <vt:lpstr>Wingdings 3</vt:lpstr>
      <vt:lpstr>Office Theme</vt:lpstr>
      <vt:lpstr>Concourse</vt:lpstr>
      <vt:lpstr>Academic Language</vt:lpstr>
      <vt:lpstr>What is it?</vt:lpstr>
      <vt:lpstr>Academic Language</vt:lpstr>
      <vt:lpstr>From Jeff Zwiers we learn:  Academic Language</vt:lpstr>
      <vt:lpstr>Bricks</vt:lpstr>
      <vt:lpstr>Mortar</vt:lpstr>
      <vt:lpstr>Abstract Words</vt:lpstr>
      <vt:lpstr>PowerPoint Presentation</vt:lpstr>
      <vt:lpstr>Some Problems with Academic Language Specifically in Mathematics/Science</vt:lpstr>
      <vt:lpstr>What comes to mind when I say the following?</vt:lpstr>
      <vt:lpstr>PowerPoint Presentation</vt:lpstr>
      <vt:lpstr>PowerPoint Presentation</vt:lpstr>
      <vt:lpstr>Or these</vt:lpstr>
      <vt:lpstr>About 2000-2500 new words</vt:lpstr>
      <vt:lpstr>Syntax</vt:lpstr>
      <vt:lpstr>The number x is 10 less than the number y.*</vt:lpstr>
      <vt:lpstr>The number x is 10 less than the number y.</vt:lpstr>
      <vt:lpstr>The number x is 10 less than the number y.</vt:lpstr>
      <vt:lpstr>The number x is 10 less than the number y.</vt:lpstr>
      <vt:lpstr>The number x is 10 less than the number y.</vt:lpstr>
      <vt:lpstr>The number x is 10 less than the number y.</vt:lpstr>
      <vt:lpstr>Discourse</vt:lpstr>
      <vt:lpstr>Any “problems” with this?</vt:lpstr>
      <vt:lpstr>PowerPoint Presentation</vt:lpstr>
      <vt:lpstr>Functions</vt:lpstr>
      <vt:lpstr>Lots of overlap among ELA/Science/Math/Social Studies</vt:lpstr>
      <vt:lpstr>Writing in Math and Science!!</vt:lpstr>
      <vt:lpstr>PowerPoint Presentation</vt:lpstr>
      <vt:lpstr>PowerPoint Presentation</vt:lpstr>
      <vt:lpstr>Academic Language</vt:lpstr>
      <vt:lpstr>Irony</vt:lpstr>
      <vt:lpstr>Onomatopoeia</vt:lpstr>
      <vt:lpstr>Naturalism</vt:lpstr>
      <vt:lpstr>Academic Language:  Social Studies/History and Summary Thoughts  </vt:lpstr>
      <vt:lpstr>Vocabulary in Social Studies </vt:lpstr>
      <vt:lpstr>Vocabulary in Social Studies </vt:lpstr>
      <vt:lpstr>Language Function in Social Studies</vt:lpstr>
      <vt:lpstr>Language Function in Social Studies</vt:lpstr>
      <vt:lpstr>Syntax and Discourse in Social Studies </vt:lpstr>
      <vt:lpstr>Syntax and Discourse in Social Studies </vt:lpstr>
      <vt:lpstr>Syntax and Discourse in Social Studies </vt:lpstr>
      <vt:lpstr>Syntax and Discourse in Social Studies </vt:lpstr>
      <vt:lpstr>Some Concluding Thoughts about Academic Language </vt:lpstr>
      <vt:lpstr>PowerPoint Presentation</vt:lpstr>
      <vt:lpstr>PowerPoint Presentation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Language</dc:title>
  <dc:creator>Administrator</dc:creator>
  <cp:lastModifiedBy>Morrell, Patricia</cp:lastModifiedBy>
  <cp:revision>20</cp:revision>
  <dcterms:created xsi:type="dcterms:W3CDTF">2015-11-30T19:17:53Z</dcterms:created>
  <dcterms:modified xsi:type="dcterms:W3CDTF">2015-12-02T02:21:39Z</dcterms:modified>
</cp:coreProperties>
</file>