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347" r:id="rId2"/>
    <p:sldId id="348" r:id="rId3"/>
    <p:sldId id="331" r:id="rId4"/>
    <p:sldId id="285" r:id="rId5"/>
    <p:sldId id="310" r:id="rId6"/>
    <p:sldId id="297" r:id="rId7"/>
    <p:sldId id="295" r:id="rId8"/>
    <p:sldId id="296" r:id="rId9"/>
    <p:sldId id="299" r:id="rId10"/>
    <p:sldId id="298" r:id="rId11"/>
    <p:sldId id="354" r:id="rId12"/>
    <p:sldId id="356" r:id="rId13"/>
    <p:sldId id="304" r:id="rId14"/>
    <p:sldId id="306" r:id="rId15"/>
    <p:sldId id="336" r:id="rId16"/>
    <p:sldId id="311" r:id="rId17"/>
    <p:sldId id="337" r:id="rId18"/>
    <p:sldId id="338" r:id="rId19"/>
    <p:sldId id="325" r:id="rId20"/>
    <p:sldId id="332" r:id="rId21"/>
    <p:sldId id="281" r:id="rId22"/>
    <p:sldId id="334" r:id="rId23"/>
    <p:sldId id="262" r:id="rId24"/>
    <p:sldId id="326" r:id="rId25"/>
    <p:sldId id="265" r:id="rId26"/>
    <p:sldId id="264" r:id="rId27"/>
    <p:sldId id="353" r:id="rId28"/>
    <p:sldId id="335" r:id="rId29"/>
    <p:sldId id="300" r:id="rId30"/>
    <p:sldId id="333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9172" autoAdjust="0"/>
  </p:normalViewPr>
  <p:slideViewPr>
    <p:cSldViewPr>
      <p:cViewPr>
        <p:scale>
          <a:sx n="80" d="100"/>
          <a:sy n="80" d="100"/>
        </p:scale>
        <p:origin x="188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62ADAB9-F749-4372-A450-8F0D51B63AF9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CA5F5DA-0FA0-4581-B15D-DF415ADB9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F7BA6A4-302A-48E1-A556-60F805B9E768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9440E46-E04F-4834-BCD3-00DE04B3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69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Jackie-Must think of how you will analyze the data before you collect it—garbage</a:t>
            </a:r>
            <a:r>
              <a:rPr lang="en-US" baseline="0" dirty="0" smtClean="0"/>
              <a:t> in; garbage out. Are the data in the form you’ll get results? Did you pilot the survey? What kind of test of significance will you conduct?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– The</a:t>
            </a:r>
            <a:r>
              <a:rPr lang="en-US" baseline="0" dirty="0" smtClean="0"/>
              <a:t> g</a:t>
            </a:r>
            <a:r>
              <a:rPr lang="en-US" dirty="0" smtClean="0"/>
              <a:t>oal of formative</a:t>
            </a:r>
            <a:r>
              <a:rPr lang="en-US" baseline="0" dirty="0" smtClean="0"/>
              <a:t> assessment</a:t>
            </a:r>
            <a:r>
              <a:rPr lang="en-US" dirty="0" smtClean="0"/>
              <a:t> is monitor student learning </a:t>
            </a:r>
            <a:r>
              <a:rPr lang="en-US" i="1" dirty="0" smtClean="0"/>
              <a:t>during</a:t>
            </a:r>
            <a:r>
              <a:rPr lang="en-US" dirty="0" smtClean="0"/>
              <a:t> the learning process in order to modify teaching and learning activities to improve student attainment (remember the slide about the map).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8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-</a:t>
            </a:r>
            <a:r>
              <a:rPr lang="en-US" baseline="0" dirty="0" smtClean="0"/>
              <a:t> </a:t>
            </a:r>
            <a:r>
              <a:rPr lang="en-US" dirty="0" smtClean="0"/>
              <a:t>What instructional</a:t>
            </a:r>
            <a:r>
              <a:rPr lang="en-US" baseline="0" dirty="0" smtClean="0"/>
              <a:t> decisions would you make based on these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</a:t>
            </a:r>
          </a:p>
          <a:p>
            <a:r>
              <a:rPr lang="en-US" dirty="0" smtClean="0"/>
              <a:t>What instructional</a:t>
            </a:r>
            <a:r>
              <a:rPr lang="en-US" baseline="0" dirty="0" smtClean="0"/>
              <a:t> decisions would you make based on these data?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68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</a:t>
            </a:r>
          </a:p>
          <a:p>
            <a:r>
              <a:rPr lang="en-US" dirty="0" smtClean="0"/>
              <a:t>What instructional</a:t>
            </a:r>
            <a:r>
              <a:rPr lang="en-US" baseline="0" dirty="0" smtClean="0"/>
              <a:t> decisions would you make based on these data? Get more fine grain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68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Jackie-Growth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5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Jackie-rubistar.4teachers.org    “Google</a:t>
            </a:r>
            <a:r>
              <a:rPr lang="en-US" baseline="0" dirty="0" smtClean="0"/>
              <a:t> it” Google Scholar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2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9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5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0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6B818-975A-4C72-881E-746B6F1963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0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6B818-975A-4C72-881E-746B6F1963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0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71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75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5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Jackie-We want teachers and administrators to be</a:t>
            </a:r>
            <a:r>
              <a:rPr lang="en-US" baseline="0" dirty="0" smtClean="0"/>
              <a:t> intelligent consumers of data and research.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5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Jackie-Template?</a:t>
            </a:r>
            <a:r>
              <a:rPr lang="en-US" baseline="0" dirty="0" smtClean="0"/>
              <a:t> Time in groups? 30 seconds per person to share, can say “Pass”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7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</a:t>
            </a:r>
          </a:p>
          <a:p>
            <a:r>
              <a:rPr lang="en-US" dirty="0" smtClean="0"/>
              <a:t>What do you notice?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</a:p>
          <a:p>
            <a:r>
              <a:rPr lang="en-US" dirty="0" smtClean="0"/>
              <a:t>Think of how much time you just wasted teaching this unit.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7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40E46-E04F-4834-BCD3-00DE04B3E2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171-2B9F-4AF9-BE0D-E0CDB59FB2CA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C4B0-8409-4296-B206-F3D71749A373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1592-8D40-4244-AFFA-01FC639408AA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61F9-E3A1-47AC-BF49-436919C4749D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C57-85DD-46F7-AF3F-3847CF9F2E62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E802-37AC-4FD0-803E-A7307D24C744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4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EE93-F00A-4158-8D12-7377C095D9A6}" type="datetime1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4A2A-BDAE-463C-8FC0-E2510786E254}" type="datetime1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5E4D-1C6C-460D-84BE-A62202FB80F1}" type="datetime1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8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970D-73FA-4B16-AE8C-A1E652FA96C2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4FC4-81BA-4DFD-812C-D0AF85BC8E0E}" type="datetime1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9C4C-4520-479F-8F28-719B81AD740A}" type="datetime1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9731-0198-4595-983C-76A67DEA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rubistar.4teachers.org/index.ph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150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172200" y="4724400"/>
            <a:ext cx="1752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2590" y="5791200"/>
            <a:ext cx="234070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Is </a:t>
            </a:r>
            <a:r>
              <a:rPr lang="en-US" sz="3200" b="1" i="1" dirty="0" smtClean="0"/>
              <a:t>p</a:t>
            </a:r>
            <a:r>
              <a:rPr lang="en-US" sz="3200" b="1" dirty="0" smtClean="0"/>
              <a:t> &lt; .05?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Test #2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2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Statistically Significant?</a:t>
            </a:r>
            <a:br>
              <a:rPr lang="en-US" b="1" dirty="0" smtClean="0"/>
            </a:br>
            <a:r>
              <a:rPr lang="en-US" b="1" dirty="0" smtClean="0"/>
              <a:t>Paired Samples </a:t>
            </a:r>
            <a:r>
              <a:rPr lang="en-US" b="1" i="1" dirty="0" smtClean="0"/>
              <a:t>t</a:t>
            </a:r>
            <a:r>
              <a:rPr lang="en-US" b="1" dirty="0" smtClean="0"/>
              <a:t>-test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3909" y="1676398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Test 1</a:t>
            </a:r>
            <a:endParaRPr lang="en-US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043415" y="1676399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Test 2</a:t>
            </a:r>
            <a:endParaRPr lang="en-US" sz="3600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228530" cy="354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14599"/>
            <a:ext cx="4191000" cy="354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626513"/>
            <a:ext cx="7924800" cy="52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b="1" dirty="0" smtClean="0"/>
              <a:t>How to use Excel to do </a:t>
            </a:r>
            <a:br>
              <a:rPr lang="en-US" sz="4500" b="1" dirty="0" smtClean="0"/>
            </a:br>
            <a:r>
              <a:rPr lang="en-US" sz="4500" b="1" dirty="0" smtClean="0"/>
              <a:t>this Yourself</a:t>
            </a:r>
            <a:endParaRPr lang="en-US" sz="4500" b="1" dirty="0"/>
          </a:p>
        </p:txBody>
      </p:sp>
      <p:sp>
        <p:nvSpPr>
          <p:cNvPr id="4" name="Up Arrow 3"/>
          <p:cNvSpPr/>
          <p:nvPr/>
        </p:nvSpPr>
        <p:spPr>
          <a:xfrm>
            <a:off x="3962400" y="1981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875407">
            <a:off x="6405632" y="5261424"/>
            <a:ext cx="1295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463549" y="245821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#6: Preventative maintenance saves in the    long run. </a:t>
            </a:r>
            <a:endParaRPr lang="en-US" sz="5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47569"/>
            <a:ext cx="7315200" cy="45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5364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500" b="1" dirty="0" smtClean="0"/>
              <a:t>“Strengthening the practice of formative assessment produces </a:t>
            </a:r>
            <a:r>
              <a:rPr lang="en-US" sz="5500" b="1" dirty="0" smtClean="0">
                <a:solidFill>
                  <a:srgbClr val="FF0000"/>
                </a:solidFill>
              </a:rPr>
              <a:t>significant</a:t>
            </a:r>
            <a:r>
              <a:rPr lang="en-US" sz="5500" b="1" dirty="0" smtClean="0"/>
              <a:t> and often </a:t>
            </a:r>
            <a:r>
              <a:rPr lang="en-US" sz="5500" b="1" dirty="0" smtClean="0">
                <a:solidFill>
                  <a:srgbClr val="FF0000"/>
                </a:solidFill>
              </a:rPr>
              <a:t>substantial</a:t>
            </a:r>
            <a:r>
              <a:rPr lang="en-US" sz="5500" b="1" dirty="0" smtClean="0"/>
              <a:t> </a:t>
            </a:r>
            <a:r>
              <a:rPr lang="en-US" sz="5500" b="1" u="sng" dirty="0" smtClean="0"/>
              <a:t>learning gains</a:t>
            </a:r>
            <a:r>
              <a:rPr lang="en-US" sz="5500" b="1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				- Black &amp; </a:t>
            </a:r>
            <a:r>
              <a:rPr lang="en-US" dirty="0" err="1" smtClean="0"/>
              <a:t>Wiliam</a:t>
            </a:r>
            <a:r>
              <a:rPr lang="en-US" dirty="0" smtClean="0"/>
              <a:t>, 1998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364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“Formative assessment has a </a:t>
            </a:r>
            <a:r>
              <a:rPr lang="en-US" sz="6000" b="1" dirty="0" smtClean="0">
                <a:solidFill>
                  <a:srgbClr val="FF0000"/>
                </a:solidFill>
              </a:rPr>
              <a:t>disproportionately beneficial </a:t>
            </a:r>
            <a:r>
              <a:rPr lang="en-US" sz="6000" b="1" dirty="0" smtClean="0"/>
              <a:t>impact on </a:t>
            </a:r>
            <a:r>
              <a:rPr lang="en-US" sz="6000" b="1" u="sng" dirty="0" smtClean="0"/>
              <a:t>low-achieving students</a:t>
            </a:r>
            <a:r>
              <a:rPr lang="en-US" sz="6000" b="1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				- Black &amp; </a:t>
            </a:r>
            <a:r>
              <a:rPr lang="en-US" dirty="0" err="1" smtClean="0"/>
              <a:t>Wiliam</a:t>
            </a:r>
            <a:r>
              <a:rPr lang="en-US" dirty="0" smtClean="0"/>
              <a:t>, 1998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8952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Making Instructional Decisions</a:t>
            </a:r>
            <a:endParaRPr lang="en-US" sz="4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525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1648"/>
            <a:ext cx="8839200" cy="758952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Making Instructional Decisions</a:t>
            </a:r>
            <a:endParaRPr lang="en-US" sz="4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97862" cy="523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8952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Making Instructional Decisions</a:t>
            </a:r>
            <a:endParaRPr lang="en-US" sz="4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51606" cy="51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Making Sense of the Data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1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75376"/>
            <a:ext cx="9067800" cy="50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217401">
            <a:off x="4567281" y="5647752"/>
            <a:ext cx="1905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962400" y="2232660"/>
            <a:ext cx="4572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8077200" y="2667000"/>
            <a:ext cx="4572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How to use Excel to do </a:t>
            </a:r>
            <a:br>
              <a:rPr lang="en-US" sz="4500" b="1" dirty="0" smtClean="0"/>
            </a:br>
            <a:r>
              <a:rPr lang="en-US" sz="4500" b="1" dirty="0" smtClean="0"/>
              <a:t>this Yourself</a:t>
            </a:r>
            <a:endParaRPr lang="en-US" sz="45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Save Your Sanity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Have a “teaching buddy”</a:t>
            </a:r>
          </a:p>
          <a:p>
            <a:pPr lvl="1"/>
            <a:r>
              <a:rPr lang="en-US" sz="4000" dirty="0" smtClean="0"/>
              <a:t>Share the workload</a:t>
            </a:r>
          </a:p>
          <a:p>
            <a:r>
              <a:rPr lang="en-US" sz="5000" dirty="0" smtClean="0"/>
              <a:t>Don’t reinvent the wheel – use resources!</a:t>
            </a:r>
          </a:p>
          <a:p>
            <a:pPr lvl="1"/>
            <a:r>
              <a:rPr lang="en-US" sz="4000" dirty="0" err="1" smtClean="0">
                <a:hlinkClick r:id="rId3"/>
              </a:rPr>
              <a:t>Rubistar</a:t>
            </a:r>
            <a:endParaRPr lang="en-US" sz="4000" dirty="0" smtClean="0"/>
          </a:p>
          <a:p>
            <a:pPr lvl="1"/>
            <a:r>
              <a:rPr lang="en-US" sz="4000" dirty="0" smtClean="0"/>
              <a:t>Google it!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#7: Potholes can </a:t>
            </a:r>
            <a:br>
              <a:rPr lang="en-US" sz="5000" b="1" dirty="0" smtClean="0"/>
            </a:br>
            <a:r>
              <a:rPr lang="en-US" sz="5000" b="1" dirty="0" smtClean="0"/>
              <a:t>trip us up. </a:t>
            </a:r>
            <a:endParaRPr lang="en-US" sz="5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990" y="1806024"/>
            <a:ext cx="7543800" cy="48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000" dirty="0" smtClean="0"/>
              <a:t>You don’t know what you don’t know until you know it.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304800"/>
            <a:ext cx="80010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000" b="1" dirty="0" smtClean="0"/>
              <a:t>8 + 4 =       + 5</a:t>
            </a:r>
            <a:endParaRPr lang="en-US" sz="9000" b="1" dirty="0"/>
          </a:p>
        </p:txBody>
      </p:sp>
      <p:sp>
        <p:nvSpPr>
          <p:cNvPr id="5" name="Rectangle 4"/>
          <p:cNvSpPr/>
          <p:nvPr/>
        </p:nvSpPr>
        <p:spPr>
          <a:xfrm>
            <a:off x="4724400" y="304800"/>
            <a:ext cx="16002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7" y="2057400"/>
            <a:ext cx="8873743" cy="46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But That’s Not the Whole Story</a:t>
            </a:r>
            <a:endParaRPr lang="en-US" sz="36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73" y="1676400"/>
            <a:ext cx="8901357" cy="461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But That’s STILL Not the Whole Story</a:t>
            </a:r>
            <a:endParaRPr lang="en-US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07092" cy="506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500" dirty="0" smtClean="0"/>
              <a:t>Students often   interpret the equal sign </a:t>
            </a:r>
            <a:r>
              <a:rPr lang="en-US" sz="7500" b="1" dirty="0" smtClean="0">
                <a:solidFill>
                  <a:srgbClr val="FF0000"/>
                </a:solidFill>
              </a:rPr>
              <a:t>operationally</a:t>
            </a:r>
            <a:r>
              <a:rPr lang="en-US" sz="7500" dirty="0" smtClean="0"/>
              <a:t> instead of </a:t>
            </a:r>
            <a:r>
              <a:rPr lang="en-US" sz="7500" b="1" dirty="0" smtClean="0">
                <a:solidFill>
                  <a:srgbClr val="FF0000"/>
                </a:solidFill>
              </a:rPr>
              <a:t>relationally</a:t>
            </a:r>
            <a:endParaRPr lang="en-US" sz="75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500" dirty="0" smtClean="0"/>
              <a:t>All errors are not created equally. </a:t>
            </a:r>
            <a:r>
              <a:rPr lang="en-US" sz="8500" b="1" dirty="0" smtClean="0">
                <a:solidFill>
                  <a:srgbClr val="FF0000"/>
                </a:solidFill>
              </a:rPr>
              <a:t>Diagnose!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500" dirty="0" smtClean="0"/>
              <a:t>Think of potholes as </a:t>
            </a:r>
            <a:r>
              <a:rPr lang="en-US" sz="8500" dirty="0" smtClean="0">
                <a:solidFill>
                  <a:srgbClr val="FF0000"/>
                </a:solidFill>
              </a:rPr>
              <a:t>opportunities</a:t>
            </a:r>
            <a:r>
              <a:rPr lang="en-US" sz="8500" dirty="0" smtClean="0"/>
              <a:t> to deepen learning.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</a:t>
            </a:r>
            <a:r>
              <a:rPr lang="en-US" sz="5000" b="1" dirty="0"/>
              <a:t>8</a:t>
            </a:r>
            <a:r>
              <a:rPr lang="en-US" sz="5000" b="1" dirty="0" smtClean="0"/>
              <a:t>: Make the                journey FUN! </a:t>
            </a:r>
            <a:endParaRPr lang="en-US" sz="5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14" y="1828800"/>
            <a:ext cx="8773886" cy="49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905000"/>
            <a:ext cx="8874779" cy="277180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Data Begin with a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500" dirty="0" smtClean="0"/>
              <a:t>What questions would you like to ask to improve your classroom’s conditions, instruction, and student learning?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Tip #5: Having a map</a:t>
            </a:r>
            <a:br>
              <a:rPr lang="en-US" sz="5000" b="1" dirty="0" smtClean="0"/>
            </a:br>
            <a:r>
              <a:rPr lang="en-US" sz="5000" b="1" dirty="0" smtClean="0"/>
              <a:t>will help.</a:t>
            </a:r>
            <a:endParaRPr lang="en-US" sz="5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742146"/>
            <a:ext cx="7408985" cy="493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000" dirty="0" smtClean="0"/>
              <a:t>Make a </a:t>
            </a:r>
            <a:r>
              <a:rPr lang="en-US" sz="9000" b="1" u="sng" dirty="0" smtClean="0"/>
              <a:t>plan</a:t>
            </a:r>
            <a:r>
              <a:rPr lang="en-US" sz="9000" dirty="0" smtClean="0"/>
              <a:t>. Collect data with the plan in mind.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 Tale of Two Tests</a:t>
            </a:r>
            <a:endParaRPr lang="en-US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93" y="1371600"/>
            <a:ext cx="8767535" cy="52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89" y="1295400"/>
            <a:ext cx="886132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Test #1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Test #1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1438089"/>
            <a:ext cx="8763001" cy="526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Test #2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93" y="1295400"/>
            <a:ext cx="8767535" cy="52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9731-0198-4595-983C-76A67DEA6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9334</TotalTime>
  <Words>496</Words>
  <Application>Microsoft Macintosh PowerPoint</Application>
  <PresentationFormat>On-screen Show (4:3)</PresentationFormat>
  <Paragraphs>131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Georgia</vt:lpstr>
      <vt:lpstr>Arial</vt:lpstr>
      <vt:lpstr>Office Theme</vt:lpstr>
      <vt:lpstr>PowerPoint Presentation</vt:lpstr>
      <vt:lpstr>How to use Excel to do  this Yourself</vt:lpstr>
      <vt:lpstr>PowerPoint Presentation</vt:lpstr>
      <vt:lpstr>Tip #5: Having a map will help.</vt:lpstr>
      <vt:lpstr>PowerPoint Presentation</vt:lpstr>
      <vt:lpstr>A Tale of Two Tests</vt:lpstr>
      <vt:lpstr>Test #1</vt:lpstr>
      <vt:lpstr>Test #1</vt:lpstr>
      <vt:lpstr>Test #2</vt:lpstr>
      <vt:lpstr>Test #2</vt:lpstr>
      <vt:lpstr>Statistically Significant? Paired Samples t-test</vt:lpstr>
      <vt:lpstr>How to use Excel to do  this Yourself</vt:lpstr>
      <vt:lpstr>Tip #6: Preventative maintenance saves in the    long run. </vt:lpstr>
      <vt:lpstr>PowerPoint Presentation</vt:lpstr>
      <vt:lpstr>PowerPoint Presentation</vt:lpstr>
      <vt:lpstr>Making Instructional Decisions</vt:lpstr>
      <vt:lpstr>Making Instructional Decisions</vt:lpstr>
      <vt:lpstr>Making Instructional Decisions</vt:lpstr>
      <vt:lpstr>Making Sense of the Data</vt:lpstr>
      <vt:lpstr>Save Your Sanity</vt:lpstr>
      <vt:lpstr>Tip #7: Potholes can  trip us up. </vt:lpstr>
      <vt:lpstr>PowerPoint Presentation</vt:lpstr>
      <vt:lpstr>PowerPoint Presentation</vt:lpstr>
      <vt:lpstr>But That’s Not the Whole Story</vt:lpstr>
      <vt:lpstr>But That’s STILL Not the Whole Story</vt:lpstr>
      <vt:lpstr>The Problem</vt:lpstr>
      <vt:lpstr>PowerPoint Presentation</vt:lpstr>
      <vt:lpstr>PowerPoint Presentation</vt:lpstr>
      <vt:lpstr>Tip #8: Make the                journey FUN! </vt:lpstr>
      <vt:lpstr>Data Begin with a Question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Nicole Ralston</dc:creator>
  <cp:lastModifiedBy>Amy Kwong-Kwapisz</cp:lastModifiedBy>
  <cp:revision>105</cp:revision>
  <cp:lastPrinted>2016-02-08T23:27:46Z</cp:lastPrinted>
  <dcterms:created xsi:type="dcterms:W3CDTF">2015-12-02T17:03:47Z</dcterms:created>
  <dcterms:modified xsi:type="dcterms:W3CDTF">2016-02-23T21:38:42Z</dcterms:modified>
</cp:coreProperties>
</file>