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.xml" ContentType="application/vnd.openxmlformats-officedocument.drawingml.chart+xml"/>
  <Override PartName="/ppt/notesSlides/notesSlide33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5"/>
  </p:notesMasterIdLst>
  <p:handoutMasterIdLst>
    <p:handoutMasterId r:id="rId36"/>
  </p:handoutMasterIdLst>
  <p:sldIdLst>
    <p:sldId id="277" r:id="rId2"/>
    <p:sldId id="274" r:id="rId3"/>
    <p:sldId id="275" r:id="rId4"/>
    <p:sldId id="272" r:id="rId5"/>
    <p:sldId id="355" r:id="rId6"/>
    <p:sldId id="273" r:id="rId7"/>
    <p:sldId id="289" r:id="rId8"/>
    <p:sldId id="358" r:id="rId9"/>
    <p:sldId id="322" r:id="rId10"/>
    <p:sldId id="341" r:id="rId11"/>
    <p:sldId id="343" r:id="rId12"/>
    <p:sldId id="342" r:id="rId13"/>
    <p:sldId id="327" r:id="rId14"/>
    <p:sldId id="351" r:id="rId15"/>
    <p:sldId id="328" r:id="rId16"/>
    <p:sldId id="352" r:id="rId17"/>
    <p:sldId id="284" r:id="rId18"/>
    <p:sldId id="329" r:id="rId19"/>
    <p:sldId id="330" r:id="rId20"/>
    <p:sldId id="357" r:id="rId21"/>
    <p:sldId id="323" r:id="rId22"/>
    <p:sldId id="324" r:id="rId23"/>
    <p:sldId id="271" r:id="rId24"/>
    <p:sldId id="291" r:id="rId25"/>
    <p:sldId id="318" r:id="rId26"/>
    <p:sldId id="340" r:id="rId27"/>
    <p:sldId id="339" r:id="rId28"/>
    <p:sldId id="305" r:id="rId29"/>
    <p:sldId id="319" r:id="rId30"/>
    <p:sldId id="287" r:id="rId31"/>
    <p:sldId id="302" r:id="rId32"/>
    <p:sldId id="349" r:id="rId33"/>
    <p:sldId id="350" r:id="rId3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4" autoAdjust="0"/>
    <p:restoredTop sz="89172" autoAdjust="0"/>
  </p:normalViewPr>
  <p:slideViewPr>
    <p:cSldViewPr>
      <p:cViewPr>
        <p:scale>
          <a:sx n="80" d="100"/>
          <a:sy n="80" d="100"/>
        </p:scale>
        <p:origin x="1880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SAT Math Scores by Gender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Sheet2!$A$4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Sheet2!$B$3:$C$3</c:f>
              <c:strCache>
                <c:ptCount val="2"/>
                <c:pt idx="0">
                  <c:v>Female SAT Math</c:v>
                </c:pt>
                <c:pt idx="1">
                  <c:v>Male SAT Math</c:v>
                </c:pt>
              </c:strCache>
            </c:strRef>
          </c:cat>
          <c:val>
            <c:numRef>
              <c:f>Sheet2!$B$4:$C$4</c:f>
              <c:numCache>
                <c:formatCode>General</c:formatCode>
                <c:ptCount val="2"/>
                <c:pt idx="0">
                  <c:v>480.2</c:v>
                </c:pt>
                <c:pt idx="1">
                  <c:v>493.1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28177072"/>
        <c:axId val="2128196480"/>
      </c:barChart>
      <c:catAx>
        <c:axId val="212817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28196480"/>
        <c:crosses val="autoZero"/>
        <c:auto val="1"/>
        <c:lblAlgn val="ctr"/>
        <c:lblOffset val="100"/>
        <c:noMultiLvlLbl val="0"/>
      </c:catAx>
      <c:valAx>
        <c:axId val="2128196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28177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SAT Math Scores by Gender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Sheet2!$A$4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Sheet2!$B$3:$C$3</c:f>
              <c:strCache>
                <c:ptCount val="2"/>
                <c:pt idx="0">
                  <c:v>Female SAT Math</c:v>
                </c:pt>
                <c:pt idx="1">
                  <c:v>Male SAT Math</c:v>
                </c:pt>
              </c:strCache>
            </c:strRef>
          </c:cat>
          <c:val>
            <c:numRef>
              <c:f>Sheet2!$B$4:$C$4</c:f>
              <c:numCache>
                <c:formatCode>General</c:formatCode>
                <c:ptCount val="2"/>
                <c:pt idx="0">
                  <c:v>480.2</c:v>
                </c:pt>
                <c:pt idx="1">
                  <c:v>493.1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9752400"/>
        <c:axId val="2118696224"/>
      </c:barChart>
      <c:catAx>
        <c:axId val="210975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18696224"/>
        <c:crosses val="autoZero"/>
        <c:auto val="1"/>
        <c:lblAlgn val="ctr"/>
        <c:lblOffset val="100"/>
        <c:noMultiLvlLbl val="0"/>
      </c:catAx>
      <c:valAx>
        <c:axId val="2118696224"/>
        <c:scaling>
          <c:orientation val="minMax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0975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0"/>
            <a:ext cx="304334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562ADAB9-F749-4372-A450-8F0D51B63AF9}" type="datetimeFigureOut">
              <a:rPr lang="en-US" smtClean="0"/>
              <a:t>2/23/16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1"/>
            <a:ext cx="304334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1"/>
            <a:ext cx="304334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5CA5F5DA-0FA0-4581-B15D-DF415ADB9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35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3F7BA6A4-302A-48E1-A556-60F805B9E768}" type="datetimeFigureOut">
              <a:rPr lang="en-US" smtClean="0"/>
              <a:t>2/23/16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B9440E46-E04F-4834-BCD3-00DE04B3E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39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28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32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32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00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Nicole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84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75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09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56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Jackie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858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Jackie-rather self-explanatory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858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305"/>
            <a:r>
              <a:rPr lang="en-US" dirty="0" smtClean="0"/>
              <a:t>Jackie  What does it mean? Turn to your neighbor, and talk about why it is important to put faces on the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74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282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Jackie-These</a:t>
            </a:r>
            <a:r>
              <a:rPr lang="en-US" baseline="0" dirty="0" smtClean="0"/>
              <a:t> are people—faces. Close your eyes and think of a child in your classroom or school.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323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Jackie-we want EACH student to learn. How do we know each student is learning?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231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Jackie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923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305">
              <a:defRPr/>
            </a:pPr>
            <a:r>
              <a:rPr lang="en-US" dirty="0" smtClean="0"/>
              <a:t>Jackie-According to John Hattie </a:t>
            </a:r>
            <a:r>
              <a:rPr lang="en-US" i="1" dirty="0" smtClean="0"/>
              <a:t>Visible Learning</a:t>
            </a:r>
            <a:r>
              <a:rPr lang="en-US" dirty="0" smtClean="0"/>
              <a:t> and </a:t>
            </a:r>
            <a:r>
              <a:rPr lang="en-US" i="1" dirty="0" smtClean="0"/>
              <a:t>Teaching</a:t>
            </a:r>
            <a:r>
              <a:rPr lang="en-US" dirty="0" smtClean="0"/>
              <a:t> occurs when </a:t>
            </a:r>
            <a:r>
              <a:rPr lang="en-US" i="1" dirty="0" smtClean="0"/>
              <a:t>teachers</a:t>
            </a:r>
            <a:r>
              <a:rPr lang="en-US" dirty="0" smtClean="0"/>
              <a:t> see learning through the eyes of students and help students become their own teachers. Teachers become evaluators of own teaching. Fifteen-</a:t>
            </a:r>
            <a:r>
              <a:rPr lang="en-US" dirty="0" err="1" smtClean="0"/>
              <a:t>yr</a:t>
            </a:r>
            <a:r>
              <a:rPr lang="en-US" dirty="0" smtClean="0"/>
              <a:t> </a:t>
            </a:r>
            <a:r>
              <a:rPr lang="en-US" dirty="0" err="1" smtClean="0"/>
              <a:t>rsrch</a:t>
            </a:r>
            <a:r>
              <a:rPr lang="en-US" dirty="0" smtClean="0"/>
              <a:t> </a:t>
            </a:r>
            <a:r>
              <a:rPr lang="en-US" dirty="0" err="1" smtClean="0"/>
              <a:t>prjk</a:t>
            </a:r>
            <a:r>
              <a:rPr lang="en-US" dirty="0" smtClean="0"/>
              <a:t> synthesizing 50,000 studies.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77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Nicole – rent a </a:t>
            </a:r>
            <a:r>
              <a:rPr lang="en-US" dirty="0" err="1" smtClean="0"/>
              <a:t>uhaul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201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73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103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268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Nicole – Turn and talk to your table mates about ways you currently</a:t>
            </a:r>
            <a:r>
              <a:rPr lang="en-US" baseline="0" dirty="0" smtClean="0"/>
              <a:t> do (or could start) assessing these types of important, non-academic skills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558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Nicole </a:t>
            </a:r>
          </a:p>
          <a:p>
            <a:r>
              <a:rPr lang="en-US" dirty="0" smtClean="0"/>
              <a:t>Although car collectors might not agree…   It’s not efficient,</a:t>
            </a:r>
            <a:r>
              <a:rPr lang="en-US" baseline="0" dirty="0" smtClean="0"/>
              <a:t> it wastes their time, it waste your time.  Have a purpose, backwards planning.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95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273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Jackie –Just like effect size, Hattie found that almost any intervention can claim to “work.,” as it has an effect size &gt; 0. The mean achievement of one intervention</a:t>
            </a:r>
            <a:r>
              <a:rPr lang="en-US" baseline="0" dirty="0" smtClean="0"/>
              <a:t> can be greater than of another, but….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655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Jackie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173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Jackie result of an Excel </a:t>
            </a:r>
            <a:r>
              <a:rPr lang="en-US" dirty="0" err="1" smtClean="0"/>
              <a:t>Indep</a:t>
            </a:r>
            <a:r>
              <a:rPr lang="en-US" dirty="0" smtClean="0"/>
              <a:t> </a:t>
            </a:r>
            <a:r>
              <a:rPr lang="en-US" i="1" dirty="0" smtClean="0"/>
              <a:t>t</a:t>
            </a:r>
            <a:r>
              <a:rPr lang="en-US" i="0" dirty="0" smtClean="0"/>
              <a:t>-test.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1179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26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57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06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72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Nicole – Bridging</a:t>
            </a:r>
            <a:r>
              <a:rPr lang="en-US" baseline="0" dirty="0" smtClean="0"/>
              <a:t> activity to the Tip.  Here’s the first Tip – and you’ll notice the lovely team - Turn and talk at your tables about how this Tip relates to not only the activity, but also how it relates to data.  </a:t>
            </a:r>
          </a:p>
          <a:p>
            <a:r>
              <a:rPr lang="en-US" baseline="0" dirty="0" smtClean="0"/>
              <a:t>A VERY important person was missing from the “roles” at the table – who was it?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07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46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46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7171-2B9F-4AF9-BE0D-E0CDB59FB2CA}" type="datetime1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67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C4B0-8409-4296-B206-F3D71749A373}" type="datetime1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3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1592-8D40-4244-AFFA-01FC639408AA}" type="datetime1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20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61F9-E3A1-47AC-BF49-436919C4749D}" type="datetime1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2C57-85DD-46F7-AF3F-3847CF9F2E62}" type="datetime1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44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E802-37AC-4FD0-803E-A7307D24C744}" type="datetime1">
              <a:rPr lang="en-US" smtClean="0"/>
              <a:t>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40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EE93-F00A-4158-8D12-7377C095D9A6}" type="datetime1">
              <a:rPr lang="en-US" smtClean="0"/>
              <a:t>2/23/16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5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4A2A-BDAE-463C-8FC0-E2510786E254}" type="datetime1">
              <a:rPr lang="en-US" smtClean="0"/>
              <a:t>2/23/16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60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5E4D-1C6C-460D-84BE-A62202FB80F1}" type="datetime1">
              <a:rPr lang="en-US" smtClean="0"/>
              <a:t>2/23/16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85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970D-73FA-4B16-AE8C-A1E652FA96C2}" type="datetime1">
              <a:rPr lang="en-US" smtClean="0"/>
              <a:t>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15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4FC4-81BA-4DFD-812C-D0AF85BC8E0E}" type="datetime1">
              <a:rPr lang="en-US" smtClean="0"/>
              <a:t>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94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39C4C-4520-479F-8F28-719B81AD740A}" type="datetime1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E9731-0198-4595-983C-76A67DEA6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2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ocrative.com/" TargetMode="External"/><Relationship Id="rId4" Type="http://schemas.openxmlformats.org/officeDocument/2006/relationships/hyperlink" Target="https://getkahoot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plickers.com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ww.polleverywhere.com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chart" Target="../charts/char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Autofit/>
          </a:bodyPr>
          <a:lstStyle/>
          <a:p>
            <a:r>
              <a:rPr lang="en-US" sz="5600" b="1" dirty="0" smtClean="0">
                <a:latin typeface="Georgia" panose="02040502050405020303" pitchFamily="18" charset="0"/>
              </a:rPr>
              <a:t>Driving With Your Eyes Closed:</a:t>
            </a:r>
            <a:br>
              <a:rPr lang="en-US" sz="5600" b="1" dirty="0" smtClean="0">
                <a:latin typeface="Georgia" panose="02040502050405020303" pitchFamily="18" charset="0"/>
              </a:rPr>
            </a:br>
            <a:r>
              <a:rPr lang="en-US" sz="5600" b="1" dirty="0" smtClean="0">
                <a:latin typeface="Georgia" panose="02040502050405020303" pitchFamily="18" charset="0"/>
              </a:rPr>
              <a:t>How to See the Road Through the Data</a:t>
            </a:r>
            <a:endParaRPr lang="en-US" sz="5600" b="1" dirty="0"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752600"/>
          </a:xfrm>
        </p:spPr>
        <p:txBody>
          <a:bodyPr>
            <a:noAutofit/>
          </a:bodyPr>
          <a:lstStyle/>
          <a:p>
            <a:r>
              <a:rPr lang="en-US" sz="4200" dirty="0" smtClean="0">
                <a:latin typeface="Georgia" panose="02040502050405020303" pitchFamily="18" charset="0"/>
              </a:rPr>
              <a:t>Dr. Jacqueline Waggoner, </a:t>
            </a:r>
            <a:r>
              <a:rPr lang="en-US" sz="4200" dirty="0" err="1" smtClean="0">
                <a:latin typeface="Georgia" panose="02040502050405020303" pitchFamily="18" charset="0"/>
              </a:rPr>
              <a:t>Ed.D</a:t>
            </a:r>
            <a:r>
              <a:rPr lang="en-US" sz="4200" dirty="0" smtClean="0">
                <a:latin typeface="Georgia" panose="02040502050405020303" pitchFamily="18" charset="0"/>
              </a:rPr>
              <a:t>.</a:t>
            </a:r>
          </a:p>
          <a:p>
            <a:r>
              <a:rPr lang="en-US" sz="4200" dirty="0" smtClean="0">
                <a:latin typeface="Georgia" panose="02040502050405020303" pitchFamily="18" charset="0"/>
              </a:rPr>
              <a:t>Dr. Nicole </a:t>
            </a:r>
            <a:r>
              <a:rPr lang="en-US" sz="4200" dirty="0">
                <a:latin typeface="Georgia" panose="02040502050405020303" pitchFamily="18" charset="0"/>
              </a:rPr>
              <a:t>R</a:t>
            </a:r>
            <a:r>
              <a:rPr lang="en-US" sz="4200" dirty="0" smtClean="0">
                <a:latin typeface="Georgia" panose="02040502050405020303" pitchFamily="18" charset="0"/>
              </a:rPr>
              <a:t>alston, Ph.D.</a:t>
            </a:r>
            <a:endParaRPr lang="en-US" sz="4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70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4582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Feedback has one of the strongest effect sizes on </a:t>
            </a:r>
            <a:r>
              <a:rPr lang="en-US" sz="4000" b="1" dirty="0" smtClean="0">
                <a:solidFill>
                  <a:srgbClr val="FF0000"/>
                </a:solidFill>
              </a:rPr>
              <a:t>student learning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600" dirty="0" smtClean="0"/>
              <a:t>ES = .75</a:t>
            </a:r>
          </a:p>
          <a:p>
            <a:endParaRPr lang="en-US" sz="2000" dirty="0" smtClean="0"/>
          </a:p>
          <a:p>
            <a:r>
              <a:rPr lang="en-US" sz="4000" dirty="0" smtClean="0"/>
              <a:t>Feedback can </a:t>
            </a:r>
            <a:r>
              <a:rPr lang="en-US" sz="4000" b="1" u="sng" dirty="0" smtClean="0"/>
              <a:t>double</a:t>
            </a:r>
            <a:r>
              <a:rPr lang="en-US" sz="4000" dirty="0" smtClean="0"/>
              <a:t> the rate of learning (</a:t>
            </a:r>
            <a:r>
              <a:rPr lang="en-US" sz="4000" dirty="0" err="1" smtClean="0"/>
              <a:t>Wiliam</a:t>
            </a:r>
            <a:r>
              <a:rPr lang="en-US" sz="4000" dirty="0" smtClean="0"/>
              <a:t>, 2011)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Students Can be Drivers, Too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7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But it has to be done RIGHT</a:t>
            </a:r>
          </a:p>
          <a:p>
            <a:pPr lvl="1"/>
            <a:r>
              <a:rPr lang="en-US" sz="3200" dirty="0" smtClean="0"/>
              <a:t>Be </a:t>
            </a:r>
            <a:r>
              <a:rPr lang="en-US" sz="3200" b="1" dirty="0" smtClean="0">
                <a:solidFill>
                  <a:srgbClr val="FF0000"/>
                </a:solidFill>
              </a:rPr>
              <a:t>specific</a:t>
            </a:r>
          </a:p>
          <a:p>
            <a:pPr lvl="1"/>
            <a:r>
              <a:rPr lang="en-US" sz="3200" dirty="0" smtClean="0"/>
              <a:t>Be </a:t>
            </a:r>
            <a:r>
              <a:rPr lang="en-US" sz="3200" b="1" dirty="0" smtClean="0">
                <a:solidFill>
                  <a:srgbClr val="FF0000"/>
                </a:solidFill>
              </a:rPr>
              <a:t>timely</a:t>
            </a:r>
          </a:p>
          <a:p>
            <a:pPr lvl="1"/>
            <a:r>
              <a:rPr lang="en-US" sz="3200" dirty="0" smtClean="0"/>
              <a:t>Be </a:t>
            </a:r>
            <a:r>
              <a:rPr lang="en-US" sz="3200" b="1" dirty="0" smtClean="0">
                <a:solidFill>
                  <a:srgbClr val="FF0000"/>
                </a:solidFill>
              </a:rPr>
              <a:t>constructive</a:t>
            </a:r>
          </a:p>
          <a:p>
            <a:pPr lvl="1"/>
            <a:r>
              <a:rPr lang="en-US" sz="3200" dirty="0" smtClean="0"/>
              <a:t>Present it </a:t>
            </a:r>
            <a:r>
              <a:rPr lang="en-US" sz="3200" b="1" dirty="0" smtClean="0">
                <a:solidFill>
                  <a:srgbClr val="FF0000"/>
                </a:solidFill>
              </a:rPr>
              <a:t>CAREFULLY </a:t>
            </a:r>
          </a:p>
          <a:p>
            <a:pPr lvl="1"/>
            <a:r>
              <a:rPr lang="en-US" sz="3200" b="1" dirty="0" smtClean="0">
                <a:solidFill>
                  <a:srgbClr val="FF0000"/>
                </a:solidFill>
              </a:rPr>
              <a:t>Involve the learner</a:t>
            </a:r>
            <a:r>
              <a:rPr lang="en-US" sz="3200" dirty="0" smtClean="0"/>
              <a:t>; opportunity for dialogue</a:t>
            </a:r>
            <a:endParaRPr lang="en-US" sz="3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Students Can be Drivers, Too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3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Grades tend to </a:t>
            </a:r>
            <a:r>
              <a:rPr lang="en-US" sz="3600" b="1" u="sng" dirty="0" smtClean="0"/>
              <a:t>diminish interest</a:t>
            </a:r>
            <a:r>
              <a:rPr lang="en-US" sz="3600" dirty="0" smtClean="0"/>
              <a:t>, create a preference for the easiest task, and reduce quality of student thinking 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Feedback is helpful only in the absence of grades</a:t>
            </a:r>
          </a:p>
          <a:p>
            <a:r>
              <a:rPr lang="en-US" sz="3600" dirty="0" smtClean="0"/>
              <a:t>Provide feedback that moves learning forward</a:t>
            </a:r>
            <a:endParaRPr lang="en-US" sz="3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Students Can be Drivers, Too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6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Strength &amp; Growth</a:t>
            </a:r>
            <a:endParaRPr lang="en-US" b="1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1295400"/>
            <a:ext cx="8335107" cy="542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4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Stars &amp; Stairs</a:t>
            </a:r>
            <a:endParaRPr lang="en-US" b="1" dirty="0"/>
          </a:p>
        </p:txBody>
      </p:sp>
      <p:sp>
        <p:nvSpPr>
          <p:cNvPr id="4" name="5-Point Star 3"/>
          <p:cNvSpPr/>
          <p:nvPr/>
        </p:nvSpPr>
        <p:spPr>
          <a:xfrm>
            <a:off x="762000" y="2514600"/>
            <a:ext cx="3048000" cy="3124200"/>
          </a:xfrm>
          <a:prstGeom prst="star5">
            <a:avLst>
              <a:gd name="adj" fmla="val 25385"/>
              <a:gd name="hf" fmla="val 105146"/>
              <a:gd name="vf" fmla="val 11055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4614" y="1828800"/>
            <a:ext cx="2162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What I do well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1828800"/>
            <a:ext cx="2751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What I can do next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720463" y="4953000"/>
            <a:ext cx="0" cy="1219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20463" y="4953000"/>
            <a:ext cx="13755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096000" y="3733800"/>
            <a:ext cx="0" cy="1219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96000" y="3733800"/>
            <a:ext cx="13755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467600" y="2522220"/>
            <a:ext cx="0" cy="1219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467600" y="2522220"/>
            <a:ext cx="13755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0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219200"/>
            <a:ext cx="9144001" cy="544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Learning from Mistakes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1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52157"/>
              </p:ext>
            </p:extLst>
          </p:nvPr>
        </p:nvGraphicFramePr>
        <p:xfrm>
          <a:off x="304800" y="1600200"/>
          <a:ext cx="85344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2286000"/>
                <a:gridCol w="1219200"/>
                <a:gridCol w="1219200"/>
                <a:gridCol w="1447800"/>
                <a:gridCol w="1143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Problem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Learning 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Wrong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Fixable Mistake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Don’t Get</a:t>
                      </a:r>
                      <a:r>
                        <a:rPr lang="en-US" baseline="0" dirty="0" smtClean="0"/>
                        <a:t> it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Identify elements of story – plot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Identify elements of story – setting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Identify elements of story – characters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Describe a</a:t>
                      </a:r>
                      <a:r>
                        <a:rPr lang="en-US" baseline="0" dirty="0" smtClean="0"/>
                        <a:t> character’s actions based on text evidence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Recognize similes in context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Learning from Mistakes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2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5000" b="1" dirty="0" smtClean="0"/>
              <a:t>Tip #2: We can easily get </a:t>
            </a:r>
            <a:br>
              <a:rPr lang="en-US" sz="5000" b="1" dirty="0" smtClean="0"/>
            </a:br>
            <a:r>
              <a:rPr lang="en-US" sz="5000" b="1" dirty="0" smtClean="0"/>
              <a:t>lost (in the data). </a:t>
            </a:r>
            <a:endParaRPr lang="en-US" sz="5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713185"/>
            <a:ext cx="6734175" cy="505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6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382000" cy="6096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8000" dirty="0" smtClean="0"/>
              <a:t>“Until you have data as a backup, you are just another person with an opinion.”</a:t>
            </a:r>
          </a:p>
          <a:p>
            <a:pPr marL="0" indent="0">
              <a:buNone/>
            </a:pPr>
            <a:r>
              <a:rPr lang="en-US" dirty="0" smtClean="0"/>
              <a:t>				         - Dr. Perry </a:t>
            </a:r>
            <a:r>
              <a:rPr lang="en-US" dirty="0" err="1" smtClean="0"/>
              <a:t>Gluckman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8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5000" y="235116"/>
            <a:ext cx="5246605" cy="644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9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5600" b="1" dirty="0" smtClean="0"/>
              <a:t>Opening Activity</a:t>
            </a:r>
            <a:endParaRPr lang="en-US" sz="5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447800"/>
            <a:ext cx="8503920" cy="472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5 people at your table have “jobs.”  Everyone else is an “observer” </a:t>
            </a:r>
            <a:r>
              <a:rPr lang="en-US" sz="3600" i="1" dirty="0" smtClean="0"/>
              <a:t>(get your directions)</a:t>
            </a:r>
            <a:r>
              <a:rPr lang="en-US" sz="5400" dirty="0" smtClean="0"/>
              <a:t>.</a:t>
            </a:r>
            <a:r>
              <a:rPr lang="en-US" sz="3600" i="1" dirty="0" smtClean="0"/>
              <a:t> </a:t>
            </a:r>
          </a:p>
          <a:p>
            <a:pPr marL="0" indent="0" algn="ctr">
              <a:buNone/>
            </a:pPr>
            <a:endParaRPr lang="en-US" sz="3000" dirty="0" smtClean="0"/>
          </a:p>
          <a:p>
            <a:pPr marL="0" indent="0" algn="ctr">
              <a:buNone/>
            </a:pPr>
            <a:r>
              <a:rPr lang="en-US" sz="4300" dirty="0"/>
              <a:t>(</a:t>
            </a:r>
            <a:r>
              <a:rPr lang="en-US" sz="4300" dirty="0" smtClean="0"/>
              <a:t>Please put up your name tent)</a:t>
            </a:r>
          </a:p>
          <a:p>
            <a:pPr lvl="1" algn="ctr"/>
            <a:endParaRPr lang="en-US" sz="6000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6096000"/>
            <a:ext cx="496482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Do NOT open your envelope until we say GO!”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3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Data are People, Too!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8834513"/>
              </p:ext>
            </p:extLst>
          </p:nvPr>
        </p:nvGraphicFramePr>
        <p:xfrm>
          <a:off x="2362200" y="1219200"/>
          <a:ext cx="4190999" cy="5536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5571"/>
                <a:gridCol w="939063"/>
                <a:gridCol w="1217302"/>
                <a:gridCol w="939063"/>
              </a:tblGrid>
              <a:tr h="291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Student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Gender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Science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Grade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</a:tr>
              <a:tr h="291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Female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</a:tr>
              <a:tr h="1543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Male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242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</a:tr>
              <a:tr h="291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Female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263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</a:tr>
              <a:tr h="1543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Male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239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</a:tr>
              <a:tr h="291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Female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</a:tr>
              <a:tr h="1543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Male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247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</a:tr>
              <a:tr h="291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Female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244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</a:tr>
              <a:tr h="291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Female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243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</a:tr>
              <a:tr h="1543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Male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253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</a:tr>
              <a:tr h="291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Female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239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</a:tr>
              <a:tr h="1543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Male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</a:tr>
              <a:tr h="291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Female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242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</a:tr>
              <a:tr h="291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Female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</a:tr>
              <a:tr h="291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Female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</a:tr>
              <a:tr h="1543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Male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</a:tr>
              <a:tr h="1543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Male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</a:tr>
              <a:tr h="291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Female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</a:tr>
              <a:tr h="1543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Male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</a:tr>
              <a:tr h="291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Female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276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</a:tr>
              <a:tr h="291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Female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2" marR="4482" marT="448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047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Teachers are Researchers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Make data part of an ongoing cycle of instructional improvement.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 smtClean="0"/>
              <a:t>Collect a variety of data (multiple measures) about student learning.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 smtClean="0"/>
              <a:t>Interpret data and develop hypotheses about how to improve student learning.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 smtClean="0"/>
              <a:t>Modify instruction to test hypotheses and increase student learning based on the data.</a:t>
            </a:r>
            <a:endParaRPr lang="en-US" sz="3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0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800" b="1" dirty="0" smtClean="0"/>
              <a:t>Data “Should” be All Around Us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 numCol="2">
            <a:normAutofit lnSpcReduction="10000"/>
          </a:bodyPr>
          <a:lstStyle/>
          <a:p>
            <a:r>
              <a:rPr lang="en-US" sz="3500" dirty="0" smtClean="0"/>
              <a:t>Analyze results of pretest/posttests</a:t>
            </a:r>
          </a:p>
          <a:p>
            <a:r>
              <a:rPr lang="en-US" sz="3500" dirty="0" smtClean="0"/>
              <a:t>Quizzes</a:t>
            </a:r>
          </a:p>
          <a:p>
            <a:r>
              <a:rPr lang="en-US" sz="3500" dirty="0" smtClean="0"/>
              <a:t>Class projects</a:t>
            </a:r>
          </a:p>
          <a:p>
            <a:r>
              <a:rPr lang="en-US" sz="3500" dirty="0" smtClean="0"/>
              <a:t>Classwork and homework</a:t>
            </a:r>
          </a:p>
          <a:p>
            <a:r>
              <a:rPr lang="en-US" sz="3500" dirty="0" smtClean="0"/>
              <a:t>Attendance records</a:t>
            </a:r>
          </a:p>
          <a:p>
            <a:endParaRPr lang="en-US" sz="3500" dirty="0" smtClean="0"/>
          </a:p>
          <a:p>
            <a:pPr marL="457200">
              <a:tabLst>
                <a:tab pos="457200" algn="l"/>
              </a:tabLst>
            </a:pPr>
            <a:r>
              <a:rPr lang="en-US" sz="3500" dirty="0" smtClean="0"/>
              <a:t>Family meetings and phone calls</a:t>
            </a:r>
          </a:p>
          <a:p>
            <a:pPr marL="457200">
              <a:tabLst>
                <a:tab pos="457200" algn="l"/>
              </a:tabLst>
            </a:pPr>
            <a:r>
              <a:rPr lang="en-US" sz="3500" dirty="0" smtClean="0"/>
              <a:t>Behavior </a:t>
            </a:r>
          </a:p>
          <a:p>
            <a:pPr marL="457200">
              <a:tabLst>
                <a:tab pos="457200" algn="l"/>
              </a:tabLst>
            </a:pPr>
            <a:r>
              <a:rPr lang="en-US" sz="3500" dirty="0" smtClean="0"/>
              <a:t>IEP’s</a:t>
            </a:r>
          </a:p>
          <a:p>
            <a:pPr marL="457200">
              <a:tabLst>
                <a:tab pos="457200" algn="l"/>
              </a:tabLst>
            </a:pPr>
            <a:r>
              <a:rPr lang="en-US" sz="3500" dirty="0" smtClean="0"/>
              <a:t>Cumulative files</a:t>
            </a:r>
          </a:p>
          <a:p>
            <a:pPr marL="457200">
              <a:tabLst>
                <a:tab pos="457200" algn="l"/>
              </a:tabLst>
            </a:pPr>
            <a:r>
              <a:rPr lang="en-US" sz="3500" dirty="0" smtClean="0"/>
              <a:t>Conversations </a:t>
            </a:r>
          </a:p>
          <a:p>
            <a:pPr marL="457200">
              <a:tabLst>
                <a:tab pos="457200" algn="l"/>
              </a:tabLst>
            </a:pPr>
            <a:r>
              <a:rPr lang="en-US" sz="3500" dirty="0" smtClean="0"/>
              <a:t>Surveys</a:t>
            </a:r>
          </a:p>
          <a:p>
            <a:pPr marL="457200">
              <a:tabLst>
                <a:tab pos="457200" algn="l"/>
              </a:tabLst>
            </a:pPr>
            <a:r>
              <a:rPr lang="en-US" sz="3500" dirty="0" smtClean="0"/>
              <a:t>Observations</a:t>
            </a:r>
            <a:endParaRPr lang="en-US" sz="3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3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Multiple Measures of Learning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3600" i="1" dirty="0" smtClean="0"/>
              <a:t>Visible Learning for Teachers </a:t>
            </a:r>
            <a:r>
              <a:rPr lang="en-US" sz="2400" dirty="0" smtClean="0"/>
              <a:t>(Hattie, 2011)</a:t>
            </a:r>
          </a:p>
          <a:p>
            <a:pPr lvl="1"/>
            <a:r>
              <a:rPr lang="en-US" dirty="0" smtClean="0"/>
              <a:t>Hattie effect sizes-138 influences &amp; effect sizes across all areas related to student achievement</a:t>
            </a:r>
          </a:p>
          <a:p>
            <a:r>
              <a:rPr lang="en-US" dirty="0" smtClean="0"/>
              <a:t>Six areas that contribute to learning</a:t>
            </a:r>
          </a:p>
          <a:p>
            <a:pPr lvl="1"/>
            <a:r>
              <a:rPr lang="en-US" dirty="0" smtClean="0"/>
              <a:t>The student</a:t>
            </a:r>
          </a:p>
          <a:p>
            <a:pPr lvl="1"/>
            <a:r>
              <a:rPr lang="en-US" dirty="0" smtClean="0"/>
              <a:t>The home</a:t>
            </a:r>
          </a:p>
          <a:p>
            <a:pPr lvl="1"/>
            <a:r>
              <a:rPr lang="en-US" dirty="0" smtClean="0"/>
              <a:t>The school</a:t>
            </a:r>
          </a:p>
          <a:p>
            <a:pPr lvl="1"/>
            <a:r>
              <a:rPr lang="en-US" dirty="0" smtClean="0"/>
              <a:t>The curricula</a:t>
            </a:r>
          </a:p>
          <a:p>
            <a:pPr lvl="1"/>
            <a:r>
              <a:rPr lang="en-US" dirty="0" smtClean="0"/>
              <a:t>The teacher</a:t>
            </a:r>
          </a:p>
          <a:p>
            <a:pPr lvl="1"/>
            <a:r>
              <a:rPr lang="en-US" dirty="0" smtClean="0"/>
              <a:t>The teaching and learning approaches</a:t>
            </a:r>
            <a:endParaRPr lang="en-US" dirty="0"/>
          </a:p>
          <a:p>
            <a:endParaRPr lang="en-US" dirty="0" smtClean="0"/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0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5000" b="1" dirty="0" smtClean="0"/>
              <a:t>Tip #3: Choose the right car for the job. </a:t>
            </a:r>
            <a:endParaRPr lang="en-US" sz="5000" b="1" dirty="0"/>
          </a:p>
        </p:txBody>
      </p:sp>
      <p:pic>
        <p:nvPicPr>
          <p:cNvPr id="6146" name="Picture 2" descr="http://www.snopes.com/photos/automobiles/graphics/lumb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764030"/>
            <a:ext cx="7243482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5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Tired of “Quizzes”?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 numCol="2">
            <a:normAutofit fontScale="92500" lnSpcReduction="10000"/>
          </a:bodyPr>
          <a:lstStyle/>
          <a:p>
            <a:r>
              <a:rPr lang="en-US" sz="3500" dirty="0" smtClean="0"/>
              <a:t>Exit tickets</a:t>
            </a:r>
          </a:p>
          <a:p>
            <a:r>
              <a:rPr lang="en-US" sz="3500" dirty="0" smtClean="0"/>
              <a:t>Whiteboards</a:t>
            </a:r>
          </a:p>
          <a:p>
            <a:r>
              <a:rPr lang="en-US" sz="3500" dirty="0" smtClean="0"/>
              <a:t>Doodle it</a:t>
            </a:r>
          </a:p>
          <a:p>
            <a:r>
              <a:rPr lang="en-US" sz="3500" dirty="0" smtClean="0"/>
              <a:t>Twitter voting</a:t>
            </a:r>
          </a:p>
          <a:p>
            <a:r>
              <a:rPr lang="en-US" sz="3500" dirty="0" smtClean="0">
                <a:hlinkClick r:id="rId3"/>
              </a:rPr>
              <a:t>Socrative</a:t>
            </a:r>
            <a:endParaRPr lang="en-US" sz="3500" dirty="0" smtClean="0"/>
          </a:p>
          <a:p>
            <a:r>
              <a:rPr lang="en-US" sz="3500" dirty="0" smtClean="0"/>
              <a:t>Quiz, Quiz, Trade</a:t>
            </a:r>
          </a:p>
          <a:p>
            <a:r>
              <a:rPr lang="en-US" sz="3500" dirty="0" smtClean="0"/>
              <a:t>Same quiz questions in Easter eggs or as posters or…??</a:t>
            </a:r>
          </a:p>
          <a:p>
            <a:r>
              <a:rPr lang="en-US" sz="3500" dirty="0" smtClean="0"/>
              <a:t>Reflections</a:t>
            </a:r>
          </a:p>
          <a:p>
            <a:r>
              <a:rPr lang="en-US" sz="3500" dirty="0" smtClean="0">
                <a:hlinkClick r:id="rId4"/>
              </a:rPr>
              <a:t>Kahoot</a:t>
            </a:r>
            <a:endParaRPr lang="en-US" sz="3500" dirty="0" smtClean="0"/>
          </a:p>
          <a:p>
            <a:r>
              <a:rPr lang="en-US" sz="3500" dirty="0" smtClean="0"/>
              <a:t>Concept maps</a:t>
            </a:r>
          </a:p>
          <a:p>
            <a:r>
              <a:rPr lang="en-US" sz="3500" dirty="0" smtClean="0"/>
              <a:t>Quick Writes</a:t>
            </a:r>
          </a:p>
          <a:p>
            <a:r>
              <a:rPr lang="en-US" sz="3500" dirty="0" smtClean="0"/>
              <a:t>Misconception Check </a:t>
            </a:r>
          </a:p>
          <a:p>
            <a:r>
              <a:rPr lang="en-US" sz="3500" dirty="0" smtClean="0"/>
              <a:t>Colored Cups</a:t>
            </a:r>
          </a:p>
          <a:p>
            <a:r>
              <a:rPr lang="en-US" sz="3500" dirty="0" smtClean="0"/>
              <a:t>Write 3 summaries</a:t>
            </a:r>
          </a:p>
          <a:p>
            <a:pPr lvl="1"/>
            <a:r>
              <a:rPr lang="en-US" sz="2400" dirty="0" smtClean="0"/>
              <a:t>10-15 words</a:t>
            </a:r>
          </a:p>
          <a:p>
            <a:pPr lvl="1"/>
            <a:r>
              <a:rPr lang="en-US" sz="2400" dirty="0" smtClean="0"/>
              <a:t>30-50 words</a:t>
            </a:r>
          </a:p>
          <a:p>
            <a:pPr lvl="1"/>
            <a:r>
              <a:rPr lang="en-US" sz="2400" dirty="0" smtClean="0"/>
              <a:t>75-100 words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5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Plickers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3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Poll Everywhere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6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Don’t Forget: Data are So Much More than Just Test Scores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Knowledge isn’t the only thing that’s important</a:t>
            </a:r>
          </a:p>
          <a:p>
            <a:r>
              <a:rPr lang="en-US" sz="4000" dirty="0" smtClean="0"/>
              <a:t>Consider social-emotional learning, mindset, engagement, and interest </a:t>
            </a:r>
          </a:p>
          <a:p>
            <a:pPr lvl="1"/>
            <a:r>
              <a:rPr lang="en-US" sz="3600" dirty="0" smtClean="0"/>
              <a:t>How might you assess these? </a:t>
            </a:r>
          </a:p>
          <a:p>
            <a:endParaRPr lang="en-US" sz="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2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" y="2091690"/>
            <a:ext cx="9013219" cy="461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1706562"/>
          </a:xfrm>
        </p:spPr>
        <p:txBody>
          <a:bodyPr>
            <a:normAutofit/>
          </a:bodyPr>
          <a:lstStyle/>
          <a:p>
            <a:r>
              <a:rPr lang="en-US" b="1" dirty="0" smtClean="0"/>
              <a:t>If You’re Not </a:t>
            </a:r>
            <a:r>
              <a:rPr lang="en-US" b="1" dirty="0"/>
              <a:t>G</a:t>
            </a:r>
            <a:r>
              <a:rPr lang="en-US" b="1" dirty="0" smtClean="0"/>
              <a:t>oing to Use </a:t>
            </a:r>
            <a:r>
              <a:rPr lang="en-US" b="1" dirty="0"/>
              <a:t>I</a:t>
            </a:r>
            <a:r>
              <a:rPr lang="en-US" b="1" dirty="0" smtClean="0"/>
              <a:t>t,       Don’t </a:t>
            </a:r>
            <a:r>
              <a:rPr lang="en-US" b="1" dirty="0"/>
              <a:t>C</a:t>
            </a:r>
            <a:r>
              <a:rPr lang="en-US" b="1" dirty="0" smtClean="0"/>
              <a:t>ollect </a:t>
            </a:r>
            <a:r>
              <a:rPr lang="en-US" b="1" dirty="0"/>
              <a:t>I</a:t>
            </a:r>
            <a:r>
              <a:rPr lang="en-US" b="1" dirty="0" smtClean="0"/>
              <a:t>t!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9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5600" b="1" dirty="0" smtClean="0"/>
              <a:t>Broken Squares</a:t>
            </a:r>
            <a:endParaRPr lang="en-US" sz="5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600200"/>
            <a:ext cx="8503920" cy="5105400"/>
          </a:xfrm>
        </p:spPr>
        <p:txBody>
          <a:bodyPr>
            <a:noAutofit/>
          </a:bodyPr>
          <a:lstStyle/>
          <a:p>
            <a:pPr marL="0" lvl="1" indent="0">
              <a:spcBef>
                <a:spcPts val="0"/>
              </a:spcBef>
              <a:buClr>
                <a:schemeClr val="accent1"/>
              </a:buClr>
              <a:buSzPct val="85000"/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Pass out the purple pieces evenly amongst your 5 participants. </a:t>
            </a:r>
          </a:p>
          <a:p>
            <a:pPr marL="0" lvl="1" indent="0">
              <a:spcBef>
                <a:spcPts val="0"/>
              </a:spcBef>
              <a:buClr>
                <a:schemeClr val="accent1"/>
              </a:buClr>
              <a:buSzPct val="85000"/>
              <a:buNone/>
            </a:pPr>
            <a:endParaRPr lang="en-US" sz="3600" dirty="0"/>
          </a:p>
          <a:p>
            <a:pPr marL="0" lvl="1" indent="0">
              <a:spcBef>
                <a:spcPts val="0"/>
              </a:spcBef>
              <a:buClr>
                <a:schemeClr val="accent1"/>
              </a:buClr>
              <a:buSzPct val="85000"/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When we say “GO,” your group is to form </a:t>
            </a:r>
            <a:r>
              <a:rPr lang="en-US" sz="3600" b="1" dirty="0" smtClean="0">
                <a:solidFill>
                  <a:schemeClr val="tx1"/>
                </a:solidFill>
              </a:rPr>
              <a:t>five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squares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of equal size</a:t>
            </a:r>
            <a:r>
              <a:rPr lang="en-US" sz="3600" dirty="0" smtClean="0">
                <a:solidFill>
                  <a:schemeClr val="tx1"/>
                </a:solidFill>
              </a:rPr>
              <a:t>. </a:t>
            </a:r>
            <a:r>
              <a:rPr lang="en-US" sz="3600" dirty="0"/>
              <a:t>E</a:t>
            </a:r>
            <a:r>
              <a:rPr lang="en-US" sz="3600" dirty="0" smtClean="0"/>
              <a:t>ach </a:t>
            </a:r>
            <a:r>
              <a:rPr lang="en-US" sz="3600" dirty="0"/>
              <a:t>individual </a:t>
            </a:r>
            <a:r>
              <a:rPr lang="en-US" sz="3600" dirty="0" smtClean="0"/>
              <a:t>in the group must have a </a:t>
            </a:r>
            <a:r>
              <a:rPr lang="en-US" sz="3600" dirty="0"/>
              <a:t>perfect square of the </a:t>
            </a:r>
            <a:r>
              <a:rPr lang="en-US" sz="3600" b="1" dirty="0"/>
              <a:t>same </a:t>
            </a:r>
            <a:r>
              <a:rPr lang="en-US" sz="3600" b="1" dirty="0" smtClean="0"/>
              <a:t>size as everyone else’s square</a:t>
            </a:r>
            <a:r>
              <a:rPr lang="en-US" sz="3600" dirty="0" smtClean="0"/>
              <a:t>.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4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5000" b="1" dirty="0" smtClean="0"/>
              <a:t>Tip #4: Know the difference between “far” and “really far.” </a:t>
            </a:r>
            <a:endParaRPr lang="en-US" sz="5000" b="1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854863" cy="498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2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Statistically</a:t>
            </a:r>
            <a:r>
              <a:rPr lang="en-US" b="1" dirty="0" smtClean="0"/>
              <a:t> Significant?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300" dirty="0" smtClean="0"/>
              <a:t>Is there a “</a:t>
            </a:r>
            <a:r>
              <a:rPr lang="en-US" sz="5300" b="1" dirty="0" smtClean="0">
                <a:solidFill>
                  <a:srgbClr val="FF0000"/>
                </a:solidFill>
              </a:rPr>
              <a:t>real</a:t>
            </a:r>
            <a:r>
              <a:rPr lang="en-US" sz="5300" dirty="0" smtClean="0"/>
              <a:t>” difference between group means? </a:t>
            </a:r>
          </a:p>
          <a:p>
            <a:endParaRPr lang="en-US" sz="2000" dirty="0"/>
          </a:p>
          <a:p>
            <a:r>
              <a:rPr lang="en-US" sz="5300" dirty="0" smtClean="0"/>
              <a:t>Could this difference be due to </a:t>
            </a:r>
            <a:r>
              <a:rPr lang="en-US" sz="5300" b="1" dirty="0" smtClean="0">
                <a:solidFill>
                  <a:srgbClr val="FF0000"/>
                </a:solidFill>
              </a:rPr>
              <a:t>chance</a:t>
            </a:r>
            <a:r>
              <a:rPr lang="en-US" sz="5300" dirty="0" smtClean="0"/>
              <a:t>?</a:t>
            </a:r>
            <a:endParaRPr lang="en-US" sz="5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7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8632085"/>
              </p:ext>
            </p:extLst>
          </p:nvPr>
        </p:nvGraphicFramePr>
        <p:xfrm>
          <a:off x="457200" y="838200"/>
          <a:ext cx="8229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1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7465736"/>
              </p:ext>
            </p:extLst>
          </p:nvPr>
        </p:nvGraphicFramePr>
        <p:xfrm>
          <a:off x="381000" y="685800"/>
          <a:ext cx="8382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7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>
            <a:normAutofit/>
          </a:bodyPr>
          <a:lstStyle/>
          <a:p>
            <a:r>
              <a:rPr lang="en-US" sz="5600" b="1" dirty="0" smtClean="0"/>
              <a:t>Broken Squares Rules</a:t>
            </a:r>
            <a:endParaRPr lang="en-US" sz="5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447800"/>
            <a:ext cx="8503920" cy="5257800"/>
          </a:xfrm>
        </p:spPr>
        <p:txBody>
          <a:bodyPr>
            <a:normAutofit/>
          </a:bodyPr>
          <a:lstStyle/>
          <a:p>
            <a:pPr lvl="1"/>
            <a:r>
              <a:rPr lang="en-US" sz="3600" dirty="0" smtClean="0">
                <a:solidFill>
                  <a:schemeClr val="tx1"/>
                </a:solidFill>
              </a:rPr>
              <a:t>No member </a:t>
            </a:r>
            <a:r>
              <a:rPr lang="en-US" sz="3600" i="1" dirty="0" smtClean="0">
                <a:solidFill>
                  <a:schemeClr val="tx1"/>
                </a:solidFill>
              </a:rPr>
              <a:t>may speak </a:t>
            </a:r>
            <a:r>
              <a:rPr lang="en-US" sz="3600" dirty="0" smtClean="0">
                <a:solidFill>
                  <a:schemeClr val="tx1"/>
                </a:solidFill>
              </a:rPr>
              <a:t>or signal.</a:t>
            </a:r>
          </a:p>
          <a:p>
            <a:pPr lvl="1"/>
            <a:r>
              <a:rPr lang="en-US" sz="3600" dirty="0" smtClean="0">
                <a:solidFill>
                  <a:schemeClr val="tx1"/>
                </a:solidFill>
              </a:rPr>
              <a:t>No member </a:t>
            </a:r>
            <a:r>
              <a:rPr lang="en-US" sz="3600" i="1" dirty="0" smtClean="0">
                <a:solidFill>
                  <a:schemeClr val="tx1"/>
                </a:solidFill>
              </a:rPr>
              <a:t>may ask </a:t>
            </a:r>
            <a:r>
              <a:rPr lang="en-US" sz="3600" dirty="0" smtClean="0">
                <a:solidFill>
                  <a:schemeClr val="tx1"/>
                </a:solidFill>
              </a:rPr>
              <a:t>for another piece or make a signal.</a:t>
            </a:r>
          </a:p>
          <a:p>
            <a:pPr lvl="1"/>
            <a:r>
              <a:rPr lang="en-US" sz="3600" dirty="0" smtClean="0">
                <a:solidFill>
                  <a:schemeClr val="tx1"/>
                </a:solidFill>
              </a:rPr>
              <a:t>No member </a:t>
            </a:r>
            <a:r>
              <a:rPr lang="en-US" sz="3600" i="1" dirty="0" smtClean="0">
                <a:solidFill>
                  <a:schemeClr val="tx1"/>
                </a:solidFill>
              </a:rPr>
              <a:t>may take </a:t>
            </a:r>
            <a:r>
              <a:rPr lang="en-US" sz="3600" dirty="0" smtClean="0">
                <a:solidFill>
                  <a:schemeClr val="tx1"/>
                </a:solidFill>
              </a:rPr>
              <a:t>a piece from another member.</a:t>
            </a:r>
          </a:p>
          <a:p>
            <a:pPr lvl="1"/>
            <a:r>
              <a:rPr lang="en-US" sz="3600" dirty="0" smtClean="0"/>
              <a:t>However, </a:t>
            </a:r>
            <a:r>
              <a:rPr lang="en-US" sz="3600" b="1" i="1" dirty="0" smtClean="0"/>
              <a:t>members</a:t>
            </a:r>
            <a:r>
              <a:rPr lang="en-US" sz="3600" b="1" dirty="0" smtClean="0"/>
              <a:t> </a:t>
            </a:r>
            <a:r>
              <a:rPr lang="en-US" sz="3600" b="1" i="1" dirty="0" smtClean="0">
                <a:solidFill>
                  <a:schemeClr val="tx1"/>
                </a:solidFill>
              </a:rPr>
              <a:t>may give </a:t>
            </a:r>
            <a:r>
              <a:rPr lang="en-US" sz="3600" dirty="0" smtClean="0">
                <a:solidFill>
                  <a:schemeClr val="tx1"/>
                </a:solidFill>
              </a:rPr>
              <a:t>their pieces to other members.</a:t>
            </a:r>
          </a:p>
          <a:p>
            <a:pPr marL="457200" lvl="1" indent="0">
              <a:buNone/>
            </a:pPr>
            <a:r>
              <a:rPr lang="en-US" sz="3600" dirty="0" smtClean="0"/>
              <a:t>(Observers will enforce the rules)</a:t>
            </a:r>
            <a:endParaRPr lang="en-US" sz="3600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6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30000" dirty="0" smtClean="0"/>
              <a:t>Go!</a:t>
            </a:r>
            <a:endParaRPr lang="en-US" sz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9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sz="5000" b="1" dirty="0" smtClean="0"/>
              <a:t>Discussion Questions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295400"/>
            <a:ext cx="8689848" cy="45720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100" dirty="0" smtClean="0"/>
              <a:t>How did you feel during this exercise?  Why?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00" dirty="0" smtClean="0"/>
              <a:t>Observers: What did you notice?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00" dirty="0" smtClean="0"/>
              <a:t>Was there any critical point at which the group started to cooperate?  What was the cause?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00" dirty="0" smtClean="0"/>
              <a:t>What are some principles for a successful group?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00" dirty="0" smtClean="0"/>
              <a:t>How does this relate to us in the context of our “job”?  In the context of understanding data?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0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5000" b="1" dirty="0" smtClean="0"/>
              <a:t>Tip #1: If you want to go fast, go alone.  If you want to go </a:t>
            </a:r>
            <a:br>
              <a:rPr lang="en-US" sz="5000" b="1" dirty="0" smtClean="0"/>
            </a:br>
            <a:r>
              <a:rPr lang="en-US" sz="5000" b="1" dirty="0" smtClean="0"/>
              <a:t>far, go together. </a:t>
            </a:r>
            <a:endParaRPr lang="en-US" sz="5000" b="1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1100" y="2286000"/>
            <a:ext cx="67437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0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Students Can be Drivers, Too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sz="4200" b="1" u="sng" dirty="0" smtClean="0"/>
              <a:t>Self-assessment</a:t>
            </a:r>
            <a:r>
              <a:rPr lang="en-US" sz="4200" b="1" dirty="0" smtClean="0"/>
              <a:t> activates learners as owners of their learning</a:t>
            </a:r>
          </a:p>
          <a:p>
            <a:pPr lvl="1"/>
            <a:r>
              <a:rPr lang="en-US" sz="3600" b="1" dirty="0" smtClean="0">
                <a:solidFill>
                  <a:srgbClr val="FF0000"/>
                </a:solidFill>
              </a:rPr>
              <a:t>Empowers</a:t>
            </a:r>
            <a:r>
              <a:rPr lang="en-US" sz="3600" dirty="0" smtClean="0"/>
              <a:t> students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36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Students Can be Drivers, Too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sz="4200" b="1" u="sng" dirty="0" smtClean="0">
                <a:solidFill>
                  <a:srgbClr val="FF0000"/>
                </a:solidFill>
              </a:rPr>
              <a:t>Teach</a:t>
            </a:r>
            <a:r>
              <a:rPr lang="en-US" sz="4200" b="1" dirty="0" smtClean="0"/>
              <a:t> students to examine their own data and set learning goals</a:t>
            </a:r>
          </a:p>
          <a:p>
            <a:pPr lvl="1"/>
            <a:r>
              <a:rPr lang="en-US" sz="3200" b="1" dirty="0" smtClean="0">
                <a:solidFill>
                  <a:srgbClr val="FF0000"/>
                </a:solidFill>
              </a:rPr>
              <a:t>Explain</a:t>
            </a:r>
            <a:r>
              <a:rPr lang="en-US" sz="3200" dirty="0" smtClean="0"/>
              <a:t> expectations and assessment criteria</a:t>
            </a:r>
          </a:p>
          <a:p>
            <a:pPr lvl="2"/>
            <a:r>
              <a:rPr lang="en-US" sz="3200" dirty="0" smtClean="0"/>
              <a:t>Share strong and weak examples</a:t>
            </a:r>
          </a:p>
          <a:p>
            <a:pPr lvl="1"/>
            <a:r>
              <a:rPr lang="en-US" sz="3200" dirty="0" smtClean="0"/>
              <a:t>Provide </a:t>
            </a:r>
            <a:r>
              <a:rPr lang="en-US" sz="3200" b="1" dirty="0" smtClean="0">
                <a:solidFill>
                  <a:srgbClr val="FF0000"/>
                </a:solidFill>
              </a:rPr>
              <a:t>feedback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7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9334</TotalTime>
  <Words>1236</Words>
  <Application>Microsoft Macintosh PowerPoint</Application>
  <PresentationFormat>On-screen Show (4:3)</PresentationFormat>
  <Paragraphs>324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Calibri</vt:lpstr>
      <vt:lpstr>Georgia</vt:lpstr>
      <vt:lpstr>Times New Roman</vt:lpstr>
      <vt:lpstr>Wingdings</vt:lpstr>
      <vt:lpstr>Arial</vt:lpstr>
      <vt:lpstr>Office Theme</vt:lpstr>
      <vt:lpstr>Driving With Your Eyes Closed: How to See the Road Through the Data</vt:lpstr>
      <vt:lpstr>Opening Activity</vt:lpstr>
      <vt:lpstr>Broken Squares</vt:lpstr>
      <vt:lpstr>Broken Squares Rules</vt:lpstr>
      <vt:lpstr>Go!</vt:lpstr>
      <vt:lpstr>Discussion Questions</vt:lpstr>
      <vt:lpstr>Tip #1: If you want to go fast, go alone.  If you want to go  far, go together. </vt:lpstr>
      <vt:lpstr>Students Can be Drivers, Too</vt:lpstr>
      <vt:lpstr>Students Can be Drivers, Too</vt:lpstr>
      <vt:lpstr>Students Can be Drivers, Too</vt:lpstr>
      <vt:lpstr>Students Can be Drivers, Too</vt:lpstr>
      <vt:lpstr>Students Can be Drivers, Too</vt:lpstr>
      <vt:lpstr>Strength &amp; Growth</vt:lpstr>
      <vt:lpstr>Stars &amp; Stairs</vt:lpstr>
      <vt:lpstr>Learning from Mistakes</vt:lpstr>
      <vt:lpstr>Learning from Mistakes</vt:lpstr>
      <vt:lpstr>Tip #2: We can easily get  lost (in the data). </vt:lpstr>
      <vt:lpstr>PowerPoint Presentation</vt:lpstr>
      <vt:lpstr>PowerPoint Presentation</vt:lpstr>
      <vt:lpstr>Data are People, Too! </vt:lpstr>
      <vt:lpstr>Teachers are Researchers</vt:lpstr>
      <vt:lpstr>Data “Should” be All Around Us</vt:lpstr>
      <vt:lpstr>Multiple Measures of Learning </vt:lpstr>
      <vt:lpstr>Tip #3: Choose the right car for the job. </vt:lpstr>
      <vt:lpstr>Tired of “Quizzes”?</vt:lpstr>
      <vt:lpstr>Plickers</vt:lpstr>
      <vt:lpstr>Poll Everywhere</vt:lpstr>
      <vt:lpstr>Don’t Forget: Data are So Much More than Just Test Scores</vt:lpstr>
      <vt:lpstr>If You’re Not Going to Use It,       Don’t Collect It!</vt:lpstr>
      <vt:lpstr>Tip #4: Know the difference between “far” and “really far.” </vt:lpstr>
      <vt:lpstr>Statistically Significant?</vt:lpstr>
      <vt:lpstr>PowerPoint Presentation</vt:lpstr>
      <vt:lpstr>PowerPoint Presentation</vt:lpstr>
    </vt:vector>
  </TitlesOfParts>
  <Company>University of Portland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</dc:title>
  <dc:creator>Nicole Ralston</dc:creator>
  <cp:lastModifiedBy>Amy Kwong-Kwapisz</cp:lastModifiedBy>
  <cp:revision>105</cp:revision>
  <cp:lastPrinted>2016-02-08T23:27:46Z</cp:lastPrinted>
  <dcterms:created xsi:type="dcterms:W3CDTF">2015-12-02T17:03:47Z</dcterms:created>
  <dcterms:modified xsi:type="dcterms:W3CDTF">2016-02-23T21:39:59Z</dcterms:modified>
</cp:coreProperties>
</file>