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D29BD53-A208-4C53-9591-639DD9C2DAA9}">
  <a:tblStyle styleId="{FD29BD53-A208-4C53-9591-639DD9C2DAA9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24" autoAdjust="0"/>
  </p:normalViewPr>
  <p:slideViewPr>
    <p:cSldViewPr snapToGrid="0" snapToObjects="1">
      <p:cViewPr varScale="1">
        <p:scale>
          <a:sx n="39" d="100"/>
          <a:sy n="39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93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Gauge MS vs HS – Tchrs vs Admin – Team vs 1-2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stems – Citing Evidence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Whole Group share out - one example from each grade level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12:45pm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Descriptors for each target (cluster) – Discern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btwn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target letters and cluster letters – have visual of each? – Thresh hold ALDs for each content category</a:t>
            </a:r>
          </a:p>
          <a:p>
            <a:pPr lvl="0" rtl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-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4 - 7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-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– 11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-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12 - 15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1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-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 – 20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1:00pm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Close </a:t>
            </a:r>
            <a:r>
              <a:rPr lang="en-US" dirty="0"/>
              <a:t>reading is an ELA instructional shift.  Kids are expected to comprehend and use grade level content. 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Students </a:t>
            </a:r>
            <a:r>
              <a:rPr lang="en-US" dirty="0"/>
              <a:t>in math are expected to comprehend and use grade level math.  Word problems are hard. 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One </a:t>
            </a:r>
            <a:r>
              <a:rPr lang="en-US" dirty="0"/>
              <a:t>way we can help students is to support them in noticing everything about a problem, graph, equation, </a:t>
            </a:r>
            <a:r>
              <a:rPr lang="en-US" dirty="0" err="1"/>
              <a:t>etc</a:t>
            </a:r>
            <a:r>
              <a:rPr lang="en-US" dirty="0"/>
              <a:t> before they even know what the question is asking them to do.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If </a:t>
            </a:r>
            <a:r>
              <a:rPr lang="en-US" dirty="0"/>
              <a:t>we can help kids become more observant, they are more engaged, confident, and be performing many of the math practices. 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Let’s </a:t>
            </a:r>
            <a:r>
              <a:rPr lang="en-US" dirty="0"/>
              <a:t>try it with a math problem</a:t>
            </a:r>
            <a:r>
              <a:rPr lang="en-US" dirty="0" smtClean="0"/>
              <a:t>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/>
              <a:t>What do you notice?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What do you wonder</a:t>
            </a:r>
            <a:r>
              <a:rPr lang="en-US" dirty="0" smtClean="0"/>
              <a:t>?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Write on chart paper.  </a:t>
            </a:r>
            <a:endParaRPr lang="en-US" dirty="0"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44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over vocabulary,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</a:p>
          <a:p>
            <a:pPr rtl="0">
              <a:spcBef>
                <a:spcPts val="44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 </a:t>
            </a:r>
          </a:p>
          <a:p>
            <a:pPr lvl="0" rtl="0">
              <a:spcBef>
                <a:spcPts val="440"/>
              </a:spcBef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Expectations tell you how to present the skills</a:t>
            </a:r>
          </a:p>
          <a:p>
            <a:pPr lvl="0" rtl="0">
              <a:spcBef>
                <a:spcPts val="440"/>
              </a:spcBef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problems – basically</a:t>
            </a:r>
          </a:p>
          <a:p>
            <a:pPr marL="342900" lvl="0" indent="-165100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Tables tell you where to focus these word problems in your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  <a:p>
            <a:pPr marL="177800" lvl="0" indent="0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lang="en-US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Notice/Wonder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paper:</a:t>
            </a:r>
          </a:p>
          <a:p>
            <a:pPr marL="177800" lvl="0" indent="0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about the focus?</a:t>
            </a:r>
            <a:endParaRPr lang="en-US" sz="12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wonder?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2/4 will be scored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about the focus? 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wonder?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Sentence</a:t>
            </a:r>
            <a:r>
              <a:rPr lang="en-US" baseline="0" dirty="0" smtClean="0"/>
              <a:t> frames on wall – used for students to reflect on their learning.  Gives processing time.  Asks students to generalize in some cases.</a:t>
            </a:r>
            <a:endParaRPr lang="en-US"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10/2 -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This is hard!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Simple ways to implement: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</a:rPr>
              <a:t>add to turn and talk or other engagement opportunities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</a:rPr>
              <a:t>ask students to use the frame to complete a ‘warm up’ activity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</a:rPr>
              <a:t>ask students to use the frame to do an ‘exit card’ or other means to close the lesson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>
                <a:solidFill>
                  <a:schemeClr val="dk1"/>
                </a:solidFill>
              </a:rPr>
              <a:t>discussion cards that could be used and made to help students practice</a:t>
            </a:r>
          </a:p>
          <a:p>
            <a:pPr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</a:t>
            </a:r>
            <a:r>
              <a:rPr lang="en-US" baseline="0" dirty="0" smtClean="0"/>
              <a:t> do:  Since students will be asked to justify their thinking, it must mean I need to model the language needed with sentence stems and frames. 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We do: Since (Claim 2 is problem solving), it must (mean that I need to support kids by giving word problems to practice as a whole class and in partners.)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You do together: Type on </a:t>
            </a:r>
            <a:r>
              <a:rPr lang="en-US" baseline="0" dirty="0" err="1" smtClean="0"/>
              <a:t>padlet</a:t>
            </a:r>
            <a:r>
              <a:rPr lang="en-US" baseline="0" dirty="0" smtClean="0"/>
              <a:t>?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You do alone:</a:t>
            </a:r>
            <a:endParaRPr dirty="0"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1:20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23-25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practice #3: Construct viable arguments and critique the reasoning of others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3-4 Question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Stems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back of Notice/Wonder paper.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quiz for the material you taught this week.  Use 1-2 stems from claim 3. How will you ensure kids will understand how to answer the question?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Exit Ticket – Feedback for me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On</a:t>
            </a:r>
            <a:r>
              <a:rPr lang="en-US" baseline="0" dirty="0" smtClean="0"/>
              <a:t> notecard: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Choose</a:t>
            </a:r>
            <a:r>
              <a:rPr lang="en-US" dirty="0" smtClean="0"/>
              <a:t> one</a:t>
            </a:r>
            <a:r>
              <a:rPr lang="en-US" baseline="0" dirty="0" smtClean="0"/>
              <a:t> of the frames to reflect on this session.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Other side – question or comment.  If you want dialogue with me, put your email address on </a:t>
            </a:r>
            <a:r>
              <a:rPr lang="en-US" baseline="0" smtClean="0"/>
              <a:t>the notecard.</a:t>
            </a:r>
            <a:endParaRPr lang="en-US" baseline="0" dirty="0" smtClean="0"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Stemming the math talk - Use presentation stems to ask questions or comment.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Citing evidence is an ELA instructional shift and is evident in our math shifts (Rigor) and practice standards (#3).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</a:rPr>
              <a:t>When </a:t>
            </a:r>
            <a:r>
              <a:rPr lang="en-US" dirty="0">
                <a:solidFill>
                  <a:schemeClr val="dk1"/>
                </a:solidFill>
              </a:rPr>
              <a:t>we introduce stems in class, it is best to start with one or two for a couple of weeks, then introduce another one or two.  This way, kids can practice the language.  Language is mechanical before </a:t>
            </a:r>
            <a:r>
              <a:rPr lang="en-US" dirty="0" smtClean="0">
                <a:solidFill>
                  <a:schemeClr val="dk1"/>
                </a:solidFill>
              </a:rPr>
              <a:t>it becomes</a:t>
            </a:r>
            <a:r>
              <a:rPr lang="en-US" baseline="0" dirty="0" smtClean="0">
                <a:solidFill>
                  <a:schemeClr val="dk1"/>
                </a:solidFill>
              </a:rPr>
              <a:t> internalized.</a:t>
            </a:r>
            <a:endParaRPr lang="en-US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focus?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deepen scope of how time and energy is spent in classroom in order to: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math practices, 2)  Reach foundational knowledge, 3) Transfer skills and understandings across concepts and grades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 the Core – Bill McCollum, Jason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Zimba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Daro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board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Great website to find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documents,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development, and sample lessons,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K-12 math and ELA.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 1-3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the bold –grade level Major work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from Achieve the Core based on the SBA Blueprint and Content Specs list of major/supporting/additional clusters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documents  - where high school document comes from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SBA Blueprints and Content Specification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Achieve the Core - Achievement Partners</a:t>
            </a: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Mark Freed - Math Education Specialist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pg</a:t>
            </a:r>
            <a:r>
              <a:rPr lang="en-US" dirty="0" smtClean="0"/>
              <a:t> 1-3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Whole </a:t>
            </a:r>
            <a:r>
              <a:rPr lang="en-US" dirty="0"/>
              <a:t>Group share out - one example from each grade level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Whole Group share out - one example from each grade level</a:t>
            </a: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/>
            </a:lvl1pPr>
            <a:lvl2pPr marL="640080" marR="0" indent="-10668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/>
            </a:lvl2pPr>
            <a:lvl3pPr marL="1005839" marR="0" indent="-11683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/>
            </a:lvl3pPr>
            <a:lvl4pPr marL="1280160" marR="0" indent="-137160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/>
            </a:lvl4pPr>
            <a:lvl5pPr marL="1554480" marR="0" indent="-144780" algn="l" rtl="0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/>
            </a:lvl5pPr>
            <a:lvl6pPr marL="1737360" marR="0" indent="-99060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/>
            </a:lvl6pPr>
            <a:lvl7pPr marL="1920240" marR="0" indent="-104139" algn="l" rtl="0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/>
            </a:lvl7pPr>
            <a:lvl8pPr marL="2103120" marR="0" indent="-96520" algn="l" rtl="0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/>
            </a:lvl8pPr>
            <a:lvl9pPr marL="2286000" marR="0" indent="-101600" algn="l" rtl="0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arvankin@gresham.k12.or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parvankin@gresham.k12.or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1299104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Prioritizing the Common Core: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85800" y="3886198"/>
            <a:ext cx="7772398" cy="23979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Focusing your energy where it matters in the 6-12 math classroom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January 15, 2015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Font typeface="Arial"/>
              <a:buNone/>
            </a:pPr>
            <a:endParaRPr sz="185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Shannon Parvankin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5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parvankin@gresham.k12.or.us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@SParvankin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67550" y="418199"/>
            <a:ext cx="7619999" cy="6021600"/>
          </a:xfrm>
          <a:prstGeom prst="rect">
            <a:avLst/>
          </a:prstGeom>
          <a:noFill/>
          <a:ln w="952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look through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Content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documents, </a:t>
            </a:r>
            <a:r>
              <a:rPr lang="en-US" sz="2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an arrow next to the clusters that you feel are </a:t>
            </a:r>
            <a:r>
              <a:rPr lang="en-US" sz="2200" b="0" i="1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alone, discrete skills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 6.SP.A Develop understanding of statistical variability)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buNone/>
            </a:pPr>
            <a:r>
              <a:rPr lang="en-US" sz="2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think time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teach differently if what you currently think of as a discrete skill was seen as a support of the focus area?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buNone/>
            </a:pPr>
            <a:r>
              <a:rPr lang="en-US" sz="2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partners:</a:t>
            </a:r>
          </a:p>
          <a:p>
            <a:pPr marL="342900" marR="0" lvl="2" indent="-254000" algn="l" rtl="0">
              <a:lnSpc>
                <a:spcPct val="90000"/>
              </a:lnSpc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an example of how you would approach the topic differently in your teaching if you thought of it as supporting the major work, instead of being a separate discrete topic. </a:t>
            </a:r>
          </a:p>
          <a:p>
            <a:pPr marR="0" lvl="3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_______ is the focus of our work in ____ grade, I will approach the topic of _____ by ...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**Whole Group Share out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050" y="1417650"/>
            <a:ext cx="2005874" cy="10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245525" y="802000"/>
            <a:ext cx="752999" cy="44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127" y="3061174"/>
            <a:ext cx="1169350" cy="7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Claim 1: How deep</a:t>
            </a:r>
            <a:r>
              <a:rPr lang="en-US" sz="4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 w="952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 Level Descriptors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50" y="2612476"/>
            <a:ext cx="8247474" cy="326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147300" y="2602450"/>
            <a:ext cx="720299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 txBox="1"/>
          <p:nvPr/>
        </p:nvSpPr>
        <p:spPr>
          <a:xfrm>
            <a:off x="867600" y="2406100"/>
            <a:ext cx="1947600" cy="39269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Claim Description</a:t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x="143450" y="2612475"/>
            <a:ext cx="0" cy="12276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6" name="Shape 166"/>
          <p:cNvCxnSpPr/>
          <p:nvPr/>
        </p:nvCxnSpPr>
        <p:spPr>
          <a:xfrm flipH="1">
            <a:off x="4795574" y="2307825"/>
            <a:ext cx="867600" cy="1833300"/>
          </a:xfrm>
          <a:prstGeom prst="straightConnector1">
            <a:avLst/>
          </a:prstGeom>
          <a:noFill/>
          <a:ln w="3810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5712275" y="2078675"/>
            <a:ext cx="2455200" cy="687300"/>
          </a:xfrm>
          <a:prstGeom prst="rect">
            <a:avLst/>
          </a:prstGeom>
          <a:noFill/>
          <a:ln w="2857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b="1"/>
              <a:t>Domain 1 = Major Topics</a:t>
            </a:r>
          </a:p>
          <a:p>
            <a:pPr>
              <a:spcBef>
                <a:spcPts val="0"/>
              </a:spcBef>
              <a:buNone/>
            </a:pPr>
            <a:r>
              <a:rPr lang="en-US" b="1"/>
              <a:t>Domain 2 = Supporting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147300" y="3813625"/>
            <a:ext cx="212700" cy="16499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9" name="Shape 169"/>
          <p:cNvSpPr/>
          <p:nvPr/>
        </p:nvSpPr>
        <p:spPr>
          <a:xfrm>
            <a:off x="4795575" y="4321025"/>
            <a:ext cx="507600" cy="392699"/>
          </a:xfrm>
          <a:prstGeom prst="flowChartConnector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70" name="Shape 170"/>
          <p:cNvCxnSpPr>
            <a:endCxn id="169" idx="4"/>
          </p:cNvCxnSpPr>
          <p:nvPr/>
        </p:nvCxnSpPr>
        <p:spPr>
          <a:xfrm rot="10800000" flipH="1">
            <a:off x="4615574" y="4713724"/>
            <a:ext cx="433800" cy="13749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3928125" y="6170550"/>
            <a:ext cx="2242500" cy="392699"/>
          </a:xfrm>
          <a:prstGeom prst="rect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Level 3 = Proficient</a:t>
            </a:r>
          </a:p>
        </p:txBody>
      </p:sp>
      <p:sp>
        <p:nvSpPr>
          <p:cNvPr id="172" name="Shape 172"/>
          <p:cNvSpPr/>
          <p:nvPr/>
        </p:nvSpPr>
        <p:spPr>
          <a:xfrm>
            <a:off x="310975" y="4959375"/>
            <a:ext cx="654599" cy="212700"/>
          </a:xfrm>
          <a:prstGeom prst="flowChartAlternateProcess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73" name="Shape 173"/>
          <p:cNvCxnSpPr>
            <a:endCxn id="172" idx="3"/>
          </p:cNvCxnSpPr>
          <p:nvPr/>
        </p:nvCxnSpPr>
        <p:spPr>
          <a:xfrm rot="10800000">
            <a:off x="965575" y="5065725"/>
            <a:ext cx="441900" cy="24600"/>
          </a:xfrm>
          <a:prstGeom prst="straightConnector1">
            <a:avLst/>
          </a:prstGeom>
          <a:noFill/>
          <a:ln w="38100" cap="flat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1374875" y="4877525"/>
            <a:ext cx="1391099" cy="392699"/>
          </a:xfrm>
          <a:prstGeom prst="rect">
            <a:avLst/>
          </a:prstGeom>
          <a:noFill/>
          <a:ln w="2857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Standards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19975" y="6023250"/>
            <a:ext cx="2045999" cy="687300"/>
          </a:xfrm>
          <a:prstGeom prst="rect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Assessment Target (Cluster in Claim 1)</a:t>
            </a:r>
          </a:p>
        </p:txBody>
      </p:sp>
      <p:cxnSp>
        <p:nvCxnSpPr>
          <p:cNvPr id="176" name="Shape 176"/>
          <p:cNvCxnSpPr>
            <a:endCxn id="175" idx="1"/>
          </p:cNvCxnSpPr>
          <p:nvPr/>
        </p:nvCxnSpPr>
        <p:spPr>
          <a:xfrm>
            <a:off x="163775" y="6366900"/>
            <a:ext cx="5562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7" name="Shape 177"/>
          <p:cNvCxnSpPr/>
          <p:nvPr/>
        </p:nvCxnSpPr>
        <p:spPr>
          <a:xfrm>
            <a:off x="147300" y="4681125"/>
            <a:ext cx="4257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/>
          <p:nvPr/>
        </p:nvCxnSpPr>
        <p:spPr>
          <a:xfrm>
            <a:off x="163675" y="4697475"/>
            <a:ext cx="32700" cy="16859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9" name="Shape 179"/>
          <p:cNvSpPr txBox="1"/>
          <p:nvPr/>
        </p:nvSpPr>
        <p:spPr>
          <a:xfrm>
            <a:off x="6727050" y="6072350"/>
            <a:ext cx="1663800" cy="638099"/>
          </a:xfrm>
          <a:prstGeom prst="rect">
            <a:avLst/>
          </a:prstGeom>
          <a:noFill/>
          <a:ln w="762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Bulleted summary of domain</a:t>
            </a:r>
          </a:p>
        </p:txBody>
      </p:sp>
      <p:cxnSp>
        <p:nvCxnSpPr>
          <p:cNvPr id="180" name="Shape 180"/>
          <p:cNvCxnSpPr>
            <a:stCxn id="179" idx="1"/>
          </p:cNvCxnSpPr>
          <p:nvPr/>
        </p:nvCxnSpPr>
        <p:spPr>
          <a:xfrm rot="10800000">
            <a:off x="6137850" y="5614099"/>
            <a:ext cx="589200" cy="7773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294625"/>
            <a:ext cx="7759200" cy="58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by yourself or with a partner</a:t>
            </a:r>
          </a:p>
          <a:p>
            <a:pPr marL="457200" lvl="0" indent="-419100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cluster you’ve taught in the last 2 weeks.  </a:t>
            </a:r>
          </a:p>
          <a:p>
            <a:pPr marL="914400" lvl="1" indent="-419100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teach to a level 3?</a:t>
            </a:r>
          </a:p>
          <a:p>
            <a:pPr marL="0" lvl="0" indent="0" rtl="0">
              <a:lnSpc>
                <a:spcPct val="90000"/>
              </a:lnSpc>
              <a:spcBef>
                <a:spcPts val="400"/>
              </a:spcBef>
              <a:buNone/>
            </a:pP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 cluster you will be </a:t>
            </a:r>
          </a:p>
          <a:p>
            <a:pPr marL="0" lvl="0" indent="0" rtl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teaching soon.</a:t>
            </a:r>
          </a:p>
          <a:p>
            <a:pPr marL="914400" lvl="1" indent="-4191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depth you </a:t>
            </a: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will need to teach.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914400" lvl="1" indent="-4191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it compare to 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what you were thinking </a:t>
            </a: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before seeing this document?</a:t>
            </a:r>
          </a:p>
          <a:p>
            <a:pPr marL="0" indent="0" rtl="0">
              <a:lnSpc>
                <a:spcPct val="9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endParaRPr sz="3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798" y="1416543"/>
            <a:ext cx="2399001" cy="3634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523750"/>
            <a:ext cx="7619999" cy="58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Whip around your group</a:t>
            </a:r>
          </a:p>
          <a:p>
            <a:pPr marL="457200" lvl="0" indent="-4191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be teaching target ______ next. I will need to teach (deeper/as deep/not as deep) as I originally thought.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2717750"/>
            <a:ext cx="2828925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312" y="5067300"/>
            <a:ext cx="23526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923" y="2603199"/>
            <a:ext cx="4761626" cy="25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600" indent="0">
              <a:spcBef>
                <a:spcPts val="0"/>
              </a:spcBef>
              <a:buClr>
                <a:srgbClr val="94C600"/>
              </a:buClr>
              <a:buSzPct val="100000"/>
              <a:buNone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clearer picture of where to focus my instruction. </a:t>
            </a:r>
          </a:p>
          <a:p>
            <a:pPr marL="571500" lvl="0" indent="-508000" rtl="0">
              <a:spcBef>
                <a:spcPts val="0"/>
              </a:spcBef>
              <a:buClr>
                <a:srgbClr val="94C600"/>
              </a:buClr>
              <a:buSzPct val="100000"/>
              <a:buFont typeface="Calibri"/>
              <a:buChar char="➔"/>
            </a:pP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  </a:t>
            </a:r>
          </a:p>
          <a:p>
            <a:pPr lvl="1" rtl="0">
              <a:spcBef>
                <a:spcPts val="0"/>
              </a:spcBef>
              <a:buClr>
                <a:schemeClr val="accent2"/>
              </a:buClr>
              <a:buSzPct val="100000"/>
              <a:buFont typeface="Calibri"/>
              <a:buChar char="◆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Reading with I Notice - I Wonder</a:t>
            </a:r>
          </a:p>
          <a:p>
            <a:pPr marL="457200" lvl="0" indent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875" y="3714162"/>
            <a:ext cx="4530250" cy="30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5-01-14 at 12.19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" y="1689204"/>
            <a:ext cx="524896" cy="5408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250" y="81450"/>
            <a:ext cx="5635975" cy="637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416375" y="6458500"/>
            <a:ext cx="3994799" cy="37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http://robertkaplinsky.com/work/ticket-option/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62" y="655637"/>
            <a:ext cx="7172325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290650" y="6243425"/>
            <a:ext cx="3938699" cy="51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http://en.wikipedia.org/wiki/Pascal's_triangle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00" y="181925"/>
            <a:ext cx="1813900" cy="393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5400" y="304375"/>
            <a:ext cx="62103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187" y="4537662"/>
            <a:ext cx="55530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1941475" y="6480875"/>
            <a:ext cx="2821500" cy="3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http://www.visualpatterns.org/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00" y="585375"/>
            <a:ext cx="7219950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949775" y="6159625"/>
            <a:ext cx="5391299" cy="4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http://map.mathshell.org/materials/download.php?fileid=1098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25" y="600525"/>
            <a:ext cx="7511200" cy="51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628525" y="69825"/>
            <a:ext cx="7221000" cy="53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/>
              <a:t>What do you notice?   What do you wonder?</a:t>
            </a:r>
          </a:p>
        </p:txBody>
      </p:sp>
      <p:sp>
        <p:nvSpPr>
          <p:cNvPr id="242" name="Shape 242"/>
          <p:cNvSpPr/>
          <p:nvPr/>
        </p:nvSpPr>
        <p:spPr>
          <a:xfrm>
            <a:off x="628525" y="777575"/>
            <a:ext cx="889200" cy="489000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53"/>
            <a:ext cx="7619999" cy="150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Targets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980475"/>
            <a:ext cx="7619999" cy="442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08000" algn="l" rtl="0">
              <a:spcBef>
                <a:spcPts val="0"/>
              </a:spcBef>
              <a:buClr>
                <a:schemeClr val="accent1"/>
              </a:buClr>
              <a:buSzPct val="100000"/>
              <a:buFont typeface="Cambria"/>
              <a:buChar char="➔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clearer picture of where to focus my instruction. </a:t>
            </a:r>
          </a:p>
          <a:p>
            <a:pPr marL="0" marR="0" lvl="0" indent="0" algn="l" rtl="0">
              <a:spcBef>
                <a:spcPts val="440"/>
              </a:spcBef>
              <a:buNone/>
            </a:pPr>
            <a:endParaRPr sz="3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08000" algn="l" rtl="0">
              <a:spcBef>
                <a:spcPts val="440"/>
              </a:spcBef>
              <a:buClr>
                <a:schemeClr val="accent1"/>
              </a:buClr>
              <a:buSzPct val="100000"/>
              <a:buFont typeface="Cambria"/>
              <a:buChar char="➔"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3 strategies I can take back to my classroom that will enhance my instruction of the common core state standards.</a:t>
            </a:r>
          </a:p>
          <a:p>
            <a:pPr marR="0" lvl="3" algn="l" rtl="0"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Stemming the math talk</a:t>
            </a:r>
          </a:p>
          <a:p>
            <a:pPr marR="0" lvl="3" algn="l" rtl="0"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Reading with I Notice - I Wonder</a:t>
            </a:r>
          </a:p>
          <a:p>
            <a:pPr marR="0" lvl="3" algn="l" rtl="0"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in Critical Thinking - Framing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200" y="389224"/>
            <a:ext cx="2033999" cy="172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What do you notice? What do you wonder?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03" y="1319200"/>
            <a:ext cx="7703199" cy="529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457200" y="1319200"/>
            <a:ext cx="889200" cy="489000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600" lvl="0" indent="0" rtl="0">
              <a:spcBef>
                <a:spcPts val="0"/>
              </a:spcBef>
              <a:buClr>
                <a:srgbClr val="94C600"/>
              </a:buClr>
              <a:buSzPct val="100000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clearer picture of where to focus my instruction. </a:t>
            </a:r>
          </a:p>
          <a:p>
            <a:pPr marL="571500" lvl="0" indent="-508000" rtl="0">
              <a:spcBef>
                <a:spcPts val="0"/>
              </a:spcBef>
              <a:buClr>
                <a:srgbClr val="94C600"/>
              </a:buClr>
              <a:buSzPct val="100000"/>
              <a:buFont typeface="Calibri"/>
              <a:buChar char="➔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#3  </a:t>
            </a:r>
          </a:p>
          <a:p>
            <a:pPr lvl="1" rtl="0">
              <a:spcBef>
                <a:spcPts val="0"/>
              </a:spcBef>
              <a:buClr>
                <a:schemeClr val="accent2"/>
              </a:buClr>
              <a:buSzPct val="100000"/>
              <a:buFont typeface="Calibri"/>
              <a:buChar char="◆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in Critical Thinking - Framing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875" y="3714162"/>
            <a:ext cx="4530250" cy="30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Shot 2015-01-14 at 12.19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1668812"/>
            <a:ext cx="544687" cy="5611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73150" y="2923750"/>
            <a:ext cx="7619999" cy="347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buNone/>
            </a:pPr>
            <a:endParaRPr sz="2400"/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400"/>
              <a:t>It takes practice!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/>
              <a:t>I do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/>
              <a:t>We do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/>
              <a:t>You do together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/>
              <a:t>You do alone</a:t>
            </a:r>
          </a:p>
          <a:p>
            <a:pPr marL="0" marR="0" indent="0" algn="l" rtl="0">
              <a:spcBef>
                <a:spcPts val="0"/>
              </a:spcBef>
              <a:buNone/>
            </a:pPr>
            <a:endParaRPr sz="2400"/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200" y="3490975"/>
            <a:ext cx="4643049" cy="29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713" y="309875"/>
            <a:ext cx="4460161" cy="24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373150" y="444650"/>
            <a:ext cx="7751400" cy="22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Students are: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Engaged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Processing the learning</a:t>
            </a:r>
          </a:p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Generalizing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753100"/>
            <a:ext cx="7619999" cy="2938499"/>
          </a:xfrm>
          <a:prstGeom prst="rect">
            <a:avLst/>
          </a:prstGeom>
          <a:ln w="952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Implementation:</a:t>
            </a:r>
          </a:p>
          <a:p>
            <a:pPr marL="914400" lvl="1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Warm-up</a:t>
            </a:r>
          </a:p>
          <a:p>
            <a:pPr marL="914400" lvl="1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Exit card </a:t>
            </a:r>
          </a:p>
          <a:p>
            <a:pPr marL="914400" lvl="1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10/2 </a:t>
            </a:r>
          </a:p>
          <a:p>
            <a:pPr marL="1371600" lvl="2" indent="-381000" rtl="0">
              <a:spcBef>
                <a:spcPts val="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Think, write, pair, share</a:t>
            </a:r>
          </a:p>
          <a:p>
            <a:pPr marL="914400" lvl="1" indent="-381000" rtl="0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Other ideas?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724" y="970099"/>
            <a:ext cx="2158000" cy="251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457200" y="3800176"/>
            <a:ext cx="7619999" cy="2640899"/>
          </a:xfrm>
          <a:prstGeom prst="rect">
            <a:avLst/>
          </a:prstGeom>
          <a:noFill/>
          <a:ln w="952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**Use the </a:t>
            </a:r>
            <a:r>
              <a:rPr lang="en-US" sz="2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blue frame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talk about how understanding </a:t>
            </a:r>
            <a:r>
              <a:rPr lang="en-US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2 and 4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help focus our instruction.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Since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___________________, it must ___________________.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584201" y="4892873"/>
            <a:ext cx="7378523" cy="687300"/>
          </a:xfrm>
          <a:prstGeom prst="rect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40"/>
              </a:spcBef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49" y="265599"/>
            <a:ext cx="7883574" cy="63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457200" y="265600"/>
            <a:ext cx="889200" cy="489000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554700"/>
            <a:ext cx="7619999" cy="584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quiz for the material you taught this week. 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1-2 stems from claim 3. 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ensure kids will understand how to answer the question?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62" y="2964325"/>
            <a:ext cx="8178274" cy="343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74653"/>
            <a:ext cx="7619999" cy="150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Targets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980475"/>
            <a:ext cx="7619999" cy="442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08000" algn="l" rtl="0">
              <a:spcBef>
                <a:spcPts val="0"/>
              </a:spcBef>
              <a:buClr>
                <a:schemeClr val="accent1"/>
              </a:buClr>
              <a:buSzPct val="100000"/>
              <a:buFont typeface="Cambria"/>
              <a:buChar char="➔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clearer picture of where to focus my instruction. </a:t>
            </a:r>
          </a:p>
          <a:p>
            <a:pPr marL="0" marR="0" lvl="0" indent="0" algn="l" rtl="0">
              <a:spcBef>
                <a:spcPts val="440"/>
              </a:spcBef>
              <a:buNone/>
            </a:pPr>
            <a:endParaRPr sz="3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08000" algn="l" rtl="0">
              <a:spcBef>
                <a:spcPts val="440"/>
              </a:spcBef>
              <a:buClr>
                <a:schemeClr val="accent1"/>
              </a:buClr>
              <a:buSzPct val="100000"/>
              <a:buFont typeface="Cambria"/>
              <a:buChar char="➔"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3 strategies I can take back to my classroom that will enhance my instruction of the common core state standards.</a:t>
            </a:r>
          </a:p>
          <a:p>
            <a:pPr marR="0" lvl="3" algn="l" rtl="0"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Stemming the math talk</a:t>
            </a:r>
          </a:p>
          <a:p>
            <a:pPr marR="0" lvl="3" algn="l" rtl="0"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Reading with I Notice - I Wonder</a:t>
            </a:r>
          </a:p>
          <a:p>
            <a:pPr lvl="3"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Engaging in Critical </a:t>
            </a:r>
            <a:r>
              <a:rPr lang="en-US" sz="3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- Framing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200" y="389224"/>
            <a:ext cx="2033999" cy="172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ctrTitle"/>
          </p:nvPr>
        </p:nvSpPr>
        <p:spPr>
          <a:xfrm>
            <a:off x="685800" y="1299104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Prioritizing the Common Core: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subTitle" idx="1"/>
          </p:nvPr>
        </p:nvSpPr>
        <p:spPr>
          <a:xfrm>
            <a:off x="685800" y="3886198"/>
            <a:ext cx="7772400" cy="239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Focusing your energy where it matters in the 6-12 math classroom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January 15, 2015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Font typeface="Arial"/>
              <a:buNone/>
            </a:pPr>
            <a:endParaRPr sz="185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Shannon Parvankin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5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parvankin@gresham.k12.or.us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5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@SParvankin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Target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457200" algn="l" rtl="0">
              <a:spcBef>
                <a:spcPts val="0"/>
              </a:spcBef>
              <a:buClr>
                <a:srgbClr val="94C600"/>
              </a:buClr>
              <a:buSzPct val="73333"/>
              <a:buFont typeface="Cambria"/>
              <a:buChar char="➔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clearer picture of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focus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instruction.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71500" marR="0" lvl="0" indent="-457200" algn="l" rtl="0">
              <a:spcBef>
                <a:spcPts val="0"/>
              </a:spcBef>
              <a:buClr>
                <a:srgbClr val="94C600"/>
              </a:buClr>
              <a:buSzPct val="73333"/>
              <a:buFont typeface="Calibri"/>
              <a:buChar char="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#1</a:t>
            </a:r>
          </a:p>
          <a:p>
            <a:pPr marR="0" lvl="1" algn="l" rtl="0">
              <a:spcBef>
                <a:spcPts val="0"/>
              </a:spcBef>
              <a:buClr>
                <a:schemeClr val="accent2"/>
              </a:buClr>
              <a:buSzPct val="73333"/>
              <a:buFont typeface="Calibri"/>
              <a:buChar char="◆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Stemming the math talk</a:t>
            </a:r>
          </a:p>
          <a:p>
            <a:pPr marL="114300" marR="0" lvl="0" indent="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650" y="3512062"/>
            <a:ext cx="4530250" cy="305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Shift 1: Focus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886188"/>
            <a:ext cx="8229600" cy="409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Core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major work 6-8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Publisher’s Criteria for High School 11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Smarter Balanced 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Prioritization of Math Content Clusters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 Level Descriptors 6-8, 11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and Content Specifications 6-8, 11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 the Core</a:t>
            </a:r>
          </a:p>
          <a:p>
            <a:pPr marL="640080" marR="0" lvl="1" indent="-233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by grade level 6-8</a:t>
            </a:r>
          </a:p>
          <a:p>
            <a:pPr marL="342900" marR="0" lvl="0" indent="-88900" algn="l" rtl="0"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009441" y="5898514"/>
            <a:ext cx="687072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elimination, but prioritization.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100" y="3137839"/>
            <a:ext cx="2917461" cy="108711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457200" y="412139"/>
            <a:ext cx="8229600" cy="917294"/>
          </a:xfrm>
          <a:prstGeom prst="rect">
            <a:avLst/>
          </a:prstGeom>
          <a:noFill/>
          <a:ln w="66675" cap="flat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7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09600" y="5980351"/>
            <a:ext cx="8229600" cy="646331"/>
          </a:xfrm>
          <a:prstGeom prst="rect">
            <a:avLst/>
          </a:prstGeom>
          <a:noFill/>
          <a:ln w="66675" cap="flat">
            <a:solidFill>
              <a:srgbClr val="7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7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5087" y="4941444"/>
            <a:ext cx="3454167" cy="70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3139" y="1417637"/>
            <a:ext cx="3514060" cy="1270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0650" y="337862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 baseline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Look at Major work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009441" y="5898514"/>
            <a:ext cx="6870720" cy="646331"/>
          </a:xfrm>
          <a:prstGeom prst="rect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…not elimination, but prioritization.</a:t>
            </a:r>
          </a:p>
        </p:txBody>
      </p:sp>
      <p:graphicFrame>
        <p:nvGraphicFramePr>
          <p:cNvPr id="122" name="Shape 122"/>
          <p:cNvGraphicFramePr/>
          <p:nvPr/>
        </p:nvGraphicFramePr>
        <p:xfrm>
          <a:off x="641150" y="1480875"/>
          <a:ext cx="7239000" cy="4000604"/>
        </p:xfrm>
        <a:graphic>
          <a:graphicData uri="http://schemas.openxmlformats.org/drawingml/2006/table">
            <a:tbl>
              <a:tblPr>
                <a:noFill/>
                <a:tableStyleId>{FD29BD53-A208-4C53-9591-639DD9C2DAA9}</a:tableStyleId>
              </a:tblPr>
              <a:tblGrid>
                <a:gridCol w="1881300"/>
                <a:gridCol w="5357700"/>
              </a:tblGrid>
              <a:tr h="3004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80000"/>
                        </a:lnSpc>
                        <a:spcBef>
                          <a:spcPts val="370"/>
                        </a:spcBef>
                        <a:buNone/>
                      </a:pPr>
                      <a:r>
                        <a:rPr lang="en-US" sz="185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85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Work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004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80000"/>
                        </a:lnSpc>
                        <a:spcBef>
                          <a:spcPts val="370"/>
                        </a:spcBef>
                        <a:buNone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6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6075" rtl="0">
                        <a:lnSpc>
                          <a:spcPct val="80000"/>
                        </a:lnSpc>
                        <a:spcBef>
                          <a:spcPts val="37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Ratios and proportional relationships</a:t>
                      </a:r>
                    </a:p>
                    <a:p>
                      <a:pPr marL="457200" lvl="0" indent="-346075" rtl="0">
                        <a:lnSpc>
                          <a:spcPct val="80000"/>
                        </a:lnSpc>
                        <a:spcBef>
                          <a:spcPts val="37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algebraic expressions and equations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7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6075" rtl="0">
                        <a:lnSpc>
                          <a:spcPct val="80000"/>
                        </a:lnSpc>
                        <a:spcBef>
                          <a:spcPts val="37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Ratios and proportional relationships</a:t>
                      </a:r>
                    </a:p>
                    <a:p>
                      <a:pPr marL="457200" lvl="0" indent="-346075" rtl="0">
                        <a:lnSpc>
                          <a:spcPct val="80000"/>
                        </a:lnSpc>
                        <a:spcBef>
                          <a:spcPts val="37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Arithmetic of rational numbers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8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6075" rtl="0">
                        <a:lnSpc>
                          <a:spcPct val="80000"/>
                        </a:lnSpc>
                        <a:spcBef>
                          <a:spcPts val="37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 algebra</a:t>
                      </a:r>
                    </a:p>
                    <a:p>
                      <a:pPr marL="457200" lvl="0" indent="-346075" rtl="0">
                        <a:lnSpc>
                          <a:spcPct val="80000"/>
                        </a:lnSpc>
                        <a:spcBef>
                          <a:spcPts val="37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 functions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11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46075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 Category</a:t>
                      </a:r>
                    </a:p>
                    <a:p>
                      <a:pPr marL="457200" lvl="0" indent="-346075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7368"/>
                        <a:buFont typeface="Calibri"/>
                        <a:buChar char="●"/>
                      </a:pPr>
                      <a:r>
                        <a:rPr lang="en-US" sz="18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Functions Category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49" y="363475"/>
            <a:ext cx="7983325" cy="5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90" y="316050"/>
            <a:ext cx="8732223" cy="43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734" y="4827150"/>
            <a:ext cx="5944775" cy="14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67550" y="418199"/>
            <a:ext cx="7619999" cy="6021600"/>
          </a:xfrm>
          <a:prstGeom prst="rect">
            <a:avLst/>
          </a:prstGeom>
          <a:noFill/>
          <a:ln w="952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look through the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Content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documents (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1-3),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an arrow next to the clusters that you feel are 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alone, discrete skills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 6.SP.A Develop understanding of statistical variability)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45525" y="802000"/>
            <a:ext cx="752999" cy="44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7550" y="418199"/>
            <a:ext cx="7619999" cy="6021600"/>
          </a:xfrm>
          <a:prstGeom prst="rect">
            <a:avLst/>
          </a:prstGeom>
          <a:noFill/>
          <a:ln w="9525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look through the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Content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documents, put an arrow next to the clusters that you feel are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alone, discrete skills 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 6.SP.A Develop understanding of statistical variability)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buNone/>
            </a:pPr>
            <a:r>
              <a:rPr lang="en-US" sz="22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think time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teach differently if what you currently think of as a discrete skill was seen as a support of the focus area?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050" y="1388113"/>
            <a:ext cx="2005874" cy="10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245525" y="802000"/>
            <a:ext cx="752999" cy="44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1724</Words>
  <Application>Microsoft Macintosh PowerPoint</Application>
  <PresentationFormat>On-screen Show (4:3)</PresentationFormat>
  <Paragraphs>236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Prioritizing the Common Core:</vt:lpstr>
      <vt:lpstr>Targets</vt:lpstr>
      <vt:lpstr>Target</vt:lpstr>
      <vt:lpstr>Shift 1: Focus</vt:lpstr>
      <vt:lpstr>Look at Major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Claim 1: How deep?</vt:lpstr>
      <vt:lpstr>PowerPoint Presentation</vt:lpstr>
      <vt:lpstr>PowerPoint Presentation</vt:lpstr>
      <vt:lpstr>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notice? What do you wonder?</vt:lpstr>
      <vt:lpstr>Target</vt:lpstr>
      <vt:lpstr>PowerPoint Presentation</vt:lpstr>
      <vt:lpstr>PowerPoint Presentation</vt:lpstr>
      <vt:lpstr>PowerPoint Presentation</vt:lpstr>
      <vt:lpstr>PowerPoint Presentation</vt:lpstr>
      <vt:lpstr>Targets</vt:lpstr>
      <vt:lpstr>Prioritizing the Common Core: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Prioritizing the Common Core:</dc:title>
  <cp:lastModifiedBy>GBSD</cp:lastModifiedBy>
  <cp:revision>12</cp:revision>
  <dcterms:modified xsi:type="dcterms:W3CDTF">2015-01-15T22:22:57Z</dcterms:modified>
</cp:coreProperties>
</file>