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35" r:id="rId2"/>
    <p:sldId id="336" r:id="rId3"/>
    <p:sldId id="354" r:id="rId4"/>
    <p:sldId id="338" r:id="rId5"/>
    <p:sldId id="267" r:id="rId6"/>
    <p:sldId id="321" r:id="rId7"/>
    <p:sldId id="322" r:id="rId8"/>
    <p:sldId id="323" r:id="rId9"/>
    <p:sldId id="340" r:id="rId10"/>
    <p:sldId id="352" r:id="rId11"/>
    <p:sldId id="341" r:id="rId12"/>
    <p:sldId id="273" r:id="rId13"/>
    <p:sldId id="326" r:id="rId14"/>
    <p:sldId id="327" r:id="rId15"/>
    <p:sldId id="355" r:id="rId16"/>
    <p:sldId id="328" r:id="rId17"/>
    <p:sldId id="274" r:id="rId18"/>
    <p:sldId id="351" r:id="rId19"/>
    <p:sldId id="277" r:id="rId20"/>
    <p:sldId id="353" r:id="rId21"/>
    <p:sldId id="278" r:id="rId22"/>
    <p:sldId id="342" r:id="rId23"/>
    <p:sldId id="280" r:id="rId24"/>
    <p:sldId id="330" r:id="rId25"/>
    <p:sldId id="331" r:id="rId26"/>
    <p:sldId id="345" r:id="rId27"/>
    <p:sldId id="343" r:id="rId28"/>
    <p:sldId id="344" r:id="rId29"/>
    <p:sldId id="283" r:id="rId30"/>
    <p:sldId id="346" r:id="rId31"/>
    <p:sldId id="311" r:id="rId32"/>
    <p:sldId id="312" r:id="rId33"/>
    <p:sldId id="313" r:id="rId34"/>
    <p:sldId id="314" r:id="rId35"/>
    <p:sldId id="315" r:id="rId36"/>
    <p:sldId id="316" r:id="rId37"/>
    <p:sldId id="317" r:id="rId38"/>
    <p:sldId id="318" r:id="rId39"/>
    <p:sldId id="347"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48" r:id="rId53"/>
    <p:sldId id="303" r:id="rId54"/>
    <p:sldId id="304" r:id="rId55"/>
    <p:sldId id="305" r:id="rId56"/>
    <p:sldId id="306" r:id="rId57"/>
    <p:sldId id="307" r:id="rId58"/>
    <p:sldId id="308" r:id="rId59"/>
    <p:sldId id="309" r:id="rId60"/>
    <p:sldId id="349" r:id="rId61"/>
    <p:sldId id="35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1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677C6-7726-453F-BAD0-B4ABFC3B8354}"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AC2C5-1D64-4369-969B-B2D060309A8F}" type="slidenum">
              <a:rPr lang="en-US" smtClean="0"/>
              <a:t>‹#›</a:t>
            </a:fld>
            <a:endParaRPr lang="en-US"/>
          </a:p>
        </p:txBody>
      </p:sp>
    </p:spTree>
    <p:extLst>
      <p:ext uri="{BB962C8B-B14F-4D97-AF65-F5344CB8AC3E}">
        <p14:creationId xmlns:p14="http://schemas.microsoft.com/office/powerpoint/2010/main" val="38783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my self and some of my background</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1</a:t>
            </a:fld>
            <a:endParaRPr lang="en-US" dirty="0"/>
          </a:p>
        </p:txBody>
      </p:sp>
    </p:spTree>
    <p:extLst>
      <p:ext uri="{BB962C8B-B14F-4D97-AF65-F5344CB8AC3E}">
        <p14:creationId xmlns:p14="http://schemas.microsoft.com/office/powerpoint/2010/main" val="322268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Make intentional</a:t>
            </a:r>
            <a:r>
              <a:rPr lang="en-US" altLang="en-US" baseline="0" dirty="0" smtClean="0"/>
              <a:t> connections between standards in different domains in the grade level. Help students see how the mathematics is connected.</a:t>
            </a:r>
            <a:endParaRPr lang="en-US"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3B13FB-B942-4C7D-8B56-D1997FC31354}"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367072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to HS PD – Functions Modeling Algebra Stats</a:t>
            </a:r>
            <a:endParaRPr lang="en-US" dirty="0"/>
          </a:p>
        </p:txBody>
      </p:sp>
      <p:sp>
        <p:nvSpPr>
          <p:cNvPr id="4" name="Slide Number Placeholder 3"/>
          <p:cNvSpPr>
            <a:spLocks noGrp="1"/>
          </p:cNvSpPr>
          <p:nvPr>
            <p:ph type="sldNum" sz="quarter" idx="10"/>
          </p:nvPr>
        </p:nvSpPr>
        <p:spPr/>
        <p:txBody>
          <a:bodyPr/>
          <a:lstStyle/>
          <a:p>
            <a:fld id="{BD959987-A7B6-4934-8997-400D2489FF0F}" type="slidenum">
              <a:rPr lang="en-US" smtClean="0"/>
              <a:t>14</a:t>
            </a:fld>
            <a:endParaRPr lang="en-US"/>
          </a:p>
        </p:txBody>
      </p:sp>
    </p:spTree>
    <p:extLst>
      <p:ext uri="{BB962C8B-B14F-4D97-AF65-F5344CB8AC3E}">
        <p14:creationId xmlns:p14="http://schemas.microsoft.com/office/powerpoint/2010/main" val="167742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A1A87-C29D-4AE7-A6F5-677C02E92663}" type="slidenum">
              <a:rPr lang="en-US" smtClean="0"/>
              <a:t>16</a:t>
            </a:fld>
            <a:endParaRPr lang="en-US"/>
          </a:p>
        </p:txBody>
      </p:sp>
    </p:spTree>
    <p:extLst>
      <p:ext uri="{BB962C8B-B14F-4D97-AF65-F5344CB8AC3E}">
        <p14:creationId xmlns:p14="http://schemas.microsoft.com/office/powerpoint/2010/main" val="124766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F1584C-B65A-4886-8280-138747202B0A}"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94618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7E74AF-19E6-4C05-A890-0330D5ADB289}"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07955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a:t>
            </a:r>
            <a:r>
              <a:rPr lang="en-US" altLang="en-US" baseline="0" dirty="0" smtClean="0"/>
              <a:t> important ideas to keep in mind about application.</a:t>
            </a:r>
            <a:endParaRPr lang="en-US" altLang="en-US" dirty="0"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6B9550-BFCA-4155-9412-AD7E1A54F592}"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78435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aspects of rigor does this task support and why?</a:t>
            </a:r>
            <a:endParaRPr lang="en-US" dirty="0"/>
          </a:p>
        </p:txBody>
      </p:sp>
      <p:sp>
        <p:nvSpPr>
          <p:cNvPr id="4" name="Slide Number Placeholder 3"/>
          <p:cNvSpPr>
            <a:spLocks noGrp="1"/>
          </p:cNvSpPr>
          <p:nvPr>
            <p:ph type="sldNum" sz="quarter" idx="10"/>
          </p:nvPr>
        </p:nvSpPr>
        <p:spPr/>
        <p:txBody>
          <a:bodyPr/>
          <a:lstStyle/>
          <a:p>
            <a:fld id="{BD959987-A7B6-4934-8997-400D2489FF0F}" type="slidenum">
              <a:rPr lang="en-US" smtClean="0"/>
              <a:t>24</a:t>
            </a:fld>
            <a:endParaRPr lang="en-US"/>
          </a:p>
        </p:txBody>
      </p:sp>
    </p:spTree>
    <p:extLst>
      <p:ext uri="{BB962C8B-B14F-4D97-AF65-F5344CB8AC3E}">
        <p14:creationId xmlns:p14="http://schemas.microsoft.com/office/powerpoint/2010/main" val="71680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26</a:t>
            </a:fld>
            <a:endParaRPr lang="en-US" dirty="0"/>
          </a:p>
        </p:txBody>
      </p:sp>
    </p:spTree>
    <p:extLst>
      <p:ext uri="{BB962C8B-B14F-4D97-AF65-F5344CB8AC3E}">
        <p14:creationId xmlns:p14="http://schemas.microsoft.com/office/powerpoint/2010/main" val="73283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27</a:t>
            </a:fld>
            <a:endParaRPr lang="en-US"/>
          </a:p>
        </p:txBody>
      </p:sp>
    </p:spTree>
    <p:extLst>
      <p:ext uri="{BB962C8B-B14F-4D97-AF65-F5344CB8AC3E}">
        <p14:creationId xmlns:p14="http://schemas.microsoft.com/office/powerpoint/2010/main" val="640365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for</a:t>
            </a:r>
            <a:r>
              <a:rPr lang="en-US" baseline="0" dirty="0" smtClean="0"/>
              <a:t> resources</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28</a:t>
            </a:fld>
            <a:endParaRPr lang="en-US" dirty="0"/>
          </a:p>
        </p:txBody>
      </p:sp>
    </p:spTree>
    <p:extLst>
      <p:ext uri="{BB962C8B-B14F-4D97-AF65-F5344CB8AC3E}">
        <p14:creationId xmlns:p14="http://schemas.microsoft.com/office/powerpoint/2010/main" val="43910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years we have learned how to teach skills, often times in isolation.</a:t>
            </a:r>
          </a:p>
          <a:p>
            <a:r>
              <a:rPr lang="en-US" dirty="0" smtClean="0"/>
              <a:t>In the past twenty</a:t>
            </a:r>
            <a:r>
              <a:rPr lang="en-US" baseline="0" dirty="0" smtClean="0"/>
              <a:t> or more years there has been movement in reform based mathematics practices to teach conceptual understanding and use rich math tasks to apply learning and explore mathematics as a useful tool for understanding and describing our world.</a:t>
            </a:r>
          </a:p>
          <a:p>
            <a:r>
              <a:rPr lang="en-US" baseline="0" dirty="0" smtClean="0"/>
              <a:t>With the number of change initiatives in place: new teacher evaluation systems, new content standards impacting our curriculum/scope and sequence, and new assessment system…give ourselves some time to learn AND keep a growth mindset. A mindset celebrating what we are doing well and enhancing our practice with the opportunity that the Common Core and SBA bring.</a:t>
            </a:r>
          </a:p>
          <a:p>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3</a:t>
            </a:fld>
            <a:endParaRPr lang="en-US"/>
          </a:p>
        </p:txBody>
      </p:sp>
    </p:spTree>
    <p:extLst>
      <p:ext uri="{BB962C8B-B14F-4D97-AF65-F5344CB8AC3E}">
        <p14:creationId xmlns:p14="http://schemas.microsoft.com/office/powerpoint/2010/main" val="52899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from Task Models, Grade 4 Target, </a:t>
            </a:r>
            <a:r>
              <a:rPr lang="en-US" dirty="0"/>
              <a:t> </a:t>
            </a:r>
            <a:r>
              <a:rPr lang="en-US" b="1" dirty="0"/>
              <a:t>Target B [s]</a:t>
            </a:r>
            <a:r>
              <a:rPr lang="en-US" dirty="0"/>
              <a:t>: Gain familiarity with factors and multiples.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228FDBC-E188-45DF-9469-9A3BE0169FF9}" type="slidenum">
              <a:rPr lang="en-US" smtClean="0"/>
              <a:t>31</a:t>
            </a:fld>
            <a:endParaRPr lang="en-US"/>
          </a:p>
        </p:txBody>
      </p:sp>
    </p:spTree>
    <p:extLst>
      <p:ext uri="{BB962C8B-B14F-4D97-AF65-F5344CB8AC3E}">
        <p14:creationId xmlns:p14="http://schemas.microsoft.com/office/powerpoint/2010/main" val="3561191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 2, Task Model 3, item #2</a:t>
            </a:r>
            <a:endParaRPr lang="en-US" dirty="0"/>
          </a:p>
        </p:txBody>
      </p:sp>
      <p:sp>
        <p:nvSpPr>
          <p:cNvPr id="4" name="Slide Number Placeholder 3"/>
          <p:cNvSpPr>
            <a:spLocks noGrp="1"/>
          </p:cNvSpPr>
          <p:nvPr>
            <p:ph type="sldNum" sz="quarter" idx="10"/>
          </p:nvPr>
        </p:nvSpPr>
        <p:spPr/>
        <p:txBody>
          <a:bodyPr/>
          <a:lstStyle/>
          <a:p>
            <a:fld id="{4228FDBC-E188-45DF-9469-9A3BE0169FF9}" type="slidenum">
              <a:rPr lang="en-US" smtClean="0"/>
              <a:t>33</a:t>
            </a:fld>
            <a:endParaRPr lang="en-US"/>
          </a:p>
        </p:txBody>
      </p:sp>
    </p:spTree>
    <p:extLst>
      <p:ext uri="{BB962C8B-B14F-4D97-AF65-F5344CB8AC3E}">
        <p14:creationId xmlns:p14="http://schemas.microsoft.com/office/powerpoint/2010/main" val="3755948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FC8A2-F5D0-4A15-A1E8-A4B45C696F55}" type="slidenum">
              <a:rPr lang="en-US" smtClean="0"/>
              <a:t>37</a:t>
            </a:fld>
            <a:endParaRPr lang="en-US"/>
          </a:p>
        </p:txBody>
      </p:sp>
    </p:spTree>
    <p:extLst>
      <p:ext uri="{BB962C8B-B14F-4D97-AF65-F5344CB8AC3E}">
        <p14:creationId xmlns:p14="http://schemas.microsoft.com/office/powerpoint/2010/main" val="2026913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 minutes work time</a:t>
            </a:r>
            <a:r>
              <a:rPr lang="en-US" baseline="0" dirty="0" smtClean="0"/>
              <a:t> followed by </a:t>
            </a:r>
            <a:r>
              <a:rPr lang="en-US" dirty="0" smtClean="0"/>
              <a:t>discussion</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39</a:t>
            </a:fld>
            <a:endParaRPr lang="en-US"/>
          </a:p>
        </p:txBody>
      </p:sp>
    </p:spTree>
    <p:extLst>
      <p:ext uri="{BB962C8B-B14F-4D97-AF65-F5344CB8AC3E}">
        <p14:creationId xmlns:p14="http://schemas.microsoft.com/office/powerpoint/2010/main" val="232649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a:t>
            </a:r>
            <a:r>
              <a:rPr lang="en-US" baseline="0" dirty="0" smtClean="0"/>
              <a:t> minutes work time followed by discussion.</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52</a:t>
            </a:fld>
            <a:endParaRPr lang="en-US"/>
          </a:p>
        </p:txBody>
      </p:sp>
    </p:spTree>
    <p:extLst>
      <p:ext uri="{BB962C8B-B14F-4D97-AF65-F5344CB8AC3E}">
        <p14:creationId xmlns:p14="http://schemas.microsoft.com/office/powerpoint/2010/main" val="87605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Smarter Balanced items and tasks will elicit evidence that students have the ability to integrate knowledge and skills across multiple assessment targets and are ready to meet the challenges of college and careers. </a:t>
            </a:r>
          </a:p>
          <a:p>
            <a:pPr defTabSz="457047">
              <a:defRPr/>
            </a:pPr>
            <a:r>
              <a:rPr lang="en-US" dirty="0"/>
              <a:t>{+}</a:t>
            </a:r>
          </a:p>
          <a:p>
            <a:pPr defTabSz="457047">
              <a:defRPr/>
            </a:pPr>
            <a:r>
              <a:rPr lang="en-US" dirty="0"/>
              <a:t>Items and tasks must be constructed at various levels of cognitive rigor. Smarter Balanced has defined four levels of depth of knowledge.</a:t>
            </a:r>
          </a:p>
          <a:p>
            <a:pPr defTabSz="457047">
              <a:defRPr/>
            </a:pPr>
            <a:r>
              <a:rPr lang="en-US" dirty="0"/>
              <a:t>{+}</a:t>
            </a:r>
          </a:p>
          <a:p>
            <a:pPr defTabSz="457047">
              <a:defRPr/>
            </a:pPr>
            <a:r>
              <a:rPr lang="en-US" dirty="0"/>
              <a:t>The first level focuses on recall and reproduction of facts and other types of information.</a:t>
            </a:r>
          </a:p>
          <a:p>
            <a:pPr defTabSz="457047">
              <a:defRPr/>
            </a:pPr>
            <a:r>
              <a:rPr lang="en-US" dirty="0"/>
              <a:t>{+}</a:t>
            </a:r>
          </a:p>
          <a:p>
            <a:pPr defTabSz="457047">
              <a:defRPr/>
            </a:pPr>
            <a:r>
              <a:rPr lang="en-US" dirty="0"/>
              <a:t>The second level focuses on basic skills and concepts that require cognitive processes that extend beyond the recall of information.</a:t>
            </a:r>
          </a:p>
          <a:p>
            <a:pPr defTabSz="457047">
              <a:defRPr/>
            </a:pPr>
            <a:r>
              <a:rPr lang="en-US" dirty="0"/>
              <a:t>{+}</a:t>
            </a:r>
          </a:p>
          <a:p>
            <a:pPr defTabSz="457047">
              <a:defRPr/>
            </a:pPr>
            <a:r>
              <a:rPr lang="en-US" dirty="0"/>
              <a:t>The third level focuses on strategic thinking and reasoning.</a:t>
            </a:r>
          </a:p>
          <a:p>
            <a:pPr defTabSz="457047">
              <a:defRPr/>
            </a:pPr>
            <a:r>
              <a:rPr lang="en-US" dirty="0"/>
              <a:t>{+}</a:t>
            </a:r>
          </a:p>
          <a:p>
            <a:pPr defTabSz="457047">
              <a:defRPr/>
            </a:pPr>
            <a:r>
              <a:rPr lang="en-US" dirty="0"/>
              <a:t>The fourth and final level requires extended thinking that includes complex reasoning, planning, development, and cognition that occurs over an extended period of time.</a:t>
            </a:r>
          </a:p>
          <a:p>
            <a:pPr defTabSz="457047">
              <a:defRPr/>
            </a:pPr>
            <a:r>
              <a:rPr lang="en-US" dirty="0"/>
              <a:t>Let’s take a look at a sample item for each of the four levels of depth of knowledge.</a:t>
            </a:r>
          </a:p>
          <a:p>
            <a:pPr defTabSz="457047">
              <a:defRPr/>
            </a:pPr>
            <a:endParaRPr lang="en-US" dirty="0"/>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54</a:t>
            </a:fld>
            <a:endParaRPr lang="en-US" dirty="0"/>
          </a:p>
        </p:txBody>
      </p:sp>
    </p:spTree>
    <p:extLst>
      <p:ext uri="{BB962C8B-B14F-4D97-AF65-F5344CB8AC3E}">
        <p14:creationId xmlns:p14="http://schemas.microsoft.com/office/powerpoint/2010/main" val="2281215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This is a grade 8 item that is coded to depth of knowledge level one. This item requires students to recall the rules for exponents to evaluate each expression and select the expression or expressions with a value between zero and one.</a:t>
            </a: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55</a:t>
            </a:fld>
            <a:endParaRPr lang="en-US" dirty="0"/>
          </a:p>
        </p:txBody>
      </p:sp>
    </p:spTree>
    <p:extLst>
      <p:ext uri="{BB962C8B-B14F-4D97-AF65-F5344CB8AC3E}">
        <p14:creationId xmlns:p14="http://schemas.microsoft.com/office/powerpoint/2010/main" val="1185781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This is a grade 8 item that is coded to depth of knowledge level two. This item requires students to use the formula for the volume of a cylinder, as well as a basic understanding of rate, to calculate the number of minutes Jane will take to fill the water tank. </a:t>
            </a: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56</a:t>
            </a:fld>
            <a:endParaRPr lang="en-US" dirty="0"/>
          </a:p>
        </p:txBody>
      </p:sp>
    </p:spTree>
    <p:extLst>
      <p:ext uri="{BB962C8B-B14F-4D97-AF65-F5344CB8AC3E}">
        <p14:creationId xmlns:p14="http://schemas.microsoft.com/office/powerpoint/2010/main" val="2625813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This is a grade 8 item that is coded to depth of knowledge level three. This item requires students to perform calculations in order to respond to each part. In addition, students are required to provide an explanation for each answer. </a:t>
            </a: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57</a:t>
            </a:fld>
            <a:endParaRPr lang="en-US" dirty="0"/>
          </a:p>
        </p:txBody>
      </p:sp>
    </p:spTree>
    <p:extLst>
      <p:ext uri="{BB962C8B-B14F-4D97-AF65-F5344CB8AC3E}">
        <p14:creationId xmlns:p14="http://schemas.microsoft.com/office/powerpoint/2010/main" val="3520730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description for a grade 8 performance task that is coded to depth of knowledge level four. This item requires students to use concepts of geometry, numbers and operations, and statistics to determine the best solution to a problem where all constraints cannot be satisfied at the same time. Additionally, the student must provide justifications to support reasoning. Students are expected to engage with the task for an extended period of time, up to 120 minutes.</a:t>
            </a:r>
          </a:p>
          <a:p>
            <a:endParaRPr lang="en-US" dirty="0"/>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58</a:t>
            </a:fld>
            <a:endParaRPr lang="en-US" dirty="0"/>
          </a:p>
        </p:txBody>
      </p:sp>
    </p:spTree>
    <p:extLst>
      <p:ext uri="{BB962C8B-B14F-4D97-AF65-F5344CB8AC3E}">
        <p14:creationId xmlns:p14="http://schemas.microsoft.com/office/powerpoint/2010/main" val="183424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8FB958-CE86-45A2-AF6E-FCF267CE35A9}"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3530612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 a neighbor,</a:t>
            </a:r>
            <a:r>
              <a:rPr lang="en-US" baseline="0" dirty="0" smtClean="0"/>
              <a:t> a few share outs</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60</a:t>
            </a:fld>
            <a:endParaRPr lang="en-US"/>
          </a:p>
        </p:txBody>
      </p:sp>
    </p:spTree>
    <p:extLst>
      <p:ext uri="{BB962C8B-B14F-4D97-AF65-F5344CB8AC3E}">
        <p14:creationId xmlns:p14="http://schemas.microsoft.com/office/powerpoint/2010/main" val="404053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987" indent="-280765">
              <a:defRPr>
                <a:solidFill>
                  <a:schemeClr val="tx1"/>
                </a:solidFill>
                <a:latin typeface="Arial" pitchFamily="34" charset="0"/>
                <a:ea typeface="MS PGothic" pitchFamily="34" charset="-128"/>
              </a:defRPr>
            </a:lvl2pPr>
            <a:lvl3pPr marL="1123054" indent="-224611">
              <a:defRPr>
                <a:solidFill>
                  <a:schemeClr val="tx1"/>
                </a:solidFill>
                <a:latin typeface="Arial" pitchFamily="34" charset="0"/>
                <a:ea typeface="MS PGothic" pitchFamily="34" charset="-128"/>
              </a:defRPr>
            </a:lvl3pPr>
            <a:lvl4pPr marL="1572278" indent="-224611">
              <a:defRPr>
                <a:solidFill>
                  <a:schemeClr val="tx1"/>
                </a:solidFill>
                <a:latin typeface="Arial" pitchFamily="34" charset="0"/>
                <a:ea typeface="MS PGothic" pitchFamily="34" charset="-128"/>
              </a:defRPr>
            </a:lvl4pPr>
            <a:lvl5pPr marL="2021501" indent="-224611">
              <a:defRPr>
                <a:solidFill>
                  <a:schemeClr val="tx1"/>
                </a:solidFill>
                <a:latin typeface="Arial" pitchFamily="34" charset="0"/>
                <a:ea typeface="MS PGothic" pitchFamily="34" charset="-128"/>
              </a:defRPr>
            </a:lvl5pPr>
            <a:lvl6pPr marL="2470720" indent="-224611" defTabSz="449222" eaLnBrk="0" fontAlgn="base" hangingPunct="0">
              <a:spcBef>
                <a:spcPct val="0"/>
              </a:spcBef>
              <a:spcAft>
                <a:spcPct val="0"/>
              </a:spcAft>
              <a:defRPr>
                <a:solidFill>
                  <a:schemeClr val="tx1"/>
                </a:solidFill>
                <a:latin typeface="Arial" pitchFamily="34" charset="0"/>
                <a:ea typeface="MS PGothic" pitchFamily="34" charset="-128"/>
              </a:defRPr>
            </a:lvl6pPr>
            <a:lvl7pPr marL="2919944" indent="-224611" defTabSz="449222" eaLnBrk="0" fontAlgn="base" hangingPunct="0">
              <a:spcBef>
                <a:spcPct val="0"/>
              </a:spcBef>
              <a:spcAft>
                <a:spcPct val="0"/>
              </a:spcAft>
              <a:defRPr>
                <a:solidFill>
                  <a:schemeClr val="tx1"/>
                </a:solidFill>
                <a:latin typeface="Arial" pitchFamily="34" charset="0"/>
                <a:ea typeface="MS PGothic" pitchFamily="34" charset="-128"/>
              </a:defRPr>
            </a:lvl7pPr>
            <a:lvl8pPr marL="3369166" indent="-224611" defTabSz="449222" eaLnBrk="0" fontAlgn="base" hangingPunct="0">
              <a:spcBef>
                <a:spcPct val="0"/>
              </a:spcBef>
              <a:spcAft>
                <a:spcPct val="0"/>
              </a:spcAft>
              <a:defRPr>
                <a:solidFill>
                  <a:schemeClr val="tx1"/>
                </a:solidFill>
                <a:latin typeface="Arial" pitchFamily="34" charset="0"/>
                <a:ea typeface="MS PGothic" pitchFamily="34" charset="-128"/>
              </a:defRPr>
            </a:lvl8pPr>
            <a:lvl9pPr marL="3818387" indent="-224611" defTabSz="449222" eaLnBrk="0" fontAlgn="base" hangingPunct="0">
              <a:spcBef>
                <a:spcPct val="0"/>
              </a:spcBef>
              <a:spcAft>
                <a:spcPct val="0"/>
              </a:spcAft>
              <a:defRPr>
                <a:solidFill>
                  <a:schemeClr val="tx1"/>
                </a:solidFill>
                <a:latin typeface="Arial" pitchFamily="34" charset="0"/>
                <a:ea typeface="MS PGothic" pitchFamily="34" charset="-128"/>
              </a:defRPr>
            </a:lvl9pPr>
          </a:lstStyle>
          <a:p>
            <a:fld id="{63599AAC-9951-4C8A-A3F4-2FDFBC14D430}" type="slidenum">
              <a:rPr lang="en-US" smtClean="0">
                <a:latin typeface="Calibri" pitchFamily="34" charset="0"/>
              </a:rPr>
              <a:pPr/>
              <a:t>6</a:t>
            </a:fld>
            <a:endParaRPr lang="en-US" smtClean="0">
              <a:latin typeface="Calibri" pitchFamily="34" charset="0"/>
            </a:endParaRPr>
          </a:p>
        </p:txBody>
      </p:sp>
    </p:spTree>
    <p:extLst>
      <p:ext uri="{BB962C8B-B14F-4D97-AF65-F5344CB8AC3E}">
        <p14:creationId xmlns:p14="http://schemas.microsoft.com/office/powerpoint/2010/main" val="382365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A1A87-C29D-4AE7-A6F5-677C02E92663}" type="slidenum">
              <a:rPr lang="en-US" smtClean="0"/>
              <a:t>7</a:t>
            </a:fld>
            <a:endParaRPr lang="en-US"/>
          </a:p>
        </p:txBody>
      </p:sp>
    </p:spTree>
    <p:extLst>
      <p:ext uri="{BB962C8B-B14F-4D97-AF65-F5344CB8AC3E}">
        <p14:creationId xmlns:p14="http://schemas.microsoft.com/office/powerpoint/2010/main" val="169350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A1A87-C29D-4AE7-A6F5-677C02E92663}" type="slidenum">
              <a:rPr lang="en-US" smtClean="0"/>
              <a:t>8</a:t>
            </a:fld>
            <a:endParaRPr lang="en-US"/>
          </a:p>
        </p:txBody>
      </p:sp>
    </p:spTree>
    <p:extLst>
      <p:ext uri="{BB962C8B-B14F-4D97-AF65-F5344CB8AC3E}">
        <p14:creationId xmlns:p14="http://schemas.microsoft.com/office/powerpoint/2010/main" val="169350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25BF5F8-0BDE-4104-AAEC-E9BA9F6A955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53313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subset of the major work in</a:t>
            </a:r>
            <a:r>
              <a:rPr lang="en-US" baseline="0" dirty="0" smtClean="0"/>
              <a:t> grades K-8 is the progression that leads towards middle school algebra.</a:t>
            </a:r>
            <a:endParaRPr lang="en-US" dirty="0"/>
          </a:p>
        </p:txBody>
      </p:sp>
      <p:sp>
        <p:nvSpPr>
          <p:cNvPr id="4" name="Slide Number Placeholder 3"/>
          <p:cNvSpPr>
            <a:spLocks noGrp="1"/>
          </p:cNvSpPr>
          <p:nvPr>
            <p:ph type="sldNum" sz="quarter" idx="10"/>
          </p:nvPr>
        </p:nvSpPr>
        <p:spPr/>
        <p:txBody>
          <a:bodyPr/>
          <a:lstStyle/>
          <a:p>
            <a:fld id="{BD959987-A7B6-4934-8997-400D2489FF0F}" type="slidenum">
              <a:rPr lang="en-US" smtClean="0"/>
              <a:t>10</a:t>
            </a:fld>
            <a:endParaRPr lang="en-US"/>
          </a:p>
        </p:txBody>
      </p:sp>
    </p:spTree>
    <p:extLst>
      <p:ext uri="{BB962C8B-B14F-4D97-AF65-F5344CB8AC3E}">
        <p14:creationId xmlns:p14="http://schemas.microsoft.com/office/powerpoint/2010/main" val="8517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coherent progression across</a:t>
            </a:r>
            <a:r>
              <a:rPr lang="en-US" baseline="0" dirty="0" smtClean="0"/>
              <a:t> grade levels from</a:t>
            </a:r>
            <a:r>
              <a:rPr lang="en-US" dirty="0" smtClean="0"/>
              <a:t> 4</a:t>
            </a:r>
            <a:r>
              <a:rPr lang="en-US" baseline="30000" dirty="0" smtClean="0"/>
              <a:t>th</a:t>
            </a:r>
            <a:r>
              <a:rPr lang="en-US" dirty="0" smtClean="0"/>
              <a:t> to 6</a:t>
            </a:r>
            <a:r>
              <a:rPr lang="en-US" baseline="30000" dirty="0" smtClean="0"/>
              <a:t>th</a:t>
            </a:r>
            <a:r>
              <a:rPr lang="en-US" dirty="0" smtClean="0"/>
              <a:t> grade of multiplying</a:t>
            </a:r>
            <a:r>
              <a:rPr lang="en-US" baseline="0" dirty="0" smtClean="0"/>
              <a:t> and dividing fractions.  </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11</a:t>
            </a:fld>
            <a:endParaRPr lang="en-US"/>
          </a:p>
        </p:txBody>
      </p:sp>
    </p:spTree>
    <p:extLst>
      <p:ext uri="{BB962C8B-B14F-4D97-AF65-F5344CB8AC3E}">
        <p14:creationId xmlns:p14="http://schemas.microsoft.com/office/powerpoint/2010/main" val="13093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19278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63888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72458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27088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08637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8B804-0370-4C7D-9D68-082D625C6DF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03931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8B804-0370-4C7D-9D68-082D625C6DFA}"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300830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8B804-0370-4C7D-9D68-082D625C6DFA}"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90877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8B804-0370-4C7D-9D68-082D625C6DFA}"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80205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8B804-0370-4C7D-9D68-082D625C6DF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36491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8B804-0370-4C7D-9D68-082D625C6DF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42766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8B804-0370-4C7D-9D68-082D625C6DFA}"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F4763-6FC3-4A31-8F3A-43DCD2AFA4FC}" type="slidenum">
              <a:rPr lang="en-US" smtClean="0"/>
              <a:t>‹#›</a:t>
            </a:fld>
            <a:endParaRPr lang="en-US"/>
          </a:p>
        </p:txBody>
      </p:sp>
    </p:spTree>
    <p:extLst>
      <p:ext uri="{BB962C8B-B14F-4D97-AF65-F5344CB8AC3E}">
        <p14:creationId xmlns:p14="http://schemas.microsoft.com/office/powerpoint/2010/main" val="384597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ian.graham@camas.wedne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achievethecore.org/page/774/focus-by-grade-leve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orestandards.org/Math/Content/6/EE/C/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orestandards.org/Math/Content/HSF/LE/A/1/" TargetMode="External"/><Relationship Id="rId5" Type="http://schemas.openxmlformats.org/officeDocument/2006/relationships/hyperlink" Target="http://www.corestandards.org/Math/Content/8/F/B/4/" TargetMode="External"/><Relationship Id="rId4" Type="http://schemas.openxmlformats.org/officeDocument/2006/relationships/hyperlink" Target="http://www.corestandards.org/Math/Content/7/RP/A/2/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orestandards.org/Math/Content/8/EE/B/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corestandards.org/Math/Content/8/SP/A/3/" TargetMode="External"/><Relationship Id="rId4" Type="http://schemas.openxmlformats.org/officeDocument/2006/relationships/hyperlink" Target="http://www.corestandards.org/Math/Content/8/F/B/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ime.math.arizona.edu/progression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restandards.org/Math/Content/3/introduc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ime.math.arizona.edu/progressions/" TargetMode="External"/><Relationship Id="rId5" Type="http://schemas.openxmlformats.org/officeDocument/2006/relationships/hyperlink" Target="http://www.k12.wa.us/corestandards/pubdocs/highschoolalg1geoalg2.pdf" TargetMode="External"/><Relationship Id="rId4" Type="http://schemas.openxmlformats.org/officeDocument/2006/relationships/hyperlink" Target="http://web3.esd112.org/docs/default-source/smerc/ospi-ccss-major-focus-6-8.pdf?sfvrsn=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goodreads.com/work/quotes/403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odreads.com/author/show/217172.Carol_S_Dweck"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smarterbalanced.org/wordpress/wp-content/uploads/2014/05/Math_Preliminary_-Blueprint-2014_04-30Final.pdf" TargetMode="External"/><Relationship Id="rId2" Type="http://schemas.openxmlformats.org/officeDocument/2006/relationships/hyperlink" Target="http://sbac.portal.airast.org/practice-test/resources/#scoring"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www.smarterbalanced.org/smarter-balanced-assessments/#i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k12.wa.us/CoreStandards/Mathematics/default.asp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txBody>
          <a:bodyPr>
            <a:normAutofit fontScale="90000"/>
          </a:bodyPr>
          <a:lstStyle/>
          <a:p>
            <a:r>
              <a:rPr lang="en-US" b="1" dirty="0" smtClean="0"/>
              <a:t>CCSS &amp; Smarter Balanced Mathematics: Key Shifts to </a:t>
            </a:r>
            <a:r>
              <a:rPr lang="en-US" b="1" dirty="0" smtClean="0"/>
              <a:t>Claims</a:t>
            </a:r>
            <a:br>
              <a:rPr lang="en-US" b="1" dirty="0" smtClean="0"/>
            </a:br>
            <a:r>
              <a:rPr lang="en-US" b="1" dirty="0" smtClean="0"/>
              <a:t>tinyurl.com/UP612math</a:t>
            </a:r>
            <a:endParaRPr lang="en-US" b="1" dirty="0"/>
          </a:p>
        </p:txBody>
      </p:sp>
      <p:sp>
        <p:nvSpPr>
          <p:cNvPr id="3" name="Subtitle 2"/>
          <p:cNvSpPr>
            <a:spLocks noGrp="1"/>
          </p:cNvSpPr>
          <p:nvPr>
            <p:ph type="subTitle" idx="1"/>
          </p:nvPr>
        </p:nvSpPr>
        <p:spPr>
          <a:xfrm>
            <a:off x="1371600" y="3886200"/>
            <a:ext cx="6400800" cy="1828800"/>
          </a:xfrm>
        </p:spPr>
        <p:txBody>
          <a:bodyPr>
            <a:normAutofit fontScale="55000" lnSpcReduction="20000"/>
          </a:bodyPr>
          <a:lstStyle/>
          <a:p>
            <a:r>
              <a:rPr lang="en-US" dirty="0" smtClean="0">
                <a:solidFill>
                  <a:schemeClr val="tx2"/>
                </a:solidFill>
              </a:rPr>
              <a:t>University of Portland </a:t>
            </a:r>
          </a:p>
          <a:p>
            <a:r>
              <a:rPr lang="en-US" dirty="0" smtClean="0">
                <a:solidFill>
                  <a:schemeClr val="tx2"/>
                </a:solidFill>
              </a:rPr>
              <a:t>1-15-15</a:t>
            </a:r>
          </a:p>
          <a:p>
            <a:r>
              <a:rPr lang="en-US" dirty="0" smtClean="0">
                <a:solidFill>
                  <a:schemeClr val="tx2"/>
                </a:solidFill>
              </a:rPr>
              <a:t>Brian Graham</a:t>
            </a:r>
            <a:r>
              <a:rPr lang="en-US" dirty="0">
                <a:solidFill>
                  <a:schemeClr val="tx2"/>
                </a:solidFill>
              </a:rPr>
              <a:t> </a:t>
            </a:r>
            <a:endParaRPr lang="en-US" dirty="0" smtClean="0">
              <a:solidFill>
                <a:schemeClr val="tx2"/>
              </a:solidFill>
            </a:endParaRPr>
          </a:p>
          <a:p>
            <a:r>
              <a:rPr lang="en-US" dirty="0" smtClean="0">
                <a:solidFill>
                  <a:schemeClr val="tx2"/>
                </a:solidFill>
              </a:rPr>
              <a:t>Camas School District TOSA </a:t>
            </a:r>
          </a:p>
          <a:p>
            <a:r>
              <a:rPr lang="en-US" dirty="0" smtClean="0">
                <a:solidFill>
                  <a:schemeClr val="tx2"/>
                </a:solidFill>
              </a:rPr>
              <a:t>M.Ed. NBCT AYA Mathematics</a:t>
            </a:r>
          </a:p>
          <a:p>
            <a:r>
              <a:rPr lang="en-US" dirty="0" smtClean="0">
                <a:solidFill>
                  <a:schemeClr val="tx2"/>
                </a:solidFill>
                <a:hlinkClick r:id="rId3"/>
              </a:rPr>
              <a:t>Brian.graham@camas.wednet.edu</a:t>
            </a:r>
            <a:endParaRPr lang="en-US" dirty="0" smtClean="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366806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Coherence with Algebra</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48" y="2005013"/>
            <a:ext cx="8311104"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1456770"/>
            <a:ext cx="7086600" cy="646331"/>
          </a:xfrm>
          <a:prstGeom prst="rect">
            <a:avLst/>
          </a:prstGeom>
          <a:noFill/>
        </p:spPr>
        <p:txBody>
          <a:bodyPr wrap="square" rtlCol="0">
            <a:spAutoFit/>
          </a:bodyPr>
          <a:lstStyle/>
          <a:p>
            <a:r>
              <a:rPr lang="en-US" dirty="0">
                <a:hlinkClick r:id="rId4"/>
              </a:rPr>
              <a:t>http://</a:t>
            </a:r>
            <a:r>
              <a:rPr lang="en-US" dirty="0" smtClean="0">
                <a:hlinkClick r:id="rId4"/>
              </a:rPr>
              <a:t>achievethecore.org/page/774/focus-by-grade-level</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OSPI Math Webinar_Part 4_ 5-29-2014</a:t>
            </a:r>
            <a:endParaRPr lang="en-US"/>
          </a:p>
        </p:txBody>
      </p:sp>
      <p:sp>
        <p:nvSpPr>
          <p:cNvPr id="6" name="Slide Number Placeholder 5"/>
          <p:cNvSpPr>
            <a:spLocks noGrp="1"/>
          </p:cNvSpPr>
          <p:nvPr>
            <p:ph type="sldNum" sz="quarter" idx="12"/>
          </p:nvPr>
        </p:nvSpPr>
        <p:spPr/>
        <p:txBody>
          <a:bodyPr/>
          <a:lstStyle/>
          <a:p>
            <a:fld id="{73A035A4-31BA-493F-9CED-C4D1DFE6859A}" type="slidenum">
              <a:rPr lang="en-US" smtClean="0"/>
              <a:t>10</a:t>
            </a:fld>
            <a:endParaRPr lang="en-US"/>
          </a:p>
        </p:txBody>
      </p:sp>
      <p:pic>
        <p:nvPicPr>
          <p:cNvPr id="8" name="Picture 6" descr="S:\Communications\Logos Signatures Photos\Seals, Logos, Signatures\OSPI schoolhouse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86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40"/>
          <p:cNvSpPr txBox="1">
            <a:spLocks noChangeArrowheads="1"/>
          </p:cNvSpPr>
          <p:nvPr/>
        </p:nvSpPr>
        <p:spPr bwMode="auto">
          <a:xfrm>
            <a:off x="1609241" y="5562600"/>
            <a:ext cx="7376737" cy="11125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endParaRPr lang="en-US" altLang="en-US" dirty="0">
              <a:latin typeface="Arial" charset="0"/>
            </a:endParaRPr>
          </a:p>
        </p:txBody>
      </p:sp>
      <p:grpSp>
        <p:nvGrpSpPr>
          <p:cNvPr id="13315" name="Group 21"/>
          <p:cNvGrpSpPr>
            <a:grpSpLocks/>
          </p:cNvGrpSpPr>
          <p:nvPr/>
        </p:nvGrpSpPr>
        <p:grpSpPr bwMode="auto">
          <a:xfrm>
            <a:off x="380997" y="46038"/>
            <a:ext cx="8619641" cy="5335542"/>
            <a:chOff x="4791061" y="45356"/>
            <a:chExt cx="2988653" cy="5336087"/>
          </a:xfrm>
        </p:grpSpPr>
        <p:sp>
          <p:nvSpPr>
            <p:cNvPr id="13316" name="Text Box 138"/>
            <p:cNvSpPr txBox="1">
              <a:spLocks noChangeArrowheads="1"/>
            </p:cNvSpPr>
            <p:nvPr/>
          </p:nvSpPr>
          <p:spPr bwMode="auto">
            <a:xfrm>
              <a:off x="5213790" y="520700"/>
              <a:ext cx="2562789" cy="14997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endParaRPr lang="en-US" altLang="en-US" dirty="0">
                <a:latin typeface="Arial" charset="0"/>
              </a:endParaRPr>
            </a:p>
          </p:txBody>
        </p:sp>
        <p:sp>
          <p:nvSpPr>
            <p:cNvPr id="13317" name="Text Box 139"/>
            <p:cNvSpPr txBox="1">
              <a:spLocks noChangeArrowheads="1"/>
            </p:cNvSpPr>
            <p:nvPr/>
          </p:nvSpPr>
          <p:spPr bwMode="auto">
            <a:xfrm>
              <a:off x="5211842" y="2305430"/>
              <a:ext cx="2562789" cy="11994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endParaRPr lang="en-US" altLang="en-US" dirty="0"/>
            </a:p>
            <a:p>
              <a:pPr eaLnBrk="1" hangingPunct="1"/>
              <a:endParaRPr lang="en-US" altLang="en-US" dirty="0">
                <a:latin typeface="Arial" charset="0"/>
              </a:endParaRPr>
            </a:p>
          </p:txBody>
        </p:sp>
        <p:sp>
          <p:nvSpPr>
            <p:cNvPr id="13318" name="Text Box 140"/>
            <p:cNvSpPr txBox="1">
              <a:spLocks noChangeArrowheads="1"/>
            </p:cNvSpPr>
            <p:nvPr/>
          </p:nvSpPr>
          <p:spPr bwMode="auto">
            <a:xfrm>
              <a:off x="5216925" y="3750474"/>
              <a:ext cx="2562789" cy="16309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endParaRPr lang="en-US" altLang="en-US" dirty="0">
                <a:latin typeface="Arial" charset="0"/>
              </a:endParaRPr>
            </a:p>
          </p:txBody>
        </p:sp>
        <p:sp>
          <p:nvSpPr>
            <p:cNvPr id="13319" name="Text Box 143"/>
            <p:cNvSpPr txBox="1">
              <a:spLocks noChangeArrowheads="1"/>
            </p:cNvSpPr>
            <p:nvPr/>
          </p:nvSpPr>
          <p:spPr bwMode="auto">
            <a:xfrm>
              <a:off x="4791061" y="779462"/>
              <a:ext cx="9509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a:t>Grade </a:t>
              </a:r>
              <a:r>
                <a:rPr lang="en-US" altLang="en-US" dirty="0" smtClean="0"/>
                <a:t>6</a:t>
              </a:r>
              <a:endParaRPr lang="en-US" altLang="en-US" dirty="0">
                <a:latin typeface="Arial" charset="0"/>
              </a:endParaRPr>
            </a:p>
          </p:txBody>
        </p:sp>
        <p:sp>
          <p:nvSpPr>
            <p:cNvPr id="13320" name="Text Box 144"/>
            <p:cNvSpPr txBox="1">
              <a:spLocks noChangeArrowheads="1"/>
            </p:cNvSpPr>
            <p:nvPr/>
          </p:nvSpPr>
          <p:spPr bwMode="auto">
            <a:xfrm>
              <a:off x="4791061" y="2479405"/>
              <a:ext cx="9509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a:t>Grade </a:t>
              </a:r>
              <a:r>
                <a:rPr lang="en-US" altLang="en-US" dirty="0" smtClean="0"/>
                <a:t>7</a:t>
              </a:r>
              <a:endParaRPr lang="en-US" altLang="en-US" dirty="0">
                <a:latin typeface="Arial" charset="0"/>
              </a:endParaRPr>
            </a:p>
          </p:txBody>
        </p:sp>
        <p:sp>
          <p:nvSpPr>
            <p:cNvPr id="13321" name="Text Box 145"/>
            <p:cNvSpPr txBox="1">
              <a:spLocks noChangeArrowheads="1"/>
            </p:cNvSpPr>
            <p:nvPr/>
          </p:nvSpPr>
          <p:spPr bwMode="auto">
            <a:xfrm>
              <a:off x="4791061" y="4066309"/>
              <a:ext cx="9509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a:t>Grade </a:t>
              </a:r>
              <a:r>
                <a:rPr lang="en-US" altLang="en-US" dirty="0" smtClean="0"/>
                <a:t>8</a:t>
              </a:r>
              <a:endParaRPr lang="en-US" altLang="en-US" dirty="0">
                <a:latin typeface="Arial" charset="0"/>
              </a:endParaRPr>
            </a:p>
          </p:txBody>
        </p:sp>
        <p:sp>
          <p:nvSpPr>
            <p:cNvPr id="13322" name="Text Box 146"/>
            <p:cNvSpPr txBox="1">
              <a:spLocks noChangeArrowheads="1"/>
            </p:cNvSpPr>
            <p:nvPr/>
          </p:nvSpPr>
          <p:spPr bwMode="auto">
            <a:xfrm>
              <a:off x="5519027" y="45356"/>
              <a:ext cx="217829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sz="2800" b="1" dirty="0" smtClean="0"/>
                <a:t>CCSS-Math Coherence with Functions</a:t>
              </a:r>
              <a:endParaRPr lang="en-US" altLang="en-US" sz="2800" b="1" dirty="0">
                <a:latin typeface="Arial" charset="0"/>
              </a:endParaRPr>
            </a:p>
          </p:txBody>
        </p:sp>
      </p:grpSp>
      <p:sp>
        <p:nvSpPr>
          <p:cNvPr id="3" name="TextBox 2"/>
          <p:cNvSpPr txBox="1"/>
          <p:nvPr/>
        </p:nvSpPr>
        <p:spPr>
          <a:xfrm>
            <a:off x="2480543" y="542862"/>
            <a:ext cx="5801015" cy="369332"/>
          </a:xfrm>
          <a:prstGeom prst="rect">
            <a:avLst/>
          </a:prstGeom>
          <a:noFill/>
        </p:spPr>
        <p:txBody>
          <a:bodyPr wrap="square" rtlCol="0">
            <a:spAutoFit/>
          </a:bodyPr>
          <a:lstStyle/>
          <a:p>
            <a:endParaRPr lang="en-US" dirty="0"/>
          </a:p>
        </p:txBody>
      </p:sp>
      <p:sp>
        <p:nvSpPr>
          <p:cNvPr id="4" name="Rectangle 3"/>
          <p:cNvSpPr/>
          <p:nvPr/>
        </p:nvSpPr>
        <p:spPr>
          <a:xfrm>
            <a:off x="1594586" y="543648"/>
            <a:ext cx="7391397" cy="1354217"/>
          </a:xfrm>
          <a:prstGeom prst="rect">
            <a:avLst/>
          </a:prstGeom>
        </p:spPr>
        <p:txBody>
          <a:bodyPr wrap="square">
            <a:spAutoFit/>
          </a:bodyPr>
          <a:lstStyle/>
          <a:p>
            <a:r>
              <a:rPr lang="en-US" cap="all" dirty="0">
                <a:hlinkClick r:id="rId3"/>
              </a:rPr>
              <a:t>CCSS.MATH.CONTENT.6.EE.C.9</a:t>
            </a:r>
            <a:r>
              <a:rPr lang="en-US" dirty="0"/>
              <a:t/>
            </a:r>
            <a:br>
              <a:rPr lang="en-US" dirty="0"/>
            </a:br>
            <a:r>
              <a:rPr lang="en-US" sz="1600" dirty="0"/>
              <a:t>Use variables to represent two quantities in a real-world problem that change in relationship to one another; write an equation to express one quantity, thought of as the dependent variable, in terms of the other quantity, thought of as the independent </a:t>
            </a:r>
            <a:r>
              <a:rPr lang="en-US" sz="1600" dirty="0" smtClean="0"/>
              <a:t>variable….</a:t>
            </a:r>
            <a:endParaRPr lang="en-US" sz="1600" dirty="0"/>
          </a:p>
        </p:txBody>
      </p:sp>
      <p:sp>
        <p:nvSpPr>
          <p:cNvPr id="5" name="Rectangle 4"/>
          <p:cNvSpPr/>
          <p:nvPr/>
        </p:nvSpPr>
        <p:spPr>
          <a:xfrm>
            <a:off x="1594585" y="2222137"/>
            <a:ext cx="7391397" cy="1107996"/>
          </a:xfrm>
          <a:prstGeom prst="rect">
            <a:avLst/>
          </a:prstGeom>
        </p:spPr>
        <p:txBody>
          <a:bodyPr wrap="square">
            <a:spAutoFit/>
          </a:bodyPr>
          <a:lstStyle/>
          <a:p>
            <a:r>
              <a:rPr lang="en-US" cap="all" dirty="0">
                <a:hlinkClick r:id="rId4"/>
              </a:rPr>
              <a:t>CCSS.MATH.CONTENT.7.RP.A.2.C</a:t>
            </a:r>
            <a:r>
              <a:rPr lang="en-US" dirty="0"/>
              <a:t/>
            </a:r>
            <a:br>
              <a:rPr lang="en-US" dirty="0"/>
            </a:br>
            <a:r>
              <a:rPr lang="en-US" sz="1600" dirty="0"/>
              <a:t>Represent proportional relationships by equations. </a:t>
            </a:r>
            <a:r>
              <a:rPr lang="en-US" sz="1600" i="1" dirty="0"/>
              <a:t>For example, if total cost t is proportional to the number n of items purchased at a constant price p, the relationship between the total cost and the number of items can be expressed as t = </a:t>
            </a:r>
            <a:r>
              <a:rPr lang="en-US" sz="1600" i="1" dirty="0" err="1"/>
              <a:t>pn</a:t>
            </a:r>
            <a:r>
              <a:rPr lang="en-US" sz="1600" dirty="0"/>
              <a:t>.</a:t>
            </a:r>
          </a:p>
        </p:txBody>
      </p:sp>
      <p:sp>
        <p:nvSpPr>
          <p:cNvPr id="20" name="Text Box 145"/>
          <p:cNvSpPr txBox="1">
            <a:spLocks noChangeArrowheads="1"/>
          </p:cNvSpPr>
          <p:nvPr/>
        </p:nvSpPr>
        <p:spPr bwMode="auto">
          <a:xfrm>
            <a:off x="378593" y="5724581"/>
            <a:ext cx="2742550" cy="4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smtClean="0"/>
              <a:t>HS</a:t>
            </a:r>
            <a:endParaRPr lang="en-US" altLang="en-US" dirty="0">
              <a:latin typeface="Arial" charset="0"/>
            </a:endParaRPr>
          </a:p>
        </p:txBody>
      </p:sp>
      <p:sp>
        <p:nvSpPr>
          <p:cNvPr id="7" name="Rectangle 6"/>
          <p:cNvSpPr/>
          <p:nvPr/>
        </p:nvSpPr>
        <p:spPr>
          <a:xfrm>
            <a:off x="1600199" y="3774747"/>
            <a:ext cx="7441889" cy="1600438"/>
          </a:xfrm>
          <a:prstGeom prst="rect">
            <a:avLst/>
          </a:prstGeom>
        </p:spPr>
        <p:txBody>
          <a:bodyPr wrap="square">
            <a:spAutoFit/>
          </a:bodyPr>
          <a:lstStyle/>
          <a:p>
            <a:r>
              <a:rPr lang="en-US" cap="all" dirty="0">
                <a:hlinkClick r:id="rId5"/>
              </a:rPr>
              <a:t>CCSS.MATH.CONTENT.8.F.B.4</a:t>
            </a:r>
            <a:r>
              <a:rPr lang="en-US" dirty="0"/>
              <a:t/>
            </a:r>
            <a:br>
              <a:rPr lang="en-US" dirty="0"/>
            </a:br>
            <a:r>
              <a:rPr lang="en-US" sz="1600" dirty="0"/>
              <a:t>Construct a function to model a linear relationship between two quantities. Determine the rate of change  and initial value of the function from a description of a relationship or from two (</a:t>
            </a:r>
            <a:r>
              <a:rPr lang="en-US" sz="1600" i="1" dirty="0"/>
              <a:t>x, y</a:t>
            </a:r>
            <a:r>
              <a:rPr lang="en-US" sz="1600" dirty="0"/>
              <a:t>) values, including reading these from a table or from a graph. Interpret the rate of change and initial value of a linear function in terms of the situation it models, and in terms of its graph or a table of values.</a:t>
            </a:r>
          </a:p>
        </p:txBody>
      </p:sp>
      <p:sp>
        <p:nvSpPr>
          <p:cNvPr id="8" name="Rectangle 7"/>
          <p:cNvSpPr/>
          <p:nvPr/>
        </p:nvSpPr>
        <p:spPr>
          <a:xfrm>
            <a:off x="1594580" y="5562600"/>
            <a:ext cx="7391397" cy="1077218"/>
          </a:xfrm>
          <a:prstGeom prst="rect">
            <a:avLst/>
          </a:prstGeom>
        </p:spPr>
        <p:txBody>
          <a:bodyPr wrap="square">
            <a:spAutoFit/>
          </a:bodyPr>
          <a:lstStyle/>
          <a:p>
            <a:r>
              <a:rPr lang="en-US" sz="1600" dirty="0"/>
              <a:t>Construct and compare linear, quadratic, and exponential models and solve problems.</a:t>
            </a:r>
          </a:p>
          <a:p>
            <a:r>
              <a:rPr lang="en-US" sz="1600" u="sng" cap="all" dirty="0">
                <a:hlinkClick r:id="rId6"/>
              </a:rPr>
              <a:t>CCSS.MATH.CONTENT.HSF.LE.A.1</a:t>
            </a:r>
            <a:r>
              <a:rPr lang="en-US" sz="1600" dirty="0"/>
              <a:t/>
            </a:r>
            <a:br>
              <a:rPr lang="en-US" sz="1600" dirty="0"/>
            </a:br>
            <a:r>
              <a:rPr lang="en-US" sz="1600" dirty="0"/>
              <a:t>Distinguish between situations that can be modeled with linear functions and with exponential functions.</a:t>
            </a:r>
          </a:p>
        </p:txBody>
      </p:sp>
    </p:spTree>
    <p:extLst>
      <p:ext uri="{BB962C8B-B14F-4D97-AF65-F5344CB8AC3E}">
        <p14:creationId xmlns:p14="http://schemas.microsoft.com/office/powerpoint/2010/main" val="1785615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b="1" dirty="0" smtClean="0">
                <a:solidFill>
                  <a:srgbClr val="C00000"/>
                </a:solidFill>
              </a:rPr>
              <a:t>Coherence</a:t>
            </a:r>
            <a:r>
              <a:rPr lang="en-US" altLang="en-US" dirty="0" smtClean="0"/>
              <a:t> within Grade 8</a:t>
            </a:r>
          </a:p>
        </p:txBody>
      </p:sp>
      <p:sp>
        <p:nvSpPr>
          <p:cNvPr id="14339" name="Content Placeholder 2"/>
          <p:cNvSpPr>
            <a:spLocks noGrp="1"/>
          </p:cNvSpPr>
          <p:nvPr>
            <p:ph idx="1"/>
          </p:nvPr>
        </p:nvSpPr>
        <p:spPr>
          <a:xfrm>
            <a:off x="533400" y="1143000"/>
            <a:ext cx="8229600" cy="661988"/>
          </a:xfrm>
        </p:spPr>
        <p:txBody>
          <a:bodyPr>
            <a:normAutofit/>
          </a:bodyPr>
          <a:lstStyle/>
          <a:p>
            <a:pPr algn="ctr" eaLnBrk="1" hangingPunct="1">
              <a:buFont typeface="Arial" charset="0"/>
              <a:buNone/>
            </a:pPr>
            <a:r>
              <a:rPr lang="en-US" altLang="en-US" sz="2400" dirty="0" smtClean="0"/>
              <a:t>The standards make explicit connections at a single grade</a:t>
            </a:r>
          </a:p>
        </p:txBody>
      </p:sp>
      <p:sp>
        <p:nvSpPr>
          <p:cNvPr id="3" name="Rectangle 2"/>
          <p:cNvSpPr/>
          <p:nvPr/>
        </p:nvSpPr>
        <p:spPr>
          <a:xfrm>
            <a:off x="304800" y="1752600"/>
            <a:ext cx="4572000" cy="2308324"/>
          </a:xfrm>
          <a:prstGeom prst="rect">
            <a:avLst/>
          </a:prstGeom>
        </p:spPr>
        <p:txBody>
          <a:bodyPr>
            <a:spAutoFit/>
          </a:bodyPr>
          <a:lstStyle/>
          <a:p>
            <a:r>
              <a:rPr lang="en-US" cap="all" dirty="0">
                <a:hlinkClick r:id="rId3"/>
              </a:rPr>
              <a:t>CCSS.MATH.CONTENT.8.EE.B.5</a:t>
            </a:r>
            <a:r>
              <a:rPr lang="en-US" dirty="0"/>
              <a:t/>
            </a:r>
            <a:br>
              <a:rPr lang="en-US" dirty="0"/>
            </a:br>
            <a:r>
              <a:rPr lang="en-US" dirty="0"/>
              <a:t>Graph proportional relationships, interpreting the unit rate as the slope of the graph. Compare two different proportional relationships represented in different ways. For example, compare a distance-time graph to a distance-time equation to determine which of two moving objects has greater speed.</a:t>
            </a:r>
          </a:p>
        </p:txBody>
      </p:sp>
      <p:sp>
        <p:nvSpPr>
          <p:cNvPr id="4" name="Rectangle 3"/>
          <p:cNvSpPr/>
          <p:nvPr/>
        </p:nvSpPr>
        <p:spPr>
          <a:xfrm>
            <a:off x="4876800" y="1752600"/>
            <a:ext cx="3886200" cy="3416320"/>
          </a:xfrm>
          <a:prstGeom prst="rect">
            <a:avLst/>
          </a:prstGeom>
        </p:spPr>
        <p:txBody>
          <a:bodyPr wrap="square">
            <a:spAutoFit/>
          </a:bodyPr>
          <a:lstStyle/>
          <a:p>
            <a:r>
              <a:rPr lang="en-US" cap="all" dirty="0">
                <a:hlinkClick r:id="rId4"/>
              </a:rPr>
              <a:t>CCSS.MATH.CONTENT.8.F.B.4</a:t>
            </a:r>
            <a:r>
              <a:rPr lang="en-US" dirty="0"/>
              <a:t/>
            </a:r>
            <a:br>
              <a:rPr lang="en-US" dirty="0"/>
            </a:br>
            <a:r>
              <a:rPr lang="en-US" dirty="0"/>
              <a:t>Construct a function to model a linear relationship between two quantities. Determine the rate of change  and initial value of the function from a description of a relationship or from two (</a:t>
            </a:r>
            <a:r>
              <a:rPr lang="en-US" i="1" dirty="0"/>
              <a:t>x, y</a:t>
            </a:r>
            <a:r>
              <a:rPr lang="en-US" dirty="0"/>
              <a:t>) values, including reading these from a table or from a graph. Interpret the rate of change and initial value of a linear function in terms of the situation it models, and in terms of its graph or a table of values.</a:t>
            </a:r>
          </a:p>
        </p:txBody>
      </p:sp>
      <p:sp>
        <p:nvSpPr>
          <p:cNvPr id="5" name="Rectangle 4"/>
          <p:cNvSpPr/>
          <p:nvPr/>
        </p:nvSpPr>
        <p:spPr>
          <a:xfrm>
            <a:off x="273518" y="4272677"/>
            <a:ext cx="4572000" cy="2585323"/>
          </a:xfrm>
          <a:prstGeom prst="rect">
            <a:avLst/>
          </a:prstGeom>
        </p:spPr>
        <p:txBody>
          <a:bodyPr>
            <a:spAutoFit/>
          </a:bodyPr>
          <a:lstStyle/>
          <a:p>
            <a:r>
              <a:rPr lang="en-US" cap="all" dirty="0">
                <a:hlinkClick r:id="rId5"/>
              </a:rPr>
              <a:t>CCSS.MATH.CONTENT.8.SP.A.3</a:t>
            </a:r>
            <a:r>
              <a:rPr lang="en-US" dirty="0"/>
              <a:t/>
            </a:r>
            <a:br>
              <a:rPr lang="en-US" dirty="0"/>
            </a:br>
            <a:r>
              <a:rPr lang="en-US" dirty="0"/>
              <a:t>Use the equation of a linear model to solve problems in the context of bivariate measurement data, interpreting the slope and intercept. </a:t>
            </a:r>
            <a:r>
              <a:rPr lang="en-US" i="1" dirty="0"/>
              <a:t>For example, in a linear model for a biology experiment, interpret a slope of 1.5 cm/</a:t>
            </a:r>
            <a:r>
              <a:rPr lang="en-US" i="1" dirty="0" err="1"/>
              <a:t>hr</a:t>
            </a:r>
            <a:r>
              <a:rPr lang="en-US" i="1" dirty="0"/>
              <a:t> as meaning that an additional hour of sunlight each day is associated with an additional 1.5 cm in mature plant height</a:t>
            </a:r>
            <a:r>
              <a:rPr lang="en-US" dirty="0"/>
              <a:t>.</a:t>
            </a:r>
          </a:p>
        </p:txBody>
      </p:sp>
    </p:spTree>
    <p:extLst>
      <p:ext uri="{BB962C8B-B14F-4D97-AF65-F5344CB8AC3E}">
        <p14:creationId xmlns:p14="http://schemas.microsoft.com/office/powerpoint/2010/main" val="92813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a:t>
            </a:r>
            <a:r>
              <a:rPr lang="en-US" b="1" baseline="30000" dirty="0" smtClean="0"/>
              <a:t>th</a:t>
            </a:r>
            <a:r>
              <a:rPr lang="en-US" b="1" dirty="0" smtClean="0"/>
              <a:t> Grade – Linear Functions</a:t>
            </a:r>
            <a:endParaRPr lang="en-US" b="1" dirty="0"/>
          </a:p>
        </p:txBody>
      </p:sp>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dirty="0" smtClean="0"/>
              <a:t>8</a:t>
            </a:r>
            <a:r>
              <a:rPr lang="en-US" baseline="30000" dirty="0" smtClean="0"/>
              <a:t>th</a:t>
            </a:r>
            <a:r>
              <a:rPr lang="en-US" dirty="0" smtClean="0"/>
              <a:t> Algebra is deep dive into Linear Functions</a:t>
            </a:r>
          </a:p>
          <a:p>
            <a:endParaRPr lang="en-US" dirty="0" smtClean="0"/>
          </a:p>
          <a:p>
            <a:endParaRPr lang="en-US" dirty="0"/>
          </a:p>
          <a:p>
            <a:endParaRPr lang="en-US" dirty="0" smtClean="0"/>
          </a:p>
          <a:p>
            <a:endParaRPr lang="en-US" dirty="0" smtClean="0"/>
          </a:p>
          <a:p>
            <a:endParaRPr lang="en-US" dirty="0" smtClean="0"/>
          </a:p>
          <a:p>
            <a:r>
              <a:rPr lang="en-US" dirty="0" smtClean="0"/>
              <a:t>Implications—</a:t>
            </a:r>
          </a:p>
          <a:p>
            <a:pPr lvl="1"/>
            <a:r>
              <a:rPr lang="en-US" dirty="0" smtClean="0"/>
              <a:t>Collaborate with Middle School teachers</a:t>
            </a:r>
          </a:p>
          <a:p>
            <a:pPr lvl="1"/>
            <a:r>
              <a:rPr lang="en-US" dirty="0" err="1" smtClean="0"/>
              <a:t>Alg</a:t>
            </a:r>
            <a:r>
              <a:rPr lang="en-US" dirty="0" smtClean="0"/>
              <a:t> 1 in 8</a:t>
            </a:r>
            <a:r>
              <a:rPr lang="en-US" baseline="30000" dirty="0" smtClean="0"/>
              <a:t>th</a:t>
            </a:r>
            <a:r>
              <a:rPr lang="en-US" dirty="0" smtClean="0"/>
              <a:t> grade—what comes before??  </a:t>
            </a:r>
          </a:p>
          <a:p>
            <a:pPr marL="457200" lvl="1" indent="0">
              <a:buNone/>
            </a:pPr>
            <a:r>
              <a:rPr lang="en-US" dirty="0"/>
              <a:t>	</a:t>
            </a:r>
            <a:r>
              <a:rPr lang="en-US" dirty="0" smtClean="0"/>
              <a:t>All students need strong foundation in Linear 	Functions</a:t>
            </a:r>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OSPI Math Webinar_Part 4_ 5-29-2014</a:t>
            </a:r>
            <a:endParaRPr lang="en-US"/>
          </a:p>
        </p:txBody>
      </p:sp>
      <p:sp>
        <p:nvSpPr>
          <p:cNvPr id="5" name="Slide Number Placeholder 4"/>
          <p:cNvSpPr>
            <a:spLocks noGrp="1"/>
          </p:cNvSpPr>
          <p:nvPr>
            <p:ph type="sldNum" sz="quarter" idx="12"/>
          </p:nvPr>
        </p:nvSpPr>
        <p:spPr/>
        <p:txBody>
          <a:bodyPr/>
          <a:lstStyle/>
          <a:p>
            <a:fld id="{73A035A4-31BA-493F-9CED-C4D1DFE6859A}" type="slidenum">
              <a:rPr lang="en-US" smtClean="0"/>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6705600" cy="191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09800" y="1905000"/>
            <a:ext cx="6705600" cy="1914483"/>
          </a:xfrm>
          <a:prstGeom prst="rect">
            <a:avLst/>
          </a:prstGeom>
          <a:solidFill>
            <a:schemeClr val="accent2">
              <a:alpha val="14000"/>
            </a:schemeClr>
          </a:solidFill>
          <a:ln w="38100">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0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Progression Documents </a:t>
            </a:r>
            <a:br>
              <a:rPr lang="en-US" b="1" dirty="0" smtClean="0"/>
            </a:br>
            <a:r>
              <a:rPr lang="en-US" b="1" dirty="0" smtClean="0"/>
              <a:t>High School, Algebra</a:t>
            </a:r>
            <a:endParaRPr lang="en-US" sz="3600" b="1" dirty="0"/>
          </a:p>
        </p:txBody>
      </p:sp>
      <p:sp>
        <p:nvSpPr>
          <p:cNvPr id="4" name="Footer Placeholder 3"/>
          <p:cNvSpPr>
            <a:spLocks noGrp="1"/>
          </p:cNvSpPr>
          <p:nvPr>
            <p:ph type="ftr" sz="quarter" idx="11"/>
          </p:nvPr>
        </p:nvSpPr>
        <p:spPr/>
        <p:txBody>
          <a:bodyPr/>
          <a:lstStyle/>
          <a:p>
            <a:r>
              <a:rPr lang="en-US" smtClean="0"/>
              <a:t>OSPI Math Webinar_Part 4_ 5-29-2014</a:t>
            </a:r>
            <a:endParaRPr lang="en-US"/>
          </a:p>
        </p:txBody>
      </p:sp>
      <p:sp>
        <p:nvSpPr>
          <p:cNvPr id="5" name="Slide Number Placeholder 4"/>
          <p:cNvSpPr>
            <a:spLocks noGrp="1"/>
          </p:cNvSpPr>
          <p:nvPr>
            <p:ph type="sldNum" sz="quarter" idx="12"/>
          </p:nvPr>
        </p:nvSpPr>
        <p:spPr/>
        <p:txBody>
          <a:bodyPr/>
          <a:lstStyle/>
          <a:p>
            <a:fld id="{73A035A4-31BA-493F-9CED-C4D1DFE6859A}" type="slidenum">
              <a:rPr lang="en-US" smtClean="0"/>
              <a:t>14</a:t>
            </a:fld>
            <a:endParaRPr lang="en-US"/>
          </a:p>
        </p:txBody>
      </p:sp>
      <p:pic>
        <p:nvPicPr>
          <p:cNvPr id="8" name="Picture 6" descr="S:\Communications\Logos Signatures Photos\Seals, Logos, Signatures\OSPI schoolhous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86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3502" y="1776015"/>
            <a:ext cx="8273196" cy="162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8600" y="2667000"/>
            <a:ext cx="7162800" cy="1508105"/>
          </a:xfrm>
          <a:prstGeom prst="rect">
            <a:avLst/>
          </a:prstGeom>
          <a:noFill/>
        </p:spPr>
        <p:txBody>
          <a:bodyPr wrap="square" rtlCol="0">
            <a:spAutoFit/>
          </a:bodyPr>
          <a:lstStyle/>
          <a:p>
            <a:r>
              <a:rPr lang="en-US" sz="2000" b="1" dirty="0" smtClean="0"/>
              <a:t>Seeing Structure in Expressions</a:t>
            </a:r>
          </a:p>
          <a:p>
            <a:r>
              <a:rPr lang="en-US" dirty="0" smtClean="0"/>
              <a:t>Seeing structure in expressions entails a dynamic view of an algebraic expression, in which potential rearrangements and manipulations are ever present.</a:t>
            </a:r>
            <a:br>
              <a:rPr lang="en-US" dirty="0" smtClean="0"/>
            </a:b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399" y="3781425"/>
            <a:ext cx="7014053"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66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77961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How are the Progressions helpful?</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19" y="1447800"/>
            <a:ext cx="7772400" cy="503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1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Progression Documents</a:t>
            </a:r>
            <a:endParaRPr lang="en-US" sz="36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2326"/>
            <a:ext cx="5703627" cy="526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24400" y="1524000"/>
            <a:ext cx="4246612" cy="646331"/>
          </a:xfrm>
          <a:prstGeom prst="rect">
            <a:avLst/>
          </a:prstGeom>
        </p:spPr>
        <p:txBody>
          <a:bodyPr wrap="none">
            <a:spAutoFit/>
          </a:bodyPr>
          <a:lstStyle/>
          <a:p>
            <a:r>
              <a:rPr lang="en-US" dirty="0">
                <a:hlinkClick r:id="rId4"/>
              </a:rPr>
              <a:t>http://ime.math.arizona.edu/progressions</a:t>
            </a:r>
            <a:r>
              <a:rPr lang="en-US" dirty="0" smtClean="0">
                <a:hlinkClick r:id="rId4"/>
              </a:rPr>
              <a:t>/</a:t>
            </a:r>
            <a:endParaRPr lang="en-US" dirty="0" smtClean="0"/>
          </a:p>
          <a:p>
            <a:endParaRPr lang="en-US" dirty="0"/>
          </a:p>
        </p:txBody>
      </p:sp>
      <p:sp>
        <p:nvSpPr>
          <p:cNvPr id="5" name="Footer Placeholder 4"/>
          <p:cNvSpPr>
            <a:spLocks noGrp="1"/>
          </p:cNvSpPr>
          <p:nvPr>
            <p:ph type="ftr" sz="quarter" idx="11"/>
          </p:nvPr>
        </p:nvSpPr>
        <p:spPr>
          <a:xfrm>
            <a:off x="4344924" y="6242912"/>
            <a:ext cx="4264152" cy="365760"/>
          </a:xfrm>
        </p:spPr>
        <p:txBody>
          <a:bodyPr/>
          <a:lstStyle/>
          <a:p>
            <a:r>
              <a:rPr lang="en-US" sz="1200" smtClean="0"/>
              <a:t>OSPI Math Webinar_Part 4_ 5-29-2014</a:t>
            </a:r>
            <a:endParaRPr lang="en-US" sz="1200" dirty="0"/>
          </a:p>
        </p:txBody>
      </p:sp>
      <p:sp>
        <p:nvSpPr>
          <p:cNvPr id="6" name="Slide Number Placeholder 5"/>
          <p:cNvSpPr>
            <a:spLocks noGrp="1"/>
          </p:cNvSpPr>
          <p:nvPr>
            <p:ph type="sldNum" sz="quarter" idx="12"/>
          </p:nvPr>
        </p:nvSpPr>
        <p:spPr/>
        <p:txBody>
          <a:bodyPr/>
          <a:lstStyle/>
          <a:p>
            <a:fld id="{9259DC63-0D7F-43A0-9388-9643D6E6ADC6}" type="slidenum">
              <a:rPr lang="en-US" smtClean="0"/>
              <a:t>16</a:t>
            </a:fld>
            <a:endParaRPr lang="en-US"/>
          </a:p>
        </p:txBody>
      </p:sp>
      <p:pic>
        <p:nvPicPr>
          <p:cNvPr id="8" name="Picture 6" descr="S:\Communications\Logos Signatures Photos\Seals, Logos, Signatures\OSPI schoolhouse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86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447800" y="5402239"/>
            <a:ext cx="5029200" cy="9144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1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295400"/>
            <a:ext cx="8229600" cy="1143000"/>
          </a:xfrm>
        </p:spPr>
        <p:txBody>
          <a:bodyPr>
            <a:noAutofit/>
          </a:bodyPr>
          <a:lstStyle/>
          <a:p>
            <a:pPr eaLnBrk="1" hangingPunct="1"/>
            <a:r>
              <a:rPr lang="en-US" altLang="en-US" dirty="0" smtClean="0"/>
              <a:t>Shift Three: </a:t>
            </a:r>
            <a:r>
              <a:rPr lang="en-US" altLang="en-US" b="1" dirty="0" smtClean="0">
                <a:solidFill>
                  <a:srgbClr val="C00000"/>
                </a:solidFill>
              </a:rPr>
              <a:t>Rigor</a:t>
            </a:r>
            <a:r>
              <a:rPr lang="en-US" altLang="en-US" dirty="0" smtClean="0">
                <a:solidFill>
                  <a:schemeClr val="accent1"/>
                </a:solidFill>
              </a:rPr>
              <a:t/>
            </a:r>
            <a:br>
              <a:rPr lang="en-US" altLang="en-US" dirty="0" smtClean="0">
                <a:solidFill>
                  <a:schemeClr val="accent1"/>
                </a:solidFill>
              </a:rPr>
            </a:br>
            <a:r>
              <a:rPr lang="en-US" altLang="en-US" dirty="0" smtClean="0"/>
              <a:t>Equal intensity in conceptual understanding, procedural skill/fluency, and application</a:t>
            </a:r>
          </a:p>
        </p:txBody>
      </p:sp>
      <p:sp>
        <p:nvSpPr>
          <p:cNvPr id="15363" name="Content Placeholder 2"/>
          <p:cNvSpPr>
            <a:spLocks noGrp="1"/>
          </p:cNvSpPr>
          <p:nvPr>
            <p:ph idx="1"/>
          </p:nvPr>
        </p:nvSpPr>
        <p:spPr>
          <a:xfrm>
            <a:off x="304800" y="3429000"/>
            <a:ext cx="8229600" cy="2895600"/>
          </a:xfrm>
        </p:spPr>
        <p:txBody>
          <a:bodyPr>
            <a:normAutofit/>
          </a:bodyPr>
          <a:lstStyle/>
          <a:p>
            <a:pPr marL="457200" lvl="1" indent="0" eaLnBrk="1" hangingPunct="1">
              <a:buNone/>
            </a:pPr>
            <a:endParaRPr lang="en-US" altLang="en-US" dirty="0" smtClean="0"/>
          </a:p>
          <a:p>
            <a:pPr eaLnBrk="1" hangingPunct="1"/>
            <a:r>
              <a:rPr lang="en-US" altLang="en-US" dirty="0" smtClean="0"/>
              <a:t>This requires equal intensity in time, activities, and resources in pursuit of all three</a:t>
            </a:r>
          </a:p>
        </p:txBody>
      </p:sp>
    </p:spTree>
    <p:extLst>
      <p:ext uri="{BB962C8B-B14F-4D97-AF65-F5344CB8AC3E}">
        <p14:creationId xmlns:p14="http://schemas.microsoft.com/office/powerpoint/2010/main" val="162926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Conceptual Understanding</a:t>
            </a:r>
            <a:endParaRPr lang="en-US"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786242" cy="472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58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dirty="0" smtClean="0"/>
              <a:t>Fluency</a:t>
            </a:r>
          </a:p>
        </p:txBody>
      </p:sp>
      <p:sp>
        <p:nvSpPr>
          <p:cNvPr id="21507" name="Content Placeholder 2"/>
          <p:cNvSpPr>
            <a:spLocks noGrp="1"/>
          </p:cNvSpPr>
          <p:nvPr>
            <p:ph idx="1"/>
          </p:nvPr>
        </p:nvSpPr>
        <p:spPr/>
        <p:txBody>
          <a:bodyPr/>
          <a:lstStyle/>
          <a:p>
            <a:pPr eaLnBrk="1" hangingPunct="1"/>
            <a:r>
              <a:rPr lang="en-US" altLang="en-US" sz="2800" dirty="0" smtClean="0"/>
              <a:t>The standards require speed and accuracy in calculation.</a:t>
            </a:r>
          </a:p>
          <a:p>
            <a:pPr eaLnBrk="1" hangingPunct="1"/>
            <a:endParaRPr lang="en-US" altLang="en-US" sz="800" dirty="0" smtClean="0"/>
          </a:p>
          <a:p>
            <a:pPr eaLnBrk="1" hangingPunct="1"/>
            <a:r>
              <a:rPr lang="en-US" altLang="en-US" sz="2800" dirty="0" smtClean="0"/>
              <a:t>Teachers structure class time and/or homework time for students to practice core functions such as solving equations so that they are more able to understand and manipulate more complex concepts.</a:t>
            </a:r>
          </a:p>
          <a:p>
            <a:pPr eaLnBrk="1" hangingPunct="1"/>
            <a:endParaRPr lang="en-US" altLang="en-US" dirty="0" smtClean="0"/>
          </a:p>
        </p:txBody>
      </p:sp>
    </p:spTree>
    <p:extLst>
      <p:ext uri="{BB962C8B-B14F-4D97-AF65-F5344CB8AC3E}">
        <p14:creationId xmlns:p14="http://schemas.microsoft.com/office/powerpoint/2010/main" val="122759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a:t>
            </a:r>
            <a:endParaRPr lang="en-US" b="1" dirty="0"/>
          </a:p>
        </p:txBody>
      </p:sp>
      <p:sp>
        <p:nvSpPr>
          <p:cNvPr id="3" name="Content Placeholder 2"/>
          <p:cNvSpPr>
            <a:spLocks noGrp="1"/>
          </p:cNvSpPr>
          <p:nvPr>
            <p:ph idx="1"/>
          </p:nvPr>
        </p:nvSpPr>
        <p:spPr/>
        <p:txBody>
          <a:bodyPr/>
          <a:lstStyle/>
          <a:p>
            <a:r>
              <a:rPr lang="en-US" dirty="0" smtClean="0"/>
              <a:t>Visit the three shifts for the CCSS-Math</a:t>
            </a:r>
          </a:p>
          <a:p>
            <a:r>
              <a:rPr lang="en-US" dirty="0" smtClean="0"/>
              <a:t>Investigate the Smarter Balanced Assessment Claims for mathematics</a:t>
            </a:r>
          </a:p>
          <a:p>
            <a:r>
              <a:rPr lang="en-US" dirty="0" smtClean="0"/>
              <a:t>Investigate the Smarter Balanced Item Types for mathematics</a:t>
            </a:r>
          </a:p>
          <a:p>
            <a:r>
              <a:rPr lang="en-US" dirty="0" smtClean="0"/>
              <a:t>Reflect on the implications for instruction, assessment, and student preparation.</a:t>
            </a:r>
            <a:endParaRPr lang="en-US" dirty="0"/>
          </a:p>
        </p:txBody>
      </p:sp>
    </p:spTree>
    <p:extLst>
      <p:ext uri="{BB962C8B-B14F-4D97-AF65-F5344CB8AC3E}">
        <p14:creationId xmlns:p14="http://schemas.microsoft.com/office/powerpoint/2010/main" val="363181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800" dirty="0"/>
          </a:p>
        </p:txBody>
      </p:sp>
      <p:sp>
        <p:nvSpPr>
          <p:cNvPr id="3" name="Title 2"/>
          <p:cNvSpPr>
            <a:spLocks noGrp="1"/>
          </p:cNvSpPr>
          <p:nvPr>
            <p:ph type="title"/>
          </p:nvPr>
        </p:nvSpPr>
        <p:spPr/>
        <p:txBody>
          <a:bodyPr/>
          <a:lstStyle/>
          <a:p>
            <a:r>
              <a:rPr lang="en-US" b="1" dirty="0" smtClean="0"/>
              <a:t>Fluency Beyond the Facts </a:t>
            </a:r>
            <a:r>
              <a:rPr lang="en-US" sz="2800" b="1" dirty="0" smtClean="0"/>
              <a:t>7</a:t>
            </a:r>
            <a:r>
              <a:rPr lang="en-US" sz="2800" b="1" baseline="30000" dirty="0" smtClean="0"/>
              <a:t>th</a:t>
            </a:r>
            <a:r>
              <a:rPr lang="en-US" sz="2800" b="1" dirty="0" smtClean="0"/>
              <a:t> grade</a:t>
            </a:r>
            <a:endParaRPr lang="en-US" sz="28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57350"/>
            <a:ext cx="81915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493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800" dirty="0"/>
          </a:p>
        </p:txBody>
      </p:sp>
      <p:sp>
        <p:nvSpPr>
          <p:cNvPr id="3" name="Title 2"/>
          <p:cNvSpPr>
            <a:spLocks noGrp="1"/>
          </p:cNvSpPr>
          <p:nvPr>
            <p:ph type="title"/>
          </p:nvPr>
        </p:nvSpPr>
        <p:spPr/>
        <p:txBody>
          <a:bodyPr/>
          <a:lstStyle/>
          <a:p>
            <a:r>
              <a:rPr lang="en-US" b="1" dirty="0" smtClean="0"/>
              <a:t>Fluency Beyond the Facts</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52574"/>
            <a:ext cx="8435572"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52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dirty="0" smtClean="0"/>
              <a:t>Application</a:t>
            </a:r>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r>
              <a:rPr lang="en-US" sz="2800" dirty="0" smtClean="0"/>
              <a:t>Students can use appropriate concepts and procedures for application even when not prompted to do so</a:t>
            </a:r>
          </a:p>
          <a:p>
            <a:pPr eaLnBrk="1" fontAlgn="auto" hangingPunct="1">
              <a:spcAft>
                <a:spcPts val="0"/>
              </a:spcAft>
              <a:buFont typeface="Arial" pitchFamily="34" charset="0"/>
              <a:buChar char="•"/>
              <a:defRPr/>
            </a:pPr>
            <a:r>
              <a:rPr lang="en-US" sz="2800" dirty="0" smtClean="0"/>
              <a:t>Provide opportunities at all grade levels for students to apply math concepts in “real world” situations, recognizing this means different things in K-5, 6-8, and HS</a:t>
            </a:r>
          </a:p>
          <a:p>
            <a:pPr eaLnBrk="1" fontAlgn="auto" hangingPunct="1">
              <a:spcAft>
                <a:spcPts val="0"/>
              </a:spcAft>
              <a:buFont typeface="Arial" pitchFamily="34" charset="0"/>
              <a:buChar char="•"/>
              <a:defRPr/>
            </a:pPr>
            <a:r>
              <a:rPr lang="en-US" sz="2800" dirty="0" smtClean="0"/>
              <a:t>Teachers in content areas outside of math, particularly science, ensure that students are using grade-level-appropriate math to make meaning of and access science content</a:t>
            </a:r>
            <a:endParaRPr lang="en-US" sz="2800" dirty="0"/>
          </a:p>
        </p:txBody>
      </p:sp>
    </p:spTree>
    <p:extLst>
      <p:ext uri="{BB962C8B-B14F-4D97-AF65-F5344CB8AC3E}">
        <p14:creationId xmlns:p14="http://schemas.microsoft.com/office/powerpoint/2010/main" val="39134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88" y="1524000"/>
            <a:ext cx="85915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381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Math</a:t>
            </a:r>
            <a:endParaRPr lang="en-US" dirty="0"/>
          </a:p>
        </p:txBody>
      </p:sp>
      <p:sp>
        <p:nvSpPr>
          <p:cNvPr id="3" name="Footer Placeholder 2"/>
          <p:cNvSpPr>
            <a:spLocks noGrp="1"/>
          </p:cNvSpPr>
          <p:nvPr>
            <p:ph type="ftr" sz="quarter" idx="11"/>
          </p:nvPr>
        </p:nvSpPr>
        <p:spPr/>
        <p:txBody>
          <a:bodyPr/>
          <a:lstStyle/>
          <a:p>
            <a:r>
              <a:rPr lang="en-US" smtClean="0"/>
              <a:t>OSPI Math Webinar_Part 4_ 5-29-2014</a:t>
            </a:r>
            <a:endParaRPr lang="en-US"/>
          </a:p>
        </p:txBody>
      </p:sp>
      <p:sp>
        <p:nvSpPr>
          <p:cNvPr id="4" name="Slide Number Placeholder 3"/>
          <p:cNvSpPr>
            <a:spLocks noGrp="1"/>
          </p:cNvSpPr>
          <p:nvPr>
            <p:ph type="sldNum" sz="quarter" idx="12"/>
          </p:nvPr>
        </p:nvSpPr>
        <p:spPr/>
        <p:txBody>
          <a:bodyPr/>
          <a:lstStyle/>
          <a:p>
            <a:fld id="{73A035A4-31BA-493F-9CED-C4D1DFE6859A}" type="slidenum">
              <a:rPr lang="en-US" smtClean="0"/>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24000"/>
            <a:ext cx="8509467"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57600" y="4876800"/>
            <a:ext cx="4572000" cy="707886"/>
          </a:xfrm>
          <a:prstGeom prst="rect">
            <a:avLst/>
          </a:prstGeom>
          <a:solidFill>
            <a:schemeClr val="accent3">
              <a:lumMod val="40000"/>
              <a:lumOff val="60000"/>
            </a:schemeClr>
          </a:solidFill>
        </p:spPr>
        <p:txBody>
          <a:bodyPr>
            <a:spAutoFit/>
          </a:bodyPr>
          <a:lstStyle/>
          <a:p>
            <a:r>
              <a:rPr lang="en-US" sz="2000" b="1" dirty="0"/>
              <a:t>Which aspects of rigor does this task support and why?</a:t>
            </a:r>
          </a:p>
        </p:txBody>
      </p:sp>
    </p:spTree>
    <p:extLst>
      <p:ext uri="{BB962C8B-B14F-4D97-AF65-F5344CB8AC3E}">
        <p14:creationId xmlns:p14="http://schemas.microsoft.com/office/powerpoint/2010/main" val="10355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200" b="1" dirty="0" smtClean="0"/>
              <a:t>Standards for Mathematical Practice</a:t>
            </a:r>
          </a:p>
        </p:txBody>
      </p:sp>
      <p:pic>
        <p:nvPicPr>
          <p:cNvPr id="3" name="Picture 2"/>
          <p:cNvPicPr>
            <a:picLocks noChangeAspect="1"/>
          </p:cNvPicPr>
          <p:nvPr/>
        </p:nvPicPr>
        <p:blipFill>
          <a:blip r:embed="rId2"/>
          <a:stretch>
            <a:fillRect/>
          </a:stretch>
        </p:blipFill>
        <p:spPr>
          <a:xfrm>
            <a:off x="2209800" y="1610206"/>
            <a:ext cx="4793343" cy="5003153"/>
          </a:xfrm>
          <a:prstGeom prst="rect">
            <a:avLst/>
          </a:prstGeom>
        </p:spPr>
      </p:pic>
      <p:sp>
        <p:nvSpPr>
          <p:cNvPr id="4" name="Footer Placeholder 3"/>
          <p:cNvSpPr>
            <a:spLocks noGrp="1"/>
          </p:cNvSpPr>
          <p:nvPr>
            <p:ph type="ftr" sz="quarter" idx="11"/>
          </p:nvPr>
        </p:nvSpPr>
        <p:spPr/>
        <p:txBody>
          <a:bodyPr/>
          <a:lstStyle/>
          <a:p>
            <a:r>
              <a:rPr lang="en-US" smtClean="0"/>
              <a:t>OSPI Math Webinar_Part 4_ 5-29-2014</a:t>
            </a:r>
            <a:endParaRPr lang="en-US"/>
          </a:p>
        </p:txBody>
      </p:sp>
      <p:sp>
        <p:nvSpPr>
          <p:cNvPr id="5" name="Slide Number Placeholder 4"/>
          <p:cNvSpPr>
            <a:spLocks noGrp="1"/>
          </p:cNvSpPr>
          <p:nvPr>
            <p:ph type="sldNum" sz="quarter" idx="12"/>
          </p:nvPr>
        </p:nvSpPr>
        <p:spPr/>
        <p:txBody>
          <a:bodyPr/>
          <a:lstStyle/>
          <a:p>
            <a:fld id="{73A035A4-31BA-493F-9CED-C4D1DFE6859A}" type="slidenum">
              <a:rPr lang="en-US" smtClean="0"/>
              <a:t>25</a:t>
            </a:fld>
            <a:endParaRPr lang="en-US"/>
          </a:p>
        </p:txBody>
      </p:sp>
      <p:sp>
        <p:nvSpPr>
          <p:cNvPr id="6" name="Rectangle 5"/>
          <p:cNvSpPr/>
          <p:nvPr/>
        </p:nvSpPr>
        <p:spPr>
          <a:xfrm>
            <a:off x="304800" y="838200"/>
            <a:ext cx="8458200" cy="707886"/>
          </a:xfrm>
          <a:prstGeom prst="rect">
            <a:avLst/>
          </a:prstGeom>
        </p:spPr>
        <p:txBody>
          <a:bodyPr wrap="square">
            <a:spAutoFit/>
          </a:bodyPr>
          <a:lstStyle/>
          <a:p>
            <a:r>
              <a:rPr lang="en-US" sz="2000" b="1" dirty="0"/>
              <a:t>Describes mathematical “habits of mind” that students </a:t>
            </a:r>
            <a:r>
              <a:rPr lang="en-US" sz="2000" b="1" i="1" dirty="0"/>
              <a:t>at ALL levels </a:t>
            </a:r>
            <a:r>
              <a:rPr lang="en-US" sz="2000" b="1" dirty="0"/>
              <a:t>should </a:t>
            </a:r>
            <a:r>
              <a:rPr lang="en-US" sz="2000" b="1" dirty="0" smtClean="0"/>
              <a:t>develop.</a:t>
            </a:r>
            <a:endParaRPr lang="en-US" sz="2000" dirty="0"/>
          </a:p>
        </p:txBody>
      </p:sp>
    </p:spTree>
    <p:extLst>
      <p:ext uri="{BB962C8B-B14F-4D97-AF65-F5344CB8AC3E}">
        <p14:creationId xmlns:p14="http://schemas.microsoft.com/office/powerpoint/2010/main" val="68922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Activity</a:t>
            </a:r>
            <a:endParaRPr lang="en-US" b="1" dirty="0"/>
          </a:p>
        </p:txBody>
      </p:sp>
      <p:sp>
        <p:nvSpPr>
          <p:cNvPr id="5" name="Content Placeholder 4"/>
          <p:cNvSpPr>
            <a:spLocks noGrp="1"/>
          </p:cNvSpPr>
          <p:nvPr>
            <p:ph idx="1"/>
          </p:nvPr>
        </p:nvSpPr>
        <p:spPr/>
        <p:txBody>
          <a:bodyPr>
            <a:normAutofit lnSpcReduction="10000"/>
          </a:bodyPr>
          <a:lstStyle/>
          <a:p>
            <a:r>
              <a:rPr lang="en-US" sz="3600" dirty="0" smtClean="0"/>
              <a:t>Turn to a neighbor:</a:t>
            </a:r>
          </a:p>
          <a:p>
            <a:pPr lvl="1"/>
            <a:r>
              <a:rPr lang="en-US" sz="3600" dirty="0" smtClean="0"/>
              <a:t>Explain in your own words, what are the three shifts in the CCSS</a:t>
            </a:r>
            <a:r>
              <a:rPr lang="en-US" sz="3600" dirty="0"/>
              <a:t> </a:t>
            </a:r>
            <a:r>
              <a:rPr lang="en-US" sz="3600" dirty="0" smtClean="0"/>
              <a:t>and how they will influence instructional practice.</a:t>
            </a:r>
          </a:p>
          <a:p>
            <a:pPr marL="457200" lvl="1" indent="0">
              <a:buNone/>
            </a:pPr>
            <a:endParaRPr lang="en-US" sz="3600" dirty="0"/>
          </a:p>
          <a:p>
            <a:pPr marL="457200" lvl="1" indent="0">
              <a:buNone/>
            </a:pPr>
            <a:r>
              <a:rPr lang="en-US" sz="5400" b="1" dirty="0" smtClean="0"/>
              <a:t>Focus – Coherence - Rigor</a:t>
            </a:r>
            <a:endParaRPr lang="en-US" sz="5400" b="1" dirty="0"/>
          </a:p>
        </p:txBody>
      </p:sp>
    </p:spTree>
    <p:extLst>
      <p:ext uri="{BB962C8B-B14F-4D97-AF65-F5344CB8AC3E}">
        <p14:creationId xmlns:p14="http://schemas.microsoft.com/office/powerpoint/2010/main" val="3441732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Operationalizing the CCSS S</a:t>
            </a:r>
            <a:r>
              <a:rPr lang="en-US" b="1" dirty="0" smtClean="0"/>
              <a:t>hifts</a:t>
            </a:r>
            <a:r>
              <a:rPr lang="en-US" b="1" dirty="0" smtClean="0">
                <a:solidFill>
                  <a:srgbClr val="FF0000"/>
                </a:solidFill>
              </a:rPr>
              <a:t> </a:t>
            </a:r>
            <a:endParaRPr lang="en-US" sz="1600" b="1" dirty="0"/>
          </a:p>
        </p:txBody>
      </p:sp>
      <p:sp>
        <p:nvSpPr>
          <p:cNvPr id="3" name="Content Placeholder 2"/>
          <p:cNvSpPr>
            <a:spLocks noGrp="1"/>
          </p:cNvSpPr>
          <p:nvPr>
            <p:ph idx="1"/>
          </p:nvPr>
        </p:nvSpPr>
        <p:spPr/>
        <p:txBody>
          <a:bodyPr>
            <a:normAutofit fontScale="92500"/>
          </a:bodyPr>
          <a:lstStyle/>
          <a:p>
            <a:pPr marL="0" indent="0">
              <a:buNone/>
            </a:pPr>
            <a:r>
              <a:rPr lang="en-US" b="1" dirty="0"/>
              <a:t>Do:</a:t>
            </a:r>
          </a:p>
          <a:p>
            <a:pPr marL="0" indent="0">
              <a:buNone/>
            </a:pPr>
            <a:r>
              <a:rPr lang="en-US" dirty="0"/>
              <a:t>Read the standards including critical areas of focus. Know the structure of the standards.</a:t>
            </a:r>
          </a:p>
          <a:p>
            <a:pPr marL="0" indent="0">
              <a:buNone/>
            </a:pPr>
            <a:endParaRPr lang="en-US" dirty="0"/>
          </a:p>
          <a:p>
            <a:pPr marL="0" indent="0">
              <a:buNone/>
            </a:pPr>
            <a:r>
              <a:rPr lang="en-US" dirty="0"/>
              <a:t>Know the major, supporting and additional clusters for your grade.</a:t>
            </a:r>
          </a:p>
          <a:p>
            <a:pPr marL="0" indent="0">
              <a:buNone/>
            </a:pPr>
            <a:endParaRPr lang="en-US" dirty="0"/>
          </a:p>
          <a:p>
            <a:pPr marL="0" indent="0">
              <a:buNone/>
            </a:pPr>
            <a:r>
              <a:rPr lang="en-US" dirty="0"/>
              <a:t>Study the progression documents with colleagues.</a:t>
            </a:r>
          </a:p>
          <a:p>
            <a:pPr marL="0" indent="0">
              <a:buNone/>
            </a:pPr>
            <a:endParaRPr lang="en-US" dirty="0"/>
          </a:p>
        </p:txBody>
      </p:sp>
    </p:spTree>
    <p:extLst>
      <p:ext uri="{BB962C8B-B14F-4D97-AF65-F5344CB8AC3E}">
        <p14:creationId xmlns:p14="http://schemas.microsoft.com/office/powerpoint/2010/main" val="1330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r>
              <a:rPr lang="en-US" dirty="0" smtClean="0">
                <a:hlinkClick r:id="rId3"/>
              </a:rPr>
              <a:t>Critical Areas of Focus</a:t>
            </a:r>
            <a:r>
              <a:rPr lang="en-US" dirty="0" smtClean="0"/>
              <a:t> included in the introduction of each set of grade level standards.</a:t>
            </a:r>
          </a:p>
          <a:p>
            <a:r>
              <a:rPr lang="en-US" dirty="0" smtClean="0"/>
              <a:t>Major, Supporting, &amp; Additional Clusters</a:t>
            </a:r>
          </a:p>
          <a:p>
            <a:pPr lvl="1"/>
            <a:r>
              <a:rPr lang="en-US" dirty="0" smtClean="0">
                <a:hlinkClick r:id="rId4"/>
              </a:rPr>
              <a:t>6-8 Cluster Document</a:t>
            </a:r>
            <a:endParaRPr lang="en-US" dirty="0" smtClean="0"/>
          </a:p>
          <a:p>
            <a:pPr lvl="1"/>
            <a:r>
              <a:rPr lang="en-US" dirty="0" smtClean="0">
                <a:hlinkClick r:id="rId5"/>
              </a:rPr>
              <a:t>HS Cluster Document</a:t>
            </a:r>
            <a:endParaRPr lang="en-US" dirty="0" smtClean="0"/>
          </a:p>
          <a:p>
            <a:r>
              <a:rPr lang="en-US" dirty="0" smtClean="0">
                <a:hlinkClick r:id="rId6"/>
              </a:rPr>
              <a:t>The Progressions</a:t>
            </a:r>
            <a:endParaRPr lang="en-US" dirty="0"/>
          </a:p>
        </p:txBody>
      </p:sp>
    </p:spTree>
    <p:extLst>
      <p:ext uri="{BB962C8B-B14F-4D97-AF65-F5344CB8AC3E}">
        <p14:creationId xmlns:p14="http://schemas.microsoft.com/office/powerpoint/2010/main" val="1765916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The Claims</a:t>
            </a:r>
            <a:endParaRPr lang="en-US" sz="54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417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smtClean="0"/>
              <a:t>Where have we come from…</a:t>
            </a:r>
          </a:p>
          <a:p>
            <a:pPr marL="0" indent="0">
              <a:buNone/>
            </a:pPr>
            <a:r>
              <a:rPr lang="en-US" dirty="0" smtClean="0"/>
              <a:t>What are we doing well…</a:t>
            </a:r>
          </a:p>
          <a:p>
            <a:pPr marL="0" indent="0">
              <a:buNone/>
            </a:pPr>
            <a:r>
              <a:rPr lang="en-US" dirty="0" smtClean="0"/>
              <a:t>How can we enhance our practice…</a:t>
            </a:r>
          </a:p>
          <a:p>
            <a:pPr marL="0" indent="0">
              <a:buNone/>
            </a:pPr>
            <a:endParaRPr lang="en-US" dirty="0" smtClean="0"/>
          </a:p>
          <a:p>
            <a:pPr marL="0" indent="0">
              <a:buNone/>
            </a:pPr>
            <a:endParaRPr lang="en-US" dirty="0" smtClean="0"/>
          </a:p>
        </p:txBody>
      </p:sp>
      <p:pic>
        <p:nvPicPr>
          <p:cNvPr id="1030" name="Picture 6" descr="http://martybugs.net/gallery/photos/IMG_A06048_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5548694" cy="37009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325877"/>
            <a:ext cx="5767271" cy="337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3.bp.blogspot.com/-sVGkSttcfoA/Uoiq9b0AmsI/AAAAAAAAAlo/0Xs-mdYnwqM/s1600/1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5424" y="2297017"/>
            <a:ext cx="5908140" cy="39362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869" y="6233316"/>
            <a:ext cx="8375801" cy="646331"/>
          </a:xfrm>
          <a:prstGeom prst="rect">
            <a:avLst/>
          </a:prstGeom>
        </p:spPr>
        <p:txBody>
          <a:bodyPr wrap="square">
            <a:spAutoFit/>
          </a:bodyPr>
          <a:lstStyle/>
          <a:p>
            <a:r>
              <a:rPr lang="en-US" dirty="0"/>
              <a:t>“Becoming is better than being.” </a:t>
            </a:r>
            <a:br>
              <a:rPr lang="en-US" dirty="0"/>
            </a:br>
            <a:r>
              <a:rPr lang="en-US" dirty="0"/>
              <a:t>― </a:t>
            </a:r>
            <a:r>
              <a:rPr lang="en-US" dirty="0">
                <a:hlinkClick r:id="rId6"/>
              </a:rPr>
              <a:t>Carol S. </a:t>
            </a:r>
            <a:r>
              <a:rPr lang="en-US" dirty="0" err="1">
                <a:hlinkClick r:id="rId6"/>
              </a:rPr>
              <a:t>Dweck</a:t>
            </a:r>
            <a:r>
              <a:rPr lang="en-US" dirty="0"/>
              <a:t>, </a:t>
            </a:r>
            <a:r>
              <a:rPr lang="en-US" i="1" dirty="0">
                <a:hlinkClick r:id="rId7"/>
              </a:rPr>
              <a:t>Mindset: The New Psychology Of Success</a:t>
            </a:r>
            <a:endParaRPr lang="en-US" dirty="0"/>
          </a:p>
        </p:txBody>
      </p:sp>
    </p:spTree>
    <p:extLst>
      <p:ext uri="{BB962C8B-B14F-4D97-AF65-F5344CB8AC3E}">
        <p14:creationId xmlns:p14="http://schemas.microsoft.com/office/powerpoint/2010/main" val="16903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30"/>
                                        </p:tgtEl>
                                      </p:cBhvr>
                                    </p:animEffect>
                                    <p:set>
                                      <p:cBhvr>
                                        <p:cTn id="12" dur="1" fill="hold">
                                          <p:stCondLst>
                                            <p:cond delay="499"/>
                                          </p:stCondLst>
                                        </p:cTn>
                                        <p:tgtEl>
                                          <p:spTgt spid="10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74"/>
                                        </p:tgtEl>
                                      </p:cBhvr>
                                    </p:animEffect>
                                    <p:set>
                                      <p:cBhvr>
                                        <p:cTn id="22" dur="1" fill="hold">
                                          <p:stCondLst>
                                            <p:cond delay="499"/>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500"/>
                                        <p:tgtEl>
                                          <p:spTgt spid="10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Assessment Claims</a:t>
            </a:r>
            <a:endParaRPr lang="en-US" b="1" dirty="0"/>
          </a:p>
        </p:txBody>
      </p:sp>
      <p:sp>
        <p:nvSpPr>
          <p:cNvPr id="3" name="Content Placeholder 2"/>
          <p:cNvSpPr>
            <a:spLocks noGrp="1"/>
          </p:cNvSpPr>
          <p:nvPr>
            <p:ph idx="1"/>
          </p:nvPr>
        </p:nvSpPr>
        <p:spPr>
          <a:xfrm>
            <a:off x="609600" y="1295400"/>
            <a:ext cx="7738533" cy="4800599"/>
          </a:xfrm>
        </p:spPr>
        <p:txBody>
          <a:bodyPr>
            <a:noAutofit/>
          </a:bodyPr>
          <a:lstStyle/>
          <a:p>
            <a:pPr marL="0" indent="0">
              <a:buNone/>
            </a:pPr>
            <a:r>
              <a:rPr lang="en-US" dirty="0"/>
              <a:t>Claim </a:t>
            </a:r>
            <a:r>
              <a:rPr lang="en-US" dirty="0" smtClean="0"/>
              <a:t>1 </a:t>
            </a:r>
            <a:r>
              <a:rPr lang="en-US" dirty="0"/>
              <a:t>– Concepts &amp; Procedures</a:t>
            </a:r>
          </a:p>
          <a:p>
            <a:pPr lvl="1"/>
            <a:r>
              <a:rPr lang="en-US" sz="1800" dirty="0"/>
              <a:t>“Students can explain and apply mathematical concepts and interpret and carry out mathematical procedures with precision and fluency.”</a:t>
            </a:r>
          </a:p>
          <a:p>
            <a:pPr marL="0" indent="0">
              <a:buNone/>
            </a:pPr>
            <a:r>
              <a:rPr lang="en-US" dirty="0"/>
              <a:t>Claim </a:t>
            </a:r>
            <a:r>
              <a:rPr lang="en-US" dirty="0" smtClean="0"/>
              <a:t>2 </a:t>
            </a:r>
            <a:r>
              <a:rPr lang="en-US" dirty="0"/>
              <a:t>– Problem Solving</a:t>
            </a:r>
          </a:p>
          <a:p>
            <a:pPr lvl="1"/>
            <a:r>
              <a:rPr lang="en-US" sz="1800" dirty="0"/>
              <a:t>“Students can solve a range of complex well-posed problems in pure and applied mathematics, making productive use of knowledge and problem solving strategies.”</a:t>
            </a:r>
          </a:p>
          <a:p>
            <a:pPr marL="0" indent="0">
              <a:buNone/>
            </a:pPr>
            <a:r>
              <a:rPr lang="en-US" dirty="0"/>
              <a:t>Claim </a:t>
            </a:r>
            <a:r>
              <a:rPr lang="en-US" dirty="0" smtClean="0"/>
              <a:t>3 </a:t>
            </a:r>
            <a:r>
              <a:rPr lang="en-US" dirty="0"/>
              <a:t>– Communicating Reasoning</a:t>
            </a:r>
          </a:p>
          <a:p>
            <a:pPr lvl="1"/>
            <a:r>
              <a:rPr lang="en-US" sz="1800" dirty="0"/>
              <a:t>“Students can clearly and precisely construct viable arguments to support their own reasoning and to critique the reasoning of others.”</a:t>
            </a:r>
          </a:p>
          <a:p>
            <a:pPr marL="0" indent="0">
              <a:buNone/>
            </a:pPr>
            <a:r>
              <a:rPr lang="en-US" dirty="0"/>
              <a:t>Claim </a:t>
            </a:r>
            <a:r>
              <a:rPr lang="en-US" dirty="0" smtClean="0"/>
              <a:t>4 </a:t>
            </a:r>
            <a:r>
              <a:rPr lang="en-US" dirty="0"/>
              <a:t>– Modeling and Data Analysis</a:t>
            </a:r>
          </a:p>
          <a:p>
            <a:pPr lvl="1"/>
            <a:r>
              <a:rPr lang="en-US" sz="1800" dirty="0"/>
              <a:t>“Students can analyze complex, real-world scenarios and can construct and use mathematical models to interpret and solve problems.”</a:t>
            </a:r>
          </a:p>
        </p:txBody>
      </p:sp>
    </p:spTree>
    <p:extLst>
      <p:ext uri="{BB962C8B-B14F-4D97-AF65-F5344CB8AC3E}">
        <p14:creationId xmlns:p14="http://schemas.microsoft.com/office/powerpoint/2010/main" val="39454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86118"/>
            <a:ext cx="8229600" cy="1552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Claim 1 Concepts and Procedures</a:t>
            </a:r>
          </a:p>
          <a:p>
            <a:pPr algn="l"/>
            <a:r>
              <a:rPr lang="en-US" sz="2800" dirty="0" smtClean="0"/>
              <a:t> </a:t>
            </a:r>
            <a:endParaRPr lang="en-US" sz="2800" dirty="0"/>
          </a:p>
        </p:txBody>
      </p:sp>
      <p:sp>
        <p:nvSpPr>
          <p:cNvPr id="4" name="TextBox 3"/>
          <p:cNvSpPr txBox="1"/>
          <p:nvPr/>
        </p:nvSpPr>
        <p:spPr>
          <a:xfrm>
            <a:off x="4876800" y="1283199"/>
            <a:ext cx="3962400" cy="369332"/>
          </a:xfrm>
          <a:prstGeom prst="rect">
            <a:avLst/>
          </a:prstGeom>
          <a:noFill/>
          <a:ln>
            <a:solidFill>
              <a:schemeClr val="tx1"/>
            </a:solidFill>
          </a:ln>
        </p:spPr>
        <p:txBody>
          <a:bodyPr wrap="square" rtlCol="0">
            <a:spAutoFit/>
          </a:bodyPr>
          <a:lstStyle/>
          <a:p>
            <a:r>
              <a:rPr lang="en-US" b="1" dirty="0" smtClean="0"/>
              <a:t>7</a:t>
            </a:r>
            <a:r>
              <a:rPr lang="en-US" b="1" baseline="30000" dirty="0" smtClean="0"/>
              <a:t>th</a:t>
            </a:r>
            <a:r>
              <a:rPr lang="en-US" b="1" dirty="0" smtClean="0"/>
              <a:t> grade Ratios and Proportions</a:t>
            </a:r>
            <a:r>
              <a:rPr lang="en-US" dirty="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08" y="2849507"/>
            <a:ext cx="539855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50" y="2625303"/>
            <a:ext cx="2500651" cy="410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16510" y="1709508"/>
            <a:ext cx="4191000" cy="1200329"/>
          </a:xfrm>
          <a:prstGeom prst="rect">
            <a:avLst/>
          </a:prstGeom>
          <a:noFill/>
        </p:spPr>
        <p:txBody>
          <a:bodyPr wrap="square" rtlCol="0">
            <a:spAutoFit/>
          </a:bodyPr>
          <a:lstStyle/>
          <a:p>
            <a:r>
              <a:rPr lang="en-US" b="1" dirty="0"/>
              <a:t>Example Stem 2</a:t>
            </a:r>
            <a:r>
              <a:rPr lang="en-US" dirty="0"/>
              <a:t>: Select </a:t>
            </a:r>
            <a:r>
              <a:rPr lang="en-US" b="1" dirty="0"/>
              <a:t>all </a:t>
            </a:r>
            <a:r>
              <a:rPr lang="en-US" dirty="0"/>
              <a:t>tables that represent a proportional relationship between x and y. 	</a:t>
            </a:r>
          </a:p>
          <a:p>
            <a:endParaRPr lang="en-US" dirty="0"/>
          </a:p>
        </p:txBody>
      </p:sp>
      <p:sp>
        <p:nvSpPr>
          <p:cNvPr id="11" name="TextBox 10"/>
          <p:cNvSpPr txBox="1"/>
          <p:nvPr/>
        </p:nvSpPr>
        <p:spPr>
          <a:xfrm>
            <a:off x="304800" y="1282002"/>
            <a:ext cx="3962400" cy="369332"/>
          </a:xfrm>
          <a:prstGeom prst="rect">
            <a:avLst/>
          </a:prstGeom>
          <a:noFill/>
          <a:ln>
            <a:solidFill>
              <a:schemeClr val="tx1"/>
            </a:solidFill>
          </a:ln>
        </p:spPr>
        <p:txBody>
          <a:bodyPr wrap="square" rtlCol="0">
            <a:spAutoFit/>
          </a:bodyPr>
          <a:lstStyle/>
          <a:p>
            <a:r>
              <a:rPr lang="en-US" b="1" dirty="0"/>
              <a:t>6</a:t>
            </a:r>
            <a:r>
              <a:rPr lang="en-US" b="1" baseline="30000" dirty="0" smtClean="0"/>
              <a:t>th</a:t>
            </a:r>
            <a:r>
              <a:rPr lang="en-US" b="1" dirty="0" smtClean="0"/>
              <a:t> grade Ratios and Proportions</a:t>
            </a:r>
            <a:r>
              <a:rPr lang="en-US" dirty="0"/>
              <a:t>	</a:t>
            </a:r>
          </a:p>
        </p:txBody>
      </p:sp>
    </p:spTree>
    <p:extLst>
      <p:ext uri="{BB962C8B-B14F-4D97-AF65-F5344CB8AC3E}">
        <p14:creationId xmlns:p14="http://schemas.microsoft.com/office/powerpoint/2010/main" val="36191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xit" presetSubtype="0" fill="hold" grpId="0"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86118"/>
            <a:ext cx="8229600" cy="1552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Claim 1 Concepts and Procedures</a:t>
            </a:r>
          </a:p>
          <a:p>
            <a:pPr algn="l"/>
            <a:r>
              <a:rPr lang="en-US" sz="2800" dirty="0" smtClean="0"/>
              <a:t> </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7162800" cy="31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2242066"/>
            <a:ext cx="5943600" cy="461665"/>
          </a:xfrm>
          <a:prstGeom prst="rect">
            <a:avLst/>
          </a:prstGeom>
          <a:noFill/>
        </p:spPr>
        <p:txBody>
          <a:bodyPr wrap="square" rtlCol="0">
            <a:spAutoFit/>
          </a:bodyPr>
          <a:lstStyle/>
          <a:p>
            <a:r>
              <a:rPr lang="en-US" sz="2400" b="1" dirty="0" smtClean="0"/>
              <a:t>HS example N-RN.2</a:t>
            </a:r>
            <a:endParaRPr lang="en-US" sz="2400" b="1" dirty="0"/>
          </a:p>
        </p:txBody>
      </p:sp>
    </p:spTree>
    <p:extLst>
      <p:ext uri="{BB962C8B-B14F-4D97-AF65-F5344CB8AC3E}">
        <p14:creationId xmlns:p14="http://schemas.microsoft.com/office/powerpoint/2010/main" val="2746744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400" dirty="0"/>
          </a:p>
        </p:txBody>
      </p:sp>
      <p:sp>
        <p:nvSpPr>
          <p:cNvPr id="4" name="Title 1"/>
          <p:cNvSpPr>
            <a:spLocks noGrp="1"/>
          </p:cNvSpPr>
          <p:nvPr>
            <p:ph type="title"/>
          </p:nvPr>
        </p:nvSpPr>
        <p:spPr/>
        <p:txBody>
          <a:bodyPr/>
          <a:lstStyle/>
          <a:p>
            <a:r>
              <a:rPr lang="en-US" dirty="0" smtClean="0"/>
              <a:t>Claim 2 Problem Solving</a:t>
            </a:r>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19" y="1981200"/>
            <a:ext cx="864725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88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2 Problem Solving</a:t>
            </a:r>
          </a:p>
        </p:txBody>
      </p:sp>
      <p:sp>
        <p:nvSpPr>
          <p:cNvPr id="3" name="Content Placeholder 2"/>
          <p:cNvSpPr>
            <a:spLocks noGrp="1"/>
          </p:cNvSpPr>
          <p:nvPr>
            <p:ph idx="1"/>
          </p:nvPr>
        </p:nvSpPr>
        <p:spPr/>
        <p:txBody>
          <a:bodyPr>
            <a:normAutofit/>
          </a:bodyPr>
          <a:lstStyle/>
          <a:p>
            <a:pPr marL="0" indent="0">
              <a:buNone/>
            </a:pPr>
            <a:r>
              <a:rPr lang="en-US" sz="2400" b="1" dirty="0" smtClean="0"/>
              <a:t>HS Example</a:t>
            </a:r>
            <a:endParaRPr lang="en-US" sz="24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73723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199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Claim 3 Communicating Reasoning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16464"/>
            <a:ext cx="8458200"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062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03" y="1396092"/>
            <a:ext cx="8493394" cy="447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Claim 3 Communicating Reasoning</a:t>
            </a:r>
            <a:endParaRPr lang="en-US" dirty="0"/>
          </a:p>
        </p:txBody>
      </p:sp>
    </p:spTree>
    <p:extLst>
      <p:ext uri="{BB962C8B-B14F-4D97-AF65-F5344CB8AC3E}">
        <p14:creationId xmlns:p14="http://schemas.microsoft.com/office/powerpoint/2010/main" val="1143887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 4 Modeling and Data Analysis</a:t>
            </a:r>
            <a:endParaRPr lang="en-US" dirty="0"/>
          </a:p>
        </p:txBody>
      </p:sp>
      <p:sp>
        <p:nvSpPr>
          <p:cNvPr id="5" name="Content Placeholder 4"/>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8355"/>
            <a:ext cx="762952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56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p:txBody>
          <a:bodyPr>
            <a:normAutofit fontScale="90000"/>
          </a:bodyPr>
          <a:lstStyle/>
          <a:p>
            <a:r>
              <a:rPr lang="en-US" dirty="0" smtClean="0"/>
              <a:t>Claim 4 Modeling and Data Analysis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9344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775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Contrasting the Claims - Activity</a:t>
            </a:r>
            <a:endParaRPr lang="en-US" b="1" dirty="0"/>
          </a:p>
        </p:txBody>
      </p:sp>
      <p:sp>
        <p:nvSpPr>
          <p:cNvPr id="2" name="Content Placeholder 1"/>
          <p:cNvSpPr>
            <a:spLocks noGrp="1"/>
          </p:cNvSpPr>
          <p:nvPr>
            <p:ph idx="1"/>
          </p:nvPr>
        </p:nvSpPr>
        <p:spPr/>
        <p:txBody>
          <a:bodyPr/>
          <a:lstStyle/>
          <a:p>
            <a:r>
              <a:rPr lang="en-US" sz="2800" dirty="0" smtClean="0"/>
              <a:t>Individually review the items on the ‘Contrasting the Claims’ Worksheet.</a:t>
            </a:r>
          </a:p>
          <a:p>
            <a:r>
              <a:rPr lang="en-US" sz="2800" dirty="0" smtClean="0"/>
              <a:t>Review with a partner the items by claim number.</a:t>
            </a:r>
          </a:p>
          <a:p>
            <a:pPr marL="347472" lvl="2" indent="0">
              <a:spcBef>
                <a:spcPts val="400"/>
              </a:spcBef>
              <a:buSzPct val="68000"/>
              <a:buNone/>
            </a:pPr>
            <a:endParaRPr lang="en-US" sz="2000" dirty="0" smtClean="0"/>
          </a:p>
          <a:p>
            <a:pPr marL="603504" lvl="2" indent="-256032">
              <a:spcBef>
                <a:spcPts val="400"/>
              </a:spcBef>
              <a:buSzPct val="68000"/>
              <a:buFont typeface="Wingdings 3"/>
              <a:buChar char=""/>
            </a:pPr>
            <a:r>
              <a:rPr lang="en-US" sz="2400" dirty="0" smtClean="0"/>
              <a:t>What are the differences in the way the problems are written by claim?</a:t>
            </a:r>
          </a:p>
          <a:p>
            <a:pPr marL="603504" lvl="2" indent="-256032">
              <a:spcBef>
                <a:spcPts val="400"/>
              </a:spcBef>
              <a:buSzPct val="68000"/>
              <a:buFont typeface="Wingdings 3"/>
              <a:buChar char=""/>
            </a:pPr>
            <a:endParaRPr lang="en-US" sz="2400" dirty="0" smtClean="0"/>
          </a:p>
          <a:p>
            <a:pPr marL="603504" lvl="2" indent="-256032">
              <a:spcBef>
                <a:spcPts val="400"/>
              </a:spcBef>
              <a:buSzPct val="68000"/>
              <a:buFont typeface="Wingdings 3"/>
              <a:buChar char=""/>
            </a:pPr>
            <a:r>
              <a:rPr lang="en-US" sz="2400" dirty="0" smtClean="0"/>
              <a:t>How does the focus on four claims change the way you instruct and assess students in the classroom or does it?</a:t>
            </a:r>
          </a:p>
          <a:p>
            <a:pPr marL="603504" lvl="2" indent="-256032">
              <a:spcBef>
                <a:spcPts val="400"/>
              </a:spcBef>
              <a:buSzPct val="68000"/>
              <a:buFont typeface="Wingdings 3"/>
              <a:buChar char=""/>
            </a:pPr>
            <a:endParaRPr lang="en-US" sz="800" dirty="0" smtClean="0"/>
          </a:p>
          <a:p>
            <a:pPr marL="603504" lvl="2" indent="-256032">
              <a:spcBef>
                <a:spcPts val="400"/>
              </a:spcBef>
              <a:buSzPct val="68000"/>
              <a:buFont typeface="Wingdings 3"/>
              <a:buChar char=""/>
            </a:pPr>
            <a:endParaRPr lang="en-US" sz="2000" dirty="0" smtClean="0"/>
          </a:p>
          <a:p>
            <a:pPr lvl="1"/>
            <a:endParaRPr lang="en-US" dirty="0"/>
          </a:p>
        </p:txBody>
      </p:sp>
    </p:spTree>
    <p:extLst>
      <p:ext uri="{BB962C8B-B14F-4D97-AF65-F5344CB8AC3E}">
        <p14:creationId xmlns:p14="http://schemas.microsoft.com/office/powerpoint/2010/main" val="1945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CCSS Shifts</a:t>
            </a:r>
            <a:endParaRPr lang="en-US" dirty="0"/>
          </a:p>
        </p:txBody>
      </p:sp>
      <p:sp>
        <p:nvSpPr>
          <p:cNvPr id="3" name="Content Placeholder 2"/>
          <p:cNvSpPr>
            <a:spLocks noGrp="1"/>
          </p:cNvSpPr>
          <p:nvPr>
            <p:ph type="body" idx="1"/>
          </p:nvPr>
        </p:nvSpPr>
        <p:spPr/>
        <p:txBody>
          <a:bodyPr>
            <a:noAutofit/>
          </a:bodyPr>
          <a:lstStyle/>
          <a:p>
            <a:r>
              <a:rPr lang="en-US" sz="3600" dirty="0" smtClean="0">
                <a:solidFill>
                  <a:srgbClr val="FF0000"/>
                </a:solidFill>
              </a:rPr>
              <a:t>Focus</a:t>
            </a:r>
          </a:p>
          <a:p>
            <a:r>
              <a:rPr lang="en-US" sz="3600" dirty="0" smtClean="0">
                <a:solidFill>
                  <a:srgbClr val="FF0000"/>
                </a:solidFill>
              </a:rPr>
              <a:t>Coherence</a:t>
            </a:r>
          </a:p>
          <a:p>
            <a:r>
              <a:rPr lang="en-US" sz="3600" dirty="0" smtClean="0">
                <a:solidFill>
                  <a:srgbClr val="FF0000"/>
                </a:solidFill>
              </a:rPr>
              <a:t>Rigor</a:t>
            </a:r>
          </a:p>
        </p:txBody>
      </p:sp>
    </p:spTree>
    <p:extLst>
      <p:ext uri="{BB962C8B-B14F-4D97-AF65-F5344CB8AC3E}">
        <p14:creationId xmlns:p14="http://schemas.microsoft.com/office/powerpoint/2010/main" val="3088828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b="1" dirty="0" smtClean="0"/>
              <a:t>Item Types</a:t>
            </a:r>
            <a:endParaRPr lang="en-US" sz="5400"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58326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Item Types</a:t>
            </a:r>
            <a:endParaRPr lang="en-US" dirty="0"/>
          </a:p>
        </p:txBody>
      </p:sp>
      <p:sp>
        <p:nvSpPr>
          <p:cNvPr id="3" name="Content Placeholder 2"/>
          <p:cNvSpPr>
            <a:spLocks noGrp="1"/>
          </p:cNvSpPr>
          <p:nvPr>
            <p:ph idx="1"/>
          </p:nvPr>
        </p:nvSpPr>
        <p:spPr>
          <a:xfrm>
            <a:off x="872067" y="1600200"/>
            <a:ext cx="7408333" cy="4525963"/>
          </a:xfrm>
        </p:spPr>
        <p:txBody>
          <a:bodyPr numCol="1">
            <a:noAutofit/>
          </a:bodyPr>
          <a:lstStyle/>
          <a:p>
            <a:r>
              <a:rPr lang="en-US" sz="2800" dirty="0" smtClean="0"/>
              <a:t>Multiple Choice</a:t>
            </a:r>
          </a:p>
          <a:p>
            <a:pPr lvl="1"/>
            <a:r>
              <a:rPr lang="en-US" sz="2400" dirty="0" smtClean="0"/>
              <a:t>Single correct answer</a:t>
            </a:r>
          </a:p>
          <a:p>
            <a:pPr lvl="1"/>
            <a:r>
              <a:rPr lang="en-US" sz="2400" dirty="0" smtClean="0"/>
              <a:t>Multiple correct answers</a:t>
            </a:r>
          </a:p>
          <a:p>
            <a:r>
              <a:rPr lang="en-US" sz="2800" dirty="0" smtClean="0"/>
              <a:t>Equation/Numeric</a:t>
            </a:r>
          </a:p>
          <a:p>
            <a:r>
              <a:rPr lang="en-US" sz="2800" dirty="0" smtClean="0"/>
              <a:t>Matching Table</a:t>
            </a:r>
          </a:p>
          <a:p>
            <a:r>
              <a:rPr lang="en-US" sz="2800" dirty="0" smtClean="0"/>
              <a:t>Fill-in Table</a:t>
            </a:r>
          </a:p>
          <a:p>
            <a:r>
              <a:rPr lang="en-US" sz="2800" dirty="0" smtClean="0"/>
              <a:t>Grid Items</a:t>
            </a:r>
          </a:p>
          <a:p>
            <a:pPr lvl="1"/>
            <a:r>
              <a:rPr lang="en-US" sz="2400" dirty="0" smtClean="0"/>
              <a:t>Drag and Drop</a:t>
            </a:r>
          </a:p>
          <a:p>
            <a:pPr lvl="1"/>
            <a:r>
              <a:rPr lang="en-US" sz="2400" dirty="0" smtClean="0"/>
              <a:t>Graphing</a:t>
            </a:r>
          </a:p>
          <a:p>
            <a:pPr lvl="1"/>
            <a:r>
              <a:rPr lang="en-US" sz="2400" dirty="0" smtClean="0"/>
              <a:t>Hot Spot</a:t>
            </a:r>
          </a:p>
        </p:txBody>
      </p:sp>
    </p:spTree>
    <p:extLst>
      <p:ext uri="{BB962C8B-B14F-4D97-AF65-F5344CB8AC3E}">
        <p14:creationId xmlns:p14="http://schemas.microsoft.com/office/powerpoint/2010/main" val="40972717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Multiple Choice –</a:t>
            </a:r>
            <a:r>
              <a:rPr lang="en-US" dirty="0"/>
              <a:t> </a:t>
            </a:r>
            <a:r>
              <a:rPr lang="en-US" sz="2700" dirty="0" smtClean="0"/>
              <a:t>single correct response</a:t>
            </a:r>
            <a:endParaRPr lang="en-US" sz="2700" dirty="0"/>
          </a:p>
        </p:txBody>
      </p:sp>
      <p:sp>
        <p:nvSpPr>
          <p:cNvPr id="3" name="TextBox 2"/>
          <p:cNvSpPr txBox="1"/>
          <p:nvPr/>
        </p:nvSpPr>
        <p:spPr>
          <a:xfrm>
            <a:off x="838200" y="1536696"/>
            <a:ext cx="1167435" cy="461665"/>
          </a:xfrm>
          <a:prstGeom prst="rect">
            <a:avLst/>
          </a:prstGeom>
          <a:noFill/>
        </p:spPr>
        <p:txBody>
          <a:bodyPr wrap="none" rtlCol="0">
            <a:spAutoFit/>
          </a:bodyPr>
          <a:lstStyle/>
          <a:p>
            <a:r>
              <a:rPr lang="en-US" sz="2400" dirty="0" smtClean="0"/>
              <a:t>Grade 6</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839200"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565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105400" y="1447800"/>
            <a:ext cx="4038600" cy="4525963"/>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C)</a:t>
            </a:r>
          </a:p>
          <a:p>
            <a:endParaRPr lang="en-US" dirty="0"/>
          </a:p>
          <a:p>
            <a:endParaRPr lang="en-US" dirty="0" smtClean="0"/>
          </a:p>
          <a:p>
            <a:endParaRPr lang="en-US" dirty="0"/>
          </a:p>
          <a:p>
            <a:pPr marL="0" indent="0">
              <a:buNone/>
            </a:pPr>
            <a:r>
              <a:rPr lang="en-US" dirty="0" smtClean="0"/>
              <a:t> D)</a:t>
            </a:r>
            <a:endParaRPr lang="en-US" dirty="0"/>
          </a:p>
        </p:txBody>
      </p:sp>
      <p:sp>
        <p:nvSpPr>
          <p:cNvPr id="3" name="Title 2"/>
          <p:cNvSpPr>
            <a:spLocks noGrp="1"/>
          </p:cNvSpPr>
          <p:nvPr>
            <p:ph type="title" idx="4294967295"/>
          </p:nvPr>
        </p:nvSpPr>
        <p:spPr>
          <a:xfrm>
            <a:off x="304800" y="381000"/>
            <a:ext cx="8229600" cy="1143000"/>
          </a:xfrm>
        </p:spPr>
        <p:txBody>
          <a:bodyPr>
            <a:normAutofit/>
          </a:bodyPr>
          <a:lstStyle/>
          <a:p>
            <a:r>
              <a:rPr lang="en-US" dirty="0" smtClean="0"/>
              <a:t>Multiple Choice – </a:t>
            </a:r>
            <a:r>
              <a:rPr lang="en-US" sz="2700" dirty="0" smtClean="0"/>
              <a:t>multiple correct responses</a:t>
            </a:r>
            <a:endParaRPr lang="en-US" sz="2700" dirty="0"/>
          </a:p>
        </p:txBody>
      </p:sp>
      <p:sp>
        <p:nvSpPr>
          <p:cNvPr id="7" name="Content Placeholder 6"/>
          <p:cNvSpPr>
            <a:spLocks noGrp="1"/>
          </p:cNvSpPr>
          <p:nvPr>
            <p:ph idx="4294967295"/>
          </p:nvPr>
        </p:nvSpPr>
        <p:spPr>
          <a:xfrm>
            <a:off x="0" y="1447800"/>
            <a:ext cx="3733800" cy="4525963"/>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 </a:t>
            </a:r>
          </a:p>
          <a:p>
            <a:endParaRPr lang="en-US" dirty="0"/>
          </a:p>
          <a:p>
            <a:endParaRPr lang="en-US" dirty="0" smtClean="0"/>
          </a:p>
          <a:p>
            <a:endParaRPr lang="en-US" dirty="0"/>
          </a:p>
          <a:p>
            <a:pPr marL="0" indent="0">
              <a:buNone/>
            </a:pPr>
            <a:r>
              <a:rPr lang="en-US" dirty="0" smtClean="0"/>
              <a:t>B) </a:t>
            </a:r>
            <a:endParaRPr lang="en-US" dirty="0"/>
          </a:p>
        </p:txBody>
      </p:sp>
      <p:sp>
        <p:nvSpPr>
          <p:cNvPr id="6" name="TextBox 5"/>
          <p:cNvSpPr txBox="1"/>
          <p:nvPr/>
        </p:nvSpPr>
        <p:spPr>
          <a:xfrm>
            <a:off x="607192" y="2085201"/>
            <a:ext cx="7107455"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Select </a:t>
            </a:r>
            <a:r>
              <a:rPr lang="en-US" b="1" dirty="0" smtClean="0">
                <a:latin typeface="Verdana" panose="020B0604030504040204" pitchFamily="34" charset="0"/>
                <a:ea typeface="Verdana" panose="020B0604030504040204" pitchFamily="34" charset="0"/>
                <a:cs typeface="Verdana" panose="020B0604030504040204" pitchFamily="34" charset="0"/>
              </a:rPr>
              <a:t>all</a:t>
            </a:r>
            <a:r>
              <a:rPr lang="en-US" dirty="0" smtClean="0">
                <a:latin typeface="Verdana" panose="020B0604030504040204" pitchFamily="34" charset="0"/>
                <a:ea typeface="Verdana" panose="020B0604030504040204" pitchFamily="34" charset="0"/>
                <a:cs typeface="Verdana" panose="020B0604030504040204" pitchFamily="34" charset="0"/>
              </a:rPr>
              <a:t> the graphs that show a proportional relationship.</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303" y="2433421"/>
            <a:ext cx="2152047" cy="196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82024"/>
            <a:ext cx="1828800" cy="176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4349863"/>
            <a:ext cx="1962150" cy="192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603" y="4349864"/>
            <a:ext cx="1962150" cy="206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8715" y="1676400"/>
            <a:ext cx="1200970" cy="461665"/>
          </a:xfrm>
          <a:prstGeom prst="rect">
            <a:avLst/>
          </a:prstGeom>
          <a:noFill/>
        </p:spPr>
        <p:txBody>
          <a:bodyPr wrap="none" rtlCol="0">
            <a:spAutoFit/>
          </a:bodyPr>
          <a:lstStyle/>
          <a:p>
            <a:r>
              <a:rPr lang="en-US" sz="2400" dirty="0" smtClean="0"/>
              <a:t>Grade 8</a:t>
            </a:r>
            <a:endParaRPr lang="en-US" sz="2400" dirty="0"/>
          </a:p>
        </p:txBody>
      </p:sp>
    </p:spTree>
    <p:extLst>
      <p:ext uri="{BB962C8B-B14F-4D97-AF65-F5344CB8AC3E}">
        <p14:creationId xmlns:p14="http://schemas.microsoft.com/office/powerpoint/2010/main" val="164220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Equation/</a:t>
            </a:r>
            <a:r>
              <a:rPr lang="en-US" b="1" dirty="0" smtClean="0"/>
              <a:t>Numeric</a:t>
            </a:r>
            <a:endParaRPr lang="en-US" b="1" dirty="0"/>
          </a:p>
        </p:txBody>
      </p:sp>
      <p:sp>
        <p:nvSpPr>
          <p:cNvPr id="5" name="Content Placeholder 4"/>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133600"/>
            <a:ext cx="909637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808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Equation</a:t>
            </a:r>
            <a:r>
              <a:rPr lang="en-US" dirty="0" smtClean="0"/>
              <a:t>/Numeric </a:t>
            </a:r>
            <a:r>
              <a:rPr lang="en-US" sz="2400" dirty="0" smtClean="0"/>
              <a:t>Grade 11</a:t>
            </a:r>
            <a:endParaRPr lang="en-US" sz="2400" dirty="0"/>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8" y="1447800"/>
            <a:ext cx="9061722"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068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83578"/>
            <a:ext cx="8229600" cy="990600"/>
          </a:xfrm>
        </p:spPr>
        <p:txBody>
          <a:bodyPr/>
          <a:lstStyle/>
          <a:p>
            <a:r>
              <a:rPr lang="en-US" dirty="0" smtClean="0"/>
              <a:t>Matching Table</a:t>
            </a:r>
            <a:endParaRPr lang="en-US" dirty="0"/>
          </a:p>
        </p:txBody>
      </p:sp>
      <p:sp>
        <p:nvSpPr>
          <p:cNvPr id="4" name="TextBox 3"/>
          <p:cNvSpPr txBox="1"/>
          <p:nvPr/>
        </p:nvSpPr>
        <p:spPr>
          <a:xfrm>
            <a:off x="1066800" y="1230585"/>
            <a:ext cx="1445845" cy="461665"/>
          </a:xfrm>
          <a:prstGeom prst="rect">
            <a:avLst/>
          </a:prstGeom>
          <a:noFill/>
        </p:spPr>
        <p:txBody>
          <a:bodyPr wrap="none" rtlCol="0">
            <a:spAutoFit/>
          </a:bodyPr>
          <a:lstStyle/>
          <a:p>
            <a:r>
              <a:rPr lang="en-US" sz="2400" dirty="0" smtClean="0"/>
              <a:t>Grade 11</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00892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091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Table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6329640" cy="399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223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304800"/>
            <a:ext cx="7924800" cy="1143000"/>
          </a:xfrm>
        </p:spPr>
        <p:txBody>
          <a:bodyPr/>
          <a:lstStyle/>
          <a:p>
            <a:r>
              <a:rPr lang="en-US" dirty="0" smtClean="0"/>
              <a:t>Drag and Drop</a:t>
            </a:r>
            <a:endParaRPr lang="en-US" dirty="0"/>
          </a:p>
        </p:txBody>
      </p:sp>
      <p:sp>
        <p:nvSpPr>
          <p:cNvPr id="14" name="Content Placeholder 13"/>
          <p:cNvSpPr>
            <a:spLocks noGrp="1"/>
          </p:cNvSpPr>
          <p:nvPr>
            <p:ph sz="half" idx="4294967295"/>
          </p:nvPr>
        </p:nvSpPr>
        <p:spPr>
          <a:xfrm>
            <a:off x="0" y="2214563"/>
            <a:ext cx="3822700" cy="3446462"/>
          </a:xfrm>
        </p:spPr>
        <p:txBody>
          <a:bodyPr>
            <a:normAutofit/>
          </a:bodyPr>
          <a:lstStyle/>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Kayla asked 10 students in her class whether they owned a dog or a cat or both.</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Drag one number into each box to complete the table, given this information:</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 </a:t>
            </a:r>
          </a:p>
          <a:p>
            <a:pPr marL="0" lvl="0" indent="0">
              <a:buNone/>
            </a:pPr>
            <a:r>
              <a:rPr lang="en-US" sz="1600" dirty="0" smtClean="0">
                <a:latin typeface="Verdana" panose="020B0604030504040204" pitchFamily="34" charset="0"/>
                <a:ea typeface="Verdana" panose="020B0604030504040204" pitchFamily="34" charset="0"/>
                <a:cs typeface="Verdana" panose="020B0604030504040204" pitchFamily="34" charset="0"/>
              </a:rPr>
              <a:t>40</a:t>
            </a:r>
            <a:r>
              <a:rPr lang="en-US" sz="1600" dirty="0">
                <a:latin typeface="Verdana" panose="020B0604030504040204" pitchFamily="34" charset="0"/>
                <a:ea typeface="Verdana" panose="020B0604030504040204" pitchFamily="34" charset="0"/>
                <a:cs typeface="Verdana" panose="020B0604030504040204" pitchFamily="34" charset="0"/>
              </a:rPr>
              <a:t>% of the students own a dog.</a:t>
            </a:r>
          </a:p>
          <a:p>
            <a:pPr marL="0" lvl="0" indent="0">
              <a:buNone/>
            </a:pPr>
            <a:r>
              <a:rPr lang="en-US" sz="1600" dirty="0">
                <a:latin typeface="Verdana" panose="020B0604030504040204" pitchFamily="34" charset="0"/>
                <a:ea typeface="Verdana" panose="020B0604030504040204" pitchFamily="34" charset="0"/>
                <a:cs typeface="Verdana" panose="020B0604030504040204" pitchFamily="34" charset="0"/>
              </a:rPr>
              <a:t>30% of the students own a cat.</a:t>
            </a:r>
          </a:p>
          <a:p>
            <a:pPr marL="0" lvl="0" indent="0">
              <a:buNone/>
            </a:pPr>
            <a:r>
              <a:rPr lang="en-US" sz="1600" dirty="0">
                <a:latin typeface="Verdana" panose="020B0604030504040204" pitchFamily="34" charset="0"/>
                <a:ea typeface="Verdana" panose="020B0604030504040204" pitchFamily="34" charset="0"/>
                <a:cs typeface="Verdana" panose="020B0604030504040204" pitchFamily="34" charset="0"/>
              </a:rPr>
              <a:t>10% of the students own both a dog and a cat.</a:t>
            </a:r>
          </a:p>
          <a:p>
            <a:endParaRPr lang="en-US" dirty="0"/>
          </a:p>
        </p:txBody>
      </p:sp>
      <p:pic>
        <p:nvPicPr>
          <p:cNvPr id="4107" name="Picture 1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3733800" y="1995488"/>
            <a:ext cx="54102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752599"/>
            <a:ext cx="1200970" cy="461665"/>
          </a:xfrm>
          <a:prstGeom prst="rect">
            <a:avLst/>
          </a:prstGeom>
          <a:noFill/>
        </p:spPr>
        <p:txBody>
          <a:bodyPr wrap="none" rtlCol="0">
            <a:spAutoFit/>
          </a:bodyPr>
          <a:lstStyle/>
          <a:p>
            <a:r>
              <a:rPr lang="en-US" sz="2400" dirty="0" smtClean="0"/>
              <a:t>Grade 8</a:t>
            </a:r>
            <a:endParaRPr lang="en-US" sz="2400" dirty="0"/>
          </a:p>
        </p:txBody>
      </p:sp>
    </p:spTree>
    <p:extLst>
      <p:ext uri="{BB962C8B-B14F-4D97-AF65-F5344CB8AC3E}">
        <p14:creationId xmlns:p14="http://schemas.microsoft.com/office/powerpoint/2010/main" val="4290424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Drag and Drop </a:t>
            </a:r>
            <a:r>
              <a:rPr lang="en-US" sz="2800" dirty="0" smtClean="0"/>
              <a:t>6</a:t>
            </a:r>
            <a:r>
              <a:rPr lang="en-US" sz="2800" baseline="30000" dirty="0" smtClean="0"/>
              <a:t>th</a:t>
            </a:r>
            <a:r>
              <a:rPr lang="en-US" sz="2800" dirty="0" smtClean="0"/>
              <a:t> grade</a:t>
            </a:r>
            <a:endParaRPr lang="en-US" sz="2800" dirty="0"/>
          </a:p>
        </p:txBody>
      </p:sp>
      <p:sp>
        <p:nvSpPr>
          <p:cNvPr id="2" name="Content Placeholder 1"/>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828800"/>
            <a:ext cx="86201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31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900" dirty="0" smtClean="0"/>
              <a:t>Shift One: </a:t>
            </a:r>
            <a:r>
              <a:rPr lang="en-US" sz="4900" b="1" dirty="0" smtClean="0">
                <a:solidFill>
                  <a:srgbClr val="C00000"/>
                </a:solidFill>
              </a:rPr>
              <a:t>Focus</a:t>
            </a:r>
            <a:r>
              <a:rPr lang="en-US" sz="4900" dirty="0" smtClean="0">
                <a:solidFill>
                  <a:schemeClr val="accent1"/>
                </a:solidFill>
              </a:rPr>
              <a:t> </a:t>
            </a:r>
            <a:r>
              <a:rPr lang="en-US" dirty="0" smtClean="0">
                <a:solidFill>
                  <a:schemeClr val="accent1"/>
                </a:solidFill>
              </a:rPr>
              <a:t/>
            </a:r>
            <a:br>
              <a:rPr lang="en-US" dirty="0" smtClean="0">
                <a:solidFill>
                  <a:schemeClr val="accent1"/>
                </a:solidFill>
              </a:rPr>
            </a:br>
            <a:r>
              <a:rPr lang="en-US" sz="4000" dirty="0" smtClean="0"/>
              <a:t>strongly where the </a:t>
            </a:r>
            <a:r>
              <a:rPr lang="en-US" sz="4000" dirty="0"/>
              <a:t>S</a:t>
            </a:r>
            <a:r>
              <a:rPr lang="en-US" sz="4000" dirty="0" smtClean="0"/>
              <a:t>tandards focus</a:t>
            </a:r>
            <a:endParaRPr lang="en-US" sz="4000" dirty="0"/>
          </a:p>
        </p:txBody>
      </p:sp>
      <p:sp>
        <p:nvSpPr>
          <p:cNvPr id="4099" name="Content Placeholder 2"/>
          <p:cNvSpPr>
            <a:spLocks noGrp="1"/>
          </p:cNvSpPr>
          <p:nvPr>
            <p:ph idx="1"/>
          </p:nvPr>
        </p:nvSpPr>
        <p:spPr>
          <a:xfrm>
            <a:off x="381000" y="2133600"/>
            <a:ext cx="8229600" cy="2362200"/>
          </a:xfrm>
        </p:spPr>
        <p:txBody>
          <a:bodyPr>
            <a:normAutofit fontScale="85000" lnSpcReduction="10000"/>
          </a:bodyPr>
          <a:lstStyle/>
          <a:p>
            <a:pPr eaLnBrk="1" hangingPunct="1"/>
            <a:r>
              <a:rPr lang="en-US" altLang="en-US" dirty="0" smtClean="0"/>
              <a:t>Significantly narrow the scope of content and deepen how time and energy is spent in the math classroom</a:t>
            </a:r>
          </a:p>
          <a:p>
            <a:pPr eaLnBrk="1" hangingPunct="1"/>
            <a:r>
              <a:rPr lang="en-US" altLang="en-US" dirty="0" smtClean="0"/>
              <a:t>Focus deeply only on what is emphasized in the standards, so that students gain strong foundations</a:t>
            </a:r>
          </a:p>
        </p:txBody>
      </p:sp>
    </p:spTree>
    <p:extLst>
      <p:ext uri="{BB962C8B-B14F-4D97-AF65-F5344CB8AC3E}">
        <p14:creationId xmlns:p14="http://schemas.microsoft.com/office/powerpoint/2010/main" val="579098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Graphing</a:t>
            </a:r>
            <a:endParaRPr lang="en-US" dirty="0"/>
          </a:p>
        </p:txBody>
      </p:sp>
      <p:sp>
        <p:nvSpPr>
          <p:cNvPr id="4" name="Content Placeholder 3"/>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810514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5000" y="1752600"/>
            <a:ext cx="1200970" cy="461665"/>
          </a:xfrm>
          <a:prstGeom prst="rect">
            <a:avLst/>
          </a:prstGeom>
          <a:noFill/>
        </p:spPr>
        <p:txBody>
          <a:bodyPr wrap="none" rtlCol="0">
            <a:spAutoFit/>
          </a:bodyPr>
          <a:lstStyle/>
          <a:p>
            <a:r>
              <a:rPr lang="en-US" sz="2400" dirty="0" smtClean="0"/>
              <a:t>Grade 8</a:t>
            </a:r>
            <a:endParaRPr lang="en-US" sz="2400" dirty="0"/>
          </a:p>
        </p:txBody>
      </p:sp>
    </p:spTree>
    <p:extLst>
      <p:ext uri="{BB962C8B-B14F-4D97-AF65-F5344CB8AC3E}">
        <p14:creationId xmlns:p14="http://schemas.microsoft.com/office/powerpoint/2010/main" val="2822879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Hot Spot</a:t>
            </a:r>
            <a:endParaRPr lang="en-US" dirty="0"/>
          </a:p>
        </p:txBody>
      </p:sp>
      <p:sp>
        <p:nvSpPr>
          <p:cNvPr id="2" name="TextBox 1"/>
          <p:cNvSpPr txBox="1"/>
          <p:nvPr/>
        </p:nvSpPr>
        <p:spPr>
          <a:xfrm>
            <a:off x="457200" y="1286470"/>
            <a:ext cx="1445845" cy="461665"/>
          </a:xfrm>
          <a:prstGeom prst="rect">
            <a:avLst/>
          </a:prstGeom>
          <a:noFill/>
        </p:spPr>
        <p:txBody>
          <a:bodyPr wrap="none" rtlCol="0">
            <a:spAutoFit/>
          </a:bodyPr>
          <a:lstStyle/>
          <a:p>
            <a:r>
              <a:rPr lang="en-US" sz="2400" dirty="0" smtClean="0"/>
              <a:t>Grade 11</a:t>
            </a:r>
            <a:endParaRPr lang="en-US" sz="2400" dirty="0"/>
          </a:p>
        </p:txBody>
      </p:sp>
      <p:sp>
        <p:nvSpPr>
          <p:cNvPr id="5" name="Content Placeholder 4"/>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15" y="1725874"/>
            <a:ext cx="8109356" cy="427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949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Item Type Implications</a:t>
            </a:r>
            <a:endParaRPr lang="en-US" b="1" dirty="0"/>
          </a:p>
        </p:txBody>
      </p:sp>
      <p:sp>
        <p:nvSpPr>
          <p:cNvPr id="2" name="Content Placeholder 1"/>
          <p:cNvSpPr>
            <a:spLocks noGrp="1"/>
          </p:cNvSpPr>
          <p:nvPr>
            <p:ph idx="1"/>
          </p:nvPr>
        </p:nvSpPr>
        <p:spPr/>
        <p:txBody>
          <a:bodyPr>
            <a:normAutofit/>
          </a:bodyPr>
          <a:lstStyle/>
          <a:p>
            <a:pPr marL="0" indent="0">
              <a:buNone/>
            </a:pPr>
            <a:r>
              <a:rPr lang="en-US" sz="2800" dirty="0" smtClean="0"/>
              <a:t>Review the ‘Item Type’ worksheet and talk to a partner about these questions. Be prepared to share your discussion:</a:t>
            </a:r>
          </a:p>
          <a:p>
            <a:pPr marL="0" indent="0">
              <a:buNone/>
            </a:pPr>
            <a:endParaRPr lang="en-US" sz="800" dirty="0" smtClean="0"/>
          </a:p>
          <a:p>
            <a:r>
              <a:rPr lang="en-US" sz="2800" dirty="0" smtClean="0"/>
              <a:t>What implications do these item types have, if any, on your instruction and assessment of students?</a:t>
            </a:r>
          </a:p>
          <a:p>
            <a:endParaRPr lang="en-US" sz="800" dirty="0"/>
          </a:p>
          <a:p>
            <a:r>
              <a:rPr lang="en-US" sz="2800" dirty="0"/>
              <a:t>What resources do you have that might allow you to create similar items and imbed them in instruction and assessment</a:t>
            </a:r>
            <a:r>
              <a:rPr lang="en-US" sz="2800" dirty="0" smtClean="0"/>
              <a:t>?</a:t>
            </a:r>
            <a:endParaRPr lang="en-US" sz="2800" dirty="0"/>
          </a:p>
        </p:txBody>
      </p:sp>
    </p:spTree>
    <p:extLst>
      <p:ext uri="{BB962C8B-B14F-4D97-AF65-F5344CB8AC3E}">
        <p14:creationId xmlns:p14="http://schemas.microsoft.com/office/powerpoint/2010/main" val="218644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b="1" dirty="0" smtClean="0"/>
              <a:t>Depth of Knowledge</a:t>
            </a:r>
            <a:endParaRPr lang="en-US" sz="5400"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70817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56263" cy="1054250"/>
          </a:xfrm>
        </p:spPr>
        <p:txBody>
          <a:bodyPr>
            <a:noAutofit/>
          </a:bodyPr>
          <a:lstStyle/>
          <a:p>
            <a:r>
              <a:rPr lang="en-US" sz="4000" dirty="0" smtClean="0"/>
              <a:t>Cognitive Rigor and Depth of Knowledge</a:t>
            </a:r>
            <a:endParaRPr lang="en-US" sz="4000" dirty="0"/>
          </a:p>
        </p:txBody>
      </p:sp>
      <p:sp>
        <p:nvSpPr>
          <p:cNvPr id="3" name="Content Placeholder 2"/>
          <p:cNvSpPr>
            <a:spLocks noGrp="1"/>
          </p:cNvSpPr>
          <p:nvPr>
            <p:ph idx="1"/>
          </p:nvPr>
        </p:nvSpPr>
        <p:spPr>
          <a:xfrm>
            <a:off x="457200" y="1600200"/>
            <a:ext cx="8229600" cy="4619466"/>
          </a:xfrm>
        </p:spPr>
        <p:txBody>
          <a:bodyPr>
            <a:normAutofit fontScale="85000" lnSpcReduction="20000"/>
          </a:bodyPr>
          <a:lstStyle/>
          <a:p>
            <a:r>
              <a:rPr lang="en-US" dirty="0" smtClean="0"/>
              <a:t>Level of complexity of cognitive demand </a:t>
            </a:r>
          </a:p>
          <a:p>
            <a:pPr lvl="1"/>
            <a:r>
              <a:rPr lang="en-US" u="sng" dirty="0" smtClean="0"/>
              <a:t>Level 1</a:t>
            </a:r>
            <a:r>
              <a:rPr lang="en-US" dirty="0" smtClean="0"/>
              <a:t>: Recall and Reproduction</a:t>
            </a:r>
          </a:p>
          <a:p>
            <a:pPr lvl="2"/>
            <a:r>
              <a:rPr lang="en-US" dirty="0" smtClean="0"/>
              <a:t>Requires eliciting information such as a fact, definition, term, </a:t>
            </a:r>
            <a:br>
              <a:rPr lang="en-US" dirty="0" smtClean="0"/>
            </a:br>
            <a:r>
              <a:rPr lang="en-US" dirty="0" smtClean="0"/>
              <a:t>or a simple procedure, as well as performing a simple algorithm </a:t>
            </a:r>
            <a:br>
              <a:rPr lang="en-US" dirty="0" smtClean="0"/>
            </a:br>
            <a:r>
              <a:rPr lang="en-US" dirty="0" smtClean="0"/>
              <a:t>or applying a formula.</a:t>
            </a:r>
          </a:p>
          <a:p>
            <a:pPr lvl="1"/>
            <a:r>
              <a:rPr lang="en-US" u="sng" dirty="0" smtClean="0"/>
              <a:t>Level 2</a:t>
            </a:r>
            <a:r>
              <a:rPr lang="en-US" dirty="0" smtClean="0"/>
              <a:t>: Basic Skills and Concepts</a:t>
            </a:r>
          </a:p>
          <a:p>
            <a:pPr lvl="2"/>
            <a:r>
              <a:rPr lang="en-US" dirty="0" smtClean="0"/>
              <a:t>Requires the engagement of some mental processing beyond </a:t>
            </a:r>
            <a:br>
              <a:rPr lang="en-US" dirty="0" smtClean="0"/>
            </a:br>
            <a:r>
              <a:rPr lang="en-US" dirty="0" smtClean="0"/>
              <a:t>a recall of information.</a:t>
            </a:r>
          </a:p>
          <a:p>
            <a:pPr lvl="1"/>
            <a:r>
              <a:rPr lang="en-US" u="sng" dirty="0" smtClean="0"/>
              <a:t>Level 3</a:t>
            </a:r>
            <a:r>
              <a:rPr lang="en-US" dirty="0" smtClean="0"/>
              <a:t>: Strategic Thinking and Reasoning</a:t>
            </a:r>
          </a:p>
          <a:p>
            <a:pPr lvl="2"/>
            <a:r>
              <a:rPr lang="en-US" dirty="0" smtClean="0"/>
              <a:t>Requires reasoning, planning, using evidence, and explanations </a:t>
            </a:r>
            <a:br>
              <a:rPr lang="en-US" dirty="0" smtClean="0"/>
            </a:br>
            <a:r>
              <a:rPr lang="en-US" dirty="0" smtClean="0"/>
              <a:t>of thinking. </a:t>
            </a:r>
          </a:p>
          <a:p>
            <a:pPr lvl="1"/>
            <a:r>
              <a:rPr lang="en-US" u="sng" dirty="0" smtClean="0"/>
              <a:t>Level 4</a:t>
            </a:r>
            <a:r>
              <a:rPr lang="en-US" dirty="0" smtClean="0"/>
              <a:t>: Extended Thinking</a:t>
            </a:r>
          </a:p>
          <a:p>
            <a:pPr lvl="2"/>
            <a:r>
              <a:rPr lang="en-US" dirty="0" smtClean="0"/>
              <a:t>Requires complex reasoning, planning, developing, and </a:t>
            </a:r>
            <a:br>
              <a:rPr lang="en-US" dirty="0" smtClean="0"/>
            </a:br>
            <a:r>
              <a:rPr lang="en-US" dirty="0" smtClean="0"/>
              <a:t>thinking most likely over an extended period of time.</a:t>
            </a:r>
          </a:p>
          <a:p>
            <a:endParaRPr lang="en-US" dirty="0"/>
          </a:p>
        </p:txBody>
      </p:sp>
    </p:spTree>
    <p:custDataLst>
      <p:tags r:id="rId1"/>
    </p:custDataLst>
    <p:extLst>
      <p:ext uri="{BB962C8B-B14F-4D97-AF65-F5344CB8AC3E}">
        <p14:creationId xmlns:p14="http://schemas.microsoft.com/office/powerpoint/2010/main" val="3190536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50" y="685800"/>
            <a:ext cx="8229600" cy="990600"/>
          </a:xfrm>
        </p:spPr>
        <p:txBody>
          <a:bodyPr>
            <a:noAutofit/>
          </a:bodyPr>
          <a:lstStyle/>
          <a:p>
            <a:r>
              <a:rPr lang="en-US" sz="4000" dirty="0" smtClean="0"/>
              <a:t>Level 1 </a:t>
            </a:r>
            <a:r>
              <a:rPr lang="en-US" dirty="0" smtClean="0"/>
              <a:t>– Recall and Reproduction</a:t>
            </a:r>
            <a:r>
              <a:rPr lang="en-US" sz="4000" dirty="0" smtClean="0"/>
              <a:t/>
            </a:r>
            <a:br>
              <a:rPr lang="en-US" sz="4000" dirty="0" smtClean="0"/>
            </a:br>
            <a:endParaRPr lang="en-US" sz="2400" dirty="0"/>
          </a:p>
        </p:txBody>
      </p:sp>
      <p:sp>
        <p:nvSpPr>
          <p:cNvPr id="5" name="Content Placeholder 4"/>
          <p:cNvSpPr txBox="1">
            <a:spLocks/>
          </p:cNvSpPr>
          <p:nvPr/>
        </p:nvSpPr>
        <p:spPr>
          <a:xfrm>
            <a:off x="356250" y="1648442"/>
            <a:ext cx="8242300" cy="4459288"/>
          </a:xfrm>
          <a:prstGeom prst="rect">
            <a:avLst/>
          </a:prstGeom>
          <a:solidFill>
            <a:srgbClr val="F4FFD5"/>
          </a:solidFill>
          <a:ln>
            <a:solidFill>
              <a:schemeClr val="bg1">
                <a:lumMod val="50000"/>
              </a:schemeClr>
            </a:solidFill>
          </a:ln>
          <a:effectLst>
            <a:outerShdw blurRad="50800" dist="38100" dir="2700000" algn="tl" rotWithShape="0">
              <a:srgbClr val="000000">
                <a:alpha val="43000"/>
              </a:srgbClr>
            </a:outerShdw>
          </a:effectLst>
        </p:spPr>
        <p:txBody>
          <a:bodyPr lIns="182880" tIns="91440" rIns="182880" bIns="91440"/>
          <a:lstStyle/>
          <a:p>
            <a:endParaRPr lang="en-US" sz="2000" dirty="0"/>
          </a:p>
        </p:txBody>
      </p:sp>
      <p:grpSp>
        <p:nvGrpSpPr>
          <p:cNvPr id="8" name="Group 7"/>
          <p:cNvGrpSpPr/>
          <p:nvPr/>
        </p:nvGrpSpPr>
        <p:grpSpPr>
          <a:xfrm>
            <a:off x="1124456" y="2067612"/>
            <a:ext cx="470330" cy="376250"/>
            <a:chOff x="1081761" y="3622059"/>
            <a:chExt cx="470330" cy="376250"/>
          </a:xfrm>
        </p:grpSpPr>
        <p:sp>
          <p:nvSpPr>
            <p:cNvPr id="6" name="Oval 5"/>
            <p:cNvSpPr/>
            <p:nvPr/>
          </p:nvSpPr>
          <p:spPr>
            <a:xfrm>
              <a:off x="1128793" y="3637738"/>
              <a:ext cx="360571" cy="360571"/>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081761" y="3622059"/>
              <a:ext cx="470330" cy="369332"/>
            </a:xfrm>
            <a:prstGeom prst="rect">
              <a:avLst/>
            </a:prstGeom>
            <a:noFill/>
          </p:spPr>
          <p:txBody>
            <a:bodyPr wrap="square" rtlCol="0">
              <a:spAutoFit/>
            </a:bodyPr>
            <a:lstStyle/>
            <a:p>
              <a:pPr algn="ctr"/>
              <a:endParaRPr lang="en-US" dirty="0"/>
            </a:p>
          </p:txBody>
        </p:sp>
      </p:grpSp>
      <p:grpSp>
        <p:nvGrpSpPr>
          <p:cNvPr id="9" name="Group 8"/>
          <p:cNvGrpSpPr/>
          <p:nvPr/>
        </p:nvGrpSpPr>
        <p:grpSpPr>
          <a:xfrm>
            <a:off x="1124456" y="2878415"/>
            <a:ext cx="470330" cy="376250"/>
            <a:chOff x="1081761" y="3622059"/>
            <a:chExt cx="470330" cy="376250"/>
          </a:xfrm>
        </p:grpSpPr>
        <p:sp>
          <p:nvSpPr>
            <p:cNvPr id="10" name="Oval 9"/>
            <p:cNvSpPr/>
            <p:nvPr/>
          </p:nvSpPr>
          <p:spPr>
            <a:xfrm>
              <a:off x="1128793" y="3637738"/>
              <a:ext cx="360571" cy="360571"/>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081761" y="3622059"/>
              <a:ext cx="470330" cy="369332"/>
            </a:xfrm>
            <a:prstGeom prst="rect">
              <a:avLst/>
            </a:prstGeom>
            <a:noFill/>
          </p:spPr>
          <p:txBody>
            <a:bodyPr wrap="square" rtlCol="0">
              <a:spAutoFit/>
            </a:bodyPr>
            <a:lstStyle/>
            <a:p>
              <a:pPr algn="ctr"/>
              <a:endParaRPr lang="en-US" dirty="0"/>
            </a:p>
          </p:txBody>
        </p:sp>
      </p:grpSp>
      <p:grpSp>
        <p:nvGrpSpPr>
          <p:cNvPr id="12" name="Group 11"/>
          <p:cNvGrpSpPr/>
          <p:nvPr/>
        </p:nvGrpSpPr>
        <p:grpSpPr>
          <a:xfrm>
            <a:off x="1116608" y="3942027"/>
            <a:ext cx="470330" cy="376250"/>
            <a:chOff x="1081761" y="3622059"/>
            <a:chExt cx="470330" cy="376250"/>
          </a:xfrm>
        </p:grpSpPr>
        <p:sp>
          <p:nvSpPr>
            <p:cNvPr id="13" name="Oval 12"/>
            <p:cNvSpPr/>
            <p:nvPr/>
          </p:nvSpPr>
          <p:spPr>
            <a:xfrm>
              <a:off x="1128793" y="3637738"/>
              <a:ext cx="360571" cy="360571"/>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081761" y="3622059"/>
              <a:ext cx="470330" cy="369332"/>
            </a:xfrm>
            <a:prstGeom prst="rect">
              <a:avLst/>
            </a:prstGeom>
            <a:noFill/>
          </p:spPr>
          <p:txBody>
            <a:bodyPr wrap="square" rtlCol="0">
              <a:spAutoFit/>
            </a:bodyPr>
            <a:lstStyle/>
            <a:p>
              <a:pPr algn="ctr"/>
              <a:endParaRPr lang="en-US" dirty="0"/>
            </a:p>
          </p:txBody>
        </p:sp>
      </p:grpSp>
      <p:grpSp>
        <p:nvGrpSpPr>
          <p:cNvPr id="15" name="Group 14"/>
          <p:cNvGrpSpPr/>
          <p:nvPr/>
        </p:nvGrpSpPr>
        <p:grpSpPr>
          <a:xfrm>
            <a:off x="1124456" y="5057923"/>
            <a:ext cx="470330" cy="376250"/>
            <a:chOff x="1081761" y="3622059"/>
            <a:chExt cx="470330" cy="376250"/>
          </a:xfrm>
        </p:grpSpPr>
        <p:sp>
          <p:nvSpPr>
            <p:cNvPr id="16" name="Oval 15"/>
            <p:cNvSpPr/>
            <p:nvPr/>
          </p:nvSpPr>
          <p:spPr>
            <a:xfrm>
              <a:off x="1128793" y="3637738"/>
              <a:ext cx="360571" cy="360571"/>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081761" y="3622059"/>
              <a:ext cx="470330" cy="369332"/>
            </a:xfrm>
            <a:prstGeom prst="rect">
              <a:avLst/>
            </a:prstGeom>
            <a:noFill/>
          </p:spPr>
          <p:txBody>
            <a:bodyPr wrap="square" rtlCol="0">
              <a:spAutoFit/>
            </a:bodyPr>
            <a:lstStyle/>
            <a:p>
              <a:pPr algn="ctr"/>
              <a:endParaRPr lang="en-US" dirty="0"/>
            </a:p>
          </p:txBody>
        </p:sp>
      </p:grpSp>
      <p:grpSp>
        <p:nvGrpSpPr>
          <p:cNvPr id="25" name="Group 24"/>
          <p:cNvGrpSpPr/>
          <p:nvPr/>
        </p:nvGrpSpPr>
        <p:grpSpPr>
          <a:xfrm>
            <a:off x="1767238" y="2737294"/>
            <a:ext cx="517361" cy="723275"/>
            <a:chOff x="1614802" y="3041902"/>
            <a:chExt cx="517361" cy="723275"/>
          </a:xfrm>
        </p:grpSpPr>
        <p:sp>
          <p:nvSpPr>
            <p:cNvPr id="19" name="TextBox 18"/>
            <p:cNvSpPr txBox="1"/>
            <p:nvPr/>
          </p:nvSpPr>
          <p:spPr>
            <a:xfrm>
              <a:off x="1614802" y="3041902"/>
              <a:ext cx="517361" cy="723275"/>
            </a:xfrm>
            <a:prstGeom prst="rect">
              <a:avLst/>
            </a:prstGeom>
            <a:noFill/>
          </p:spPr>
          <p:txBody>
            <a:bodyPr wrap="square" rtlCol="0">
              <a:spAutoFit/>
            </a:bodyPr>
            <a:lstStyle/>
            <a:p>
              <a:pPr>
                <a:spcBef>
                  <a:spcPts val="600"/>
                </a:spcBef>
              </a:pPr>
              <a:r>
                <a:rPr lang="en-US" dirty="0" smtClean="0"/>
                <a:t>7</a:t>
              </a:r>
              <a:r>
                <a:rPr lang="en-US" baseline="30000" dirty="0" smtClean="0"/>
                <a:t>4</a:t>
              </a:r>
            </a:p>
            <a:p>
              <a:pPr>
                <a:spcBef>
                  <a:spcPts val="600"/>
                </a:spcBef>
              </a:pPr>
              <a:r>
                <a:rPr lang="en-US" dirty="0" smtClean="0"/>
                <a:t>7</a:t>
              </a:r>
              <a:r>
                <a:rPr lang="en-US" baseline="30000" dirty="0" smtClean="0"/>
                <a:t>–3</a:t>
              </a:r>
            </a:p>
          </p:txBody>
        </p:sp>
        <p:cxnSp>
          <p:nvCxnSpPr>
            <p:cNvPr id="22" name="Straight Connector 21"/>
            <p:cNvCxnSpPr/>
            <p:nvPr/>
          </p:nvCxnSpPr>
          <p:spPr>
            <a:xfrm>
              <a:off x="1661836" y="3402540"/>
              <a:ext cx="329232"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1719732" y="3803528"/>
            <a:ext cx="736860" cy="723275"/>
            <a:chOff x="1410982" y="3919977"/>
            <a:chExt cx="736860" cy="723275"/>
          </a:xfrm>
        </p:grpSpPr>
        <p:sp>
          <p:nvSpPr>
            <p:cNvPr id="27" name="TextBox 26"/>
            <p:cNvSpPr txBox="1"/>
            <p:nvPr/>
          </p:nvSpPr>
          <p:spPr>
            <a:xfrm>
              <a:off x="1410982" y="3919977"/>
              <a:ext cx="517361" cy="723275"/>
            </a:xfrm>
            <a:prstGeom prst="rect">
              <a:avLst/>
            </a:prstGeom>
            <a:noFill/>
          </p:spPr>
          <p:txBody>
            <a:bodyPr wrap="square" rtlCol="0">
              <a:spAutoFit/>
            </a:bodyPr>
            <a:lstStyle/>
            <a:p>
              <a:pPr algn="ctr">
                <a:spcBef>
                  <a:spcPts val="600"/>
                </a:spcBef>
              </a:pPr>
              <a:r>
                <a:rPr lang="en-US" dirty="0" smtClean="0"/>
                <a:t>1</a:t>
              </a:r>
              <a:endParaRPr lang="en-US" baseline="30000" dirty="0" smtClean="0"/>
            </a:p>
            <a:p>
              <a:pPr algn="ctr">
                <a:spcBef>
                  <a:spcPts val="600"/>
                </a:spcBef>
              </a:pPr>
              <a:r>
                <a:rPr lang="en-US" dirty="0" smtClean="0"/>
                <a:t>3</a:t>
              </a:r>
              <a:endParaRPr lang="en-US" baseline="30000" dirty="0" smtClean="0"/>
            </a:p>
          </p:txBody>
        </p:sp>
        <p:cxnSp>
          <p:nvCxnSpPr>
            <p:cNvPr id="28" name="Straight Connector 27"/>
            <p:cNvCxnSpPr/>
            <p:nvPr/>
          </p:nvCxnSpPr>
          <p:spPr>
            <a:xfrm>
              <a:off x="1505046" y="4280615"/>
              <a:ext cx="329232"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865640" y="3919977"/>
              <a:ext cx="282202" cy="276999"/>
            </a:xfrm>
            <a:prstGeom prst="rect">
              <a:avLst/>
            </a:prstGeom>
            <a:noFill/>
          </p:spPr>
          <p:txBody>
            <a:bodyPr wrap="square" rtlCol="0">
              <a:spAutoFit/>
            </a:bodyPr>
            <a:lstStyle/>
            <a:p>
              <a:pPr>
                <a:spcBef>
                  <a:spcPts val="600"/>
                </a:spcBef>
              </a:pPr>
              <a:r>
                <a:rPr lang="en-US" baseline="30000" dirty="0" smtClean="0"/>
                <a:t>2</a:t>
              </a:r>
            </a:p>
          </p:txBody>
        </p:sp>
        <p:sp>
          <p:nvSpPr>
            <p:cNvPr id="33" name="Double Bracket 32"/>
            <p:cNvSpPr/>
            <p:nvPr/>
          </p:nvSpPr>
          <p:spPr>
            <a:xfrm>
              <a:off x="1458023" y="3998377"/>
              <a:ext cx="438975" cy="611516"/>
            </a:xfrm>
            <a:prstGeom prst="bracketPair">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2" name="Group 41"/>
          <p:cNvGrpSpPr/>
          <p:nvPr/>
        </p:nvGrpSpPr>
        <p:grpSpPr>
          <a:xfrm>
            <a:off x="2561886" y="3765055"/>
            <a:ext cx="972019" cy="812816"/>
            <a:chOff x="2508418" y="3897798"/>
            <a:chExt cx="972019" cy="723275"/>
          </a:xfrm>
        </p:grpSpPr>
        <p:sp>
          <p:nvSpPr>
            <p:cNvPr id="38" name="TextBox 37"/>
            <p:cNvSpPr txBox="1"/>
            <p:nvPr/>
          </p:nvSpPr>
          <p:spPr>
            <a:xfrm>
              <a:off x="2508418" y="3897798"/>
              <a:ext cx="517361" cy="723275"/>
            </a:xfrm>
            <a:prstGeom prst="rect">
              <a:avLst/>
            </a:prstGeom>
            <a:noFill/>
          </p:spPr>
          <p:txBody>
            <a:bodyPr wrap="square" rtlCol="0">
              <a:spAutoFit/>
            </a:bodyPr>
            <a:lstStyle/>
            <a:p>
              <a:pPr algn="ctr">
                <a:spcBef>
                  <a:spcPts val="600"/>
                </a:spcBef>
              </a:pPr>
              <a:r>
                <a:rPr lang="en-US" dirty="0" smtClean="0"/>
                <a:t>1</a:t>
              </a:r>
              <a:endParaRPr lang="en-US" baseline="30000" dirty="0" smtClean="0"/>
            </a:p>
            <a:p>
              <a:pPr algn="ctr">
                <a:spcBef>
                  <a:spcPts val="600"/>
                </a:spcBef>
              </a:pPr>
              <a:r>
                <a:rPr lang="en-US" dirty="0" smtClean="0"/>
                <a:t>3</a:t>
              </a:r>
              <a:endParaRPr lang="en-US" baseline="30000" dirty="0" smtClean="0"/>
            </a:p>
          </p:txBody>
        </p:sp>
        <p:cxnSp>
          <p:nvCxnSpPr>
            <p:cNvPr id="39" name="Straight Connector 38"/>
            <p:cNvCxnSpPr/>
            <p:nvPr/>
          </p:nvCxnSpPr>
          <p:spPr>
            <a:xfrm>
              <a:off x="2602483" y="4280615"/>
              <a:ext cx="329232"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963076" y="3919977"/>
              <a:ext cx="517361" cy="276999"/>
            </a:xfrm>
            <a:prstGeom prst="rect">
              <a:avLst/>
            </a:prstGeom>
            <a:noFill/>
          </p:spPr>
          <p:txBody>
            <a:bodyPr wrap="square" rtlCol="0">
              <a:spAutoFit/>
            </a:bodyPr>
            <a:lstStyle/>
            <a:p>
              <a:pPr>
                <a:spcBef>
                  <a:spcPts val="600"/>
                </a:spcBef>
              </a:pPr>
              <a:r>
                <a:rPr lang="en-US" baseline="30000" dirty="0" smtClean="0"/>
                <a:t>9</a:t>
              </a:r>
            </a:p>
          </p:txBody>
        </p:sp>
        <p:sp>
          <p:nvSpPr>
            <p:cNvPr id="41" name="Double Bracket 40"/>
            <p:cNvSpPr/>
            <p:nvPr/>
          </p:nvSpPr>
          <p:spPr>
            <a:xfrm>
              <a:off x="2555460" y="3998377"/>
              <a:ext cx="438975" cy="611516"/>
            </a:xfrm>
            <a:prstGeom prst="bracketPair">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45" name="TextBox 44"/>
          <p:cNvSpPr txBox="1"/>
          <p:nvPr/>
        </p:nvSpPr>
        <p:spPr>
          <a:xfrm>
            <a:off x="1767237" y="4901121"/>
            <a:ext cx="815241" cy="723275"/>
          </a:xfrm>
          <a:prstGeom prst="rect">
            <a:avLst/>
          </a:prstGeom>
          <a:noFill/>
        </p:spPr>
        <p:txBody>
          <a:bodyPr wrap="square" rtlCol="0">
            <a:spAutoFit/>
          </a:bodyPr>
          <a:lstStyle/>
          <a:p>
            <a:pPr>
              <a:spcBef>
                <a:spcPts val="600"/>
              </a:spcBef>
            </a:pPr>
            <a:r>
              <a:rPr lang="en-US" dirty="0" smtClean="0"/>
              <a:t>(–5)</a:t>
            </a:r>
            <a:r>
              <a:rPr lang="en-US" baseline="30000" dirty="0" smtClean="0"/>
              <a:t>6</a:t>
            </a:r>
          </a:p>
          <a:p>
            <a:pPr>
              <a:spcBef>
                <a:spcPts val="600"/>
              </a:spcBef>
            </a:pPr>
            <a:r>
              <a:rPr lang="en-US" dirty="0" smtClean="0"/>
              <a:t>(–5)</a:t>
            </a:r>
            <a:r>
              <a:rPr lang="en-US" baseline="30000" dirty="0" smtClean="0"/>
              <a:t>10</a:t>
            </a:r>
          </a:p>
        </p:txBody>
      </p:sp>
      <p:cxnSp>
        <p:nvCxnSpPr>
          <p:cNvPr id="46" name="Straight Connector 45"/>
          <p:cNvCxnSpPr/>
          <p:nvPr/>
        </p:nvCxnSpPr>
        <p:spPr>
          <a:xfrm>
            <a:off x="1814272" y="5277439"/>
            <a:ext cx="588705"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692227" y="2053115"/>
            <a:ext cx="1724543" cy="369332"/>
          </a:xfrm>
          <a:prstGeom prst="rect">
            <a:avLst/>
          </a:prstGeom>
          <a:noFill/>
        </p:spPr>
        <p:txBody>
          <a:bodyPr wrap="square" rtlCol="0">
            <a:spAutoFit/>
          </a:bodyPr>
          <a:lstStyle/>
          <a:p>
            <a:r>
              <a:rPr lang="en-US" dirty="0" smtClean="0"/>
              <a:t>8</a:t>
            </a:r>
            <a:r>
              <a:rPr lang="en-US" baseline="30000" dirty="0" smtClean="0"/>
              <a:t>7</a:t>
            </a:r>
            <a:r>
              <a:rPr lang="en-US" dirty="0" smtClean="0"/>
              <a:t>     8</a:t>
            </a:r>
            <a:r>
              <a:rPr lang="en-US" baseline="30000" dirty="0" smtClean="0"/>
              <a:t>–12</a:t>
            </a:r>
            <a:endParaRPr lang="en-US" baseline="30000" dirty="0"/>
          </a:p>
        </p:txBody>
      </p:sp>
      <p:sp>
        <p:nvSpPr>
          <p:cNvPr id="36" name="TextBox 35"/>
          <p:cNvSpPr txBox="1"/>
          <p:nvPr/>
        </p:nvSpPr>
        <p:spPr>
          <a:xfrm>
            <a:off x="1771613" y="1884994"/>
            <a:ext cx="466794" cy="584775"/>
          </a:xfrm>
          <a:prstGeom prst="rect">
            <a:avLst/>
          </a:prstGeom>
          <a:noFill/>
        </p:spPr>
        <p:txBody>
          <a:bodyPr wrap="none" rtlCol="0">
            <a:spAutoFit/>
          </a:bodyPr>
          <a:lstStyle/>
          <a:p>
            <a:r>
              <a:rPr lang="en-US" sz="3200" b="1" dirty="0" smtClean="0"/>
              <a:t>  </a:t>
            </a:r>
            <a:r>
              <a:rPr lang="en-US" sz="2400" b="1" dirty="0" smtClean="0"/>
              <a:t>·</a:t>
            </a:r>
            <a:endParaRPr lang="en-US" sz="2400" b="1" dirty="0"/>
          </a:p>
        </p:txBody>
      </p:sp>
      <p:sp>
        <p:nvSpPr>
          <p:cNvPr id="37" name="TextBox 36"/>
          <p:cNvSpPr txBox="1"/>
          <p:nvPr/>
        </p:nvSpPr>
        <p:spPr>
          <a:xfrm>
            <a:off x="2114023" y="3889947"/>
            <a:ext cx="466794" cy="584775"/>
          </a:xfrm>
          <a:prstGeom prst="rect">
            <a:avLst/>
          </a:prstGeom>
          <a:noFill/>
        </p:spPr>
        <p:txBody>
          <a:bodyPr wrap="none" rtlCol="0">
            <a:spAutoFit/>
          </a:bodyPr>
          <a:lstStyle/>
          <a:p>
            <a:r>
              <a:rPr lang="en-US" sz="3200" b="1" dirty="0" smtClean="0"/>
              <a:t>  </a:t>
            </a:r>
            <a:r>
              <a:rPr lang="en-US" sz="2400" b="1" dirty="0" smtClean="0"/>
              <a:t>·</a:t>
            </a:r>
            <a:endParaRPr lang="en-US" sz="2400" b="1" dirty="0"/>
          </a:p>
        </p:txBody>
      </p:sp>
    </p:spTree>
    <p:extLst>
      <p:ext uri="{BB962C8B-B14F-4D97-AF65-F5344CB8AC3E}">
        <p14:creationId xmlns:p14="http://schemas.microsoft.com/office/powerpoint/2010/main" val="2230673123"/>
      </p:ext>
    </p:extLst>
  </p:cSld>
  <p:clrMapOvr>
    <a:masterClrMapping/>
  </p:clrMapOvr>
  <p:transition advTm="16299"/>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Level 2 </a:t>
            </a:r>
            <a:r>
              <a:rPr lang="en-US" dirty="0" smtClean="0"/>
              <a:t>– Application of Skills/ Concepts</a:t>
            </a:r>
            <a:endParaRPr lang="en-US" sz="4000" dirty="0"/>
          </a:p>
        </p:txBody>
      </p:sp>
      <p:sp>
        <p:nvSpPr>
          <p:cNvPr id="3" name="Content Placeholder 2"/>
          <p:cNvSpPr>
            <a:spLocks noGrp="1"/>
          </p:cNvSpPr>
          <p:nvPr>
            <p:ph idx="1"/>
          </p:nvPr>
        </p:nvSpPr>
        <p:spPr/>
        <p:txBody>
          <a:bodyPr/>
          <a:lstStyle/>
          <a:p>
            <a:pPr algn="ctr"/>
            <a:endParaRPr lang="en-US" dirty="0"/>
          </a:p>
        </p:txBody>
      </p:sp>
      <p:sp>
        <p:nvSpPr>
          <p:cNvPr id="5" name="Content Placeholder 4"/>
          <p:cNvSpPr txBox="1">
            <a:spLocks/>
          </p:cNvSpPr>
          <p:nvPr/>
        </p:nvSpPr>
        <p:spPr>
          <a:xfrm>
            <a:off x="476535" y="1828800"/>
            <a:ext cx="8242300" cy="4459288"/>
          </a:xfrm>
          <a:prstGeom prst="rect">
            <a:avLst/>
          </a:prstGeom>
          <a:solidFill>
            <a:srgbClr val="F4FFD5"/>
          </a:solidFill>
          <a:ln>
            <a:solidFill>
              <a:schemeClr val="bg1">
                <a:lumMod val="50000"/>
              </a:schemeClr>
            </a:solidFill>
          </a:ln>
          <a:effectLst>
            <a:outerShdw blurRad="50800" dist="38100" dir="2700000" algn="tl" rotWithShape="0">
              <a:srgbClr val="000000">
                <a:alpha val="43000"/>
              </a:srgbClr>
            </a:outerShdw>
          </a:effectLst>
        </p:spPr>
        <p:txBody>
          <a:bodyPr lIns="182880" tIns="91440" rIns="182880" bIns="91440"/>
          <a:lstStyle/>
          <a:p>
            <a:pPr marL="120650">
              <a:lnSpc>
                <a:spcPct val="110000"/>
              </a:lnSpc>
            </a:pPr>
            <a:r>
              <a:rPr lang="en-US" sz="2600" dirty="0" smtClean="0">
                <a:latin typeface="Calibri" pitchFamily="34" charset="0"/>
              </a:rPr>
              <a:t>A cylindrical tank has a height of 10 feet and </a:t>
            </a:r>
            <a:br>
              <a:rPr lang="en-US" sz="2600" dirty="0" smtClean="0">
                <a:latin typeface="Calibri" pitchFamily="34" charset="0"/>
              </a:rPr>
            </a:br>
            <a:r>
              <a:rPr lang="en-US" sz="2600" dirty="0" smtClean="0">
                <a:latin typeface="Calibri" pitchFamily="34" charset="0"/>
              </a:rPr>
              <a:t>a radius of 4 feet. Jane fills this tank with water </a:t>
            </a:r>
            <a:br>
              <a:rPr lang="en-US" sz="2600" dirty="0" smtClean="0">
                <a:latin typeface="Calibri" pitchFamily="34" charset="0"/>
              </a:rPr>
            </a:br>
            <a:r>
              <a:rPr lang="en-US" sz="2600" dirty="0" smtClean="0">
                <a:latin typeface="Calibri" pitchFamily="34" charset="0"/>
              </a:rPr>
              <a:t>at a rate of 8 cubic feet per minute. How many </a:t>
            </a:r>
            <a:br>
              <a:rPr lang="en-US" sz="2600" dirty="0" smtClean="0">
                <a:latin typeface="Calibri" pitchFamily="34" charset="0"/>
              </a:rPr>
            </a:br>
            <a:r>
              <a:rPr lang="en-US" sz="2600" dirty="0" smtClean="0">
                <a:latin typeface="Calibri" pitchFamily="34" charset="0"/>
              </a:rPr>
              <a:t>minutes will it take Jane to completely fill the </a:t>
            </a:r>
            <a:br>
              <a:rPr lang="en-US" sz="2600" dirty="0" smtClean="0">
                <a:latin typeface="Calibri" pitchFamily="34" charset="0"/>
              </a:rPr>
            </a:br>
            <a:r>
              <a:rPr lang="en-US" sz="2600" dirty="0" smtClean="0">
                <a:latin typeface="Calibri" pitchFamily="34" charset="0"/>
              </a:rPr>
              <a:t>tank without overflowing at this rate?</a:t>
            </a:r>
          </a:p>
          <a:p>
            <a:pPr marL="120650">
              <a:lnSpc>
                <a:spcPct val="110000"/>
              </a:lnSpc>
            </a:pPr>
            <a:r>
              <a:rPr lang="en-US" sz="2600" dirty="0" smtClean="0">
                <a:latin typeface="Calibri" pitchFamily="34" charset="0"/>
              </a:rPr>
              <a:t> </a:t>
            </a:r>
          </a:p>
          <a:p>
            <a:pPr marL="120650">
              <a:lnSpc>
                <a:spcPct val="110000"/>
              </a:lnSpc>
            </a:pPr>
            <a:r>
              <a:rPr lang="en-US" sz="2600" dirty="0" smtClean="0">
                <a:latin typeface="Calibri" pitchFamily="34" charset="0"/>
              </a:rPr>
              <a:t>Round your answer to the nearest </a:t>
            </a:r>
            <a:r>
              <a:rPr lang="en-US" sz="2600" u="sng" dirty="0" smtClean="0">
                <a:latin typeface="Calibri" pitchFamily="34" charset="0"/>
              </a:rPr>
              <a:t>minute</a:t>
            </a:r>
            <a:r>
              <a:rPr lang="en-US" sz="2600" dirty="0" smtClean="0">
                <a:latin typeface="Calibri" pitchFamily="34" charset="0"/>
              </a:rPr>
              <a:t>.</a:t>
            </a:r>
          </a:p>
          <a:p>
            <a:pPr marL="120650">
              <a:lnSpc>
                <a:spcPct val="110000"/>
              </a:lnSpc>
            </a:pPr>
            <a:endParaRPr lang="en-US" sz="2600" dirty="0" smtClean="0">
              <a:latin typeface="Calibri" pitchFamily="34" charset="0"/>
            </a:endParaRPr>
          </a:p>
        </p:txBody>
      </p:sp>
    </p:spTree>
    <p:extLst>
      <p:ext uri="{BB962C8B-B14F-4D97-AF65-F5344CB8AC3E}">
        <p14:creationId xmlns:p14="http://schemas.microsoft.com/office/powerpoint/2010/main" val="2072077403"/>
      </p:ext>
    </p:extLst>
  </p:cSld>
  <p:clrMapOvr>
    <a:masterClrMapping/>
  </p:clrMapOvr>
  <p:transition advTm="16883"/>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914400"/>
            <a:ext cx="8229600" cy="990600"/>
          </a:xfrm>
        </p:spPr>
        <p:txBody>
          <a:bodyPr>
            <a:noAutofit/>
          </a:bodyPr>
          <a:lstStyle/>
          <a:p>
            <a:r>
              <a:rPr lang="en-US" sz="4000" dirty="0" smtClean="0"/>
              <a:t>Level 3 </a:t>
            </a:r>
            <a:r>
              <a:rPr lang="en-US" dirty="0" smtClean="0"/>
              <a:t>– Strategic Thinking and</a:t>
            </a:r>
            <a:br>
              <a:rPr lang="en-US" dirty="0" smtClean="0"/>
            </a:br>
            <a:r>
              <a:rPr lang="en-US" dirty="0" smtClean="0"/>
              <a:t>Reasoning</a:t>
            </a:r>
            <a:r>
              <a:rPr lang="en-US" sz="4000" b="1" dirty="0" smtClean="0"/>
              <a:t/>
            </a:r>
            <a:br>
              <a:rPr lang="en-US" sz="4000" b="1" dirty="0" smtClean="0"/>
            </a:br>
            <a:endParaRPr lang="en-US" sz="4000" b="1" dirty="0"/>
          </a:p>
        </p:txBody>
      </p:sp>
      <p:sp>
        <p:nvSpPr>
          <p:cNvPr id="3" name="Content Placeholder 2"/>
          <p:cNvSpPr>
            <a:spLocks noGrp="1"/>
          </p:cNvSpPr>
          <p:nvPr>
            <p:ph idx="1"/>
          </p:nvPr>
        </p:nvSpPr>
        <p:spPr/>
        <p:txBody>
          <a:bodyPr/>
          <a:lstStyle/>
          <a:p>
            <a:endParaRPr lang="en-US"/>
          </a:p>
        </p:txBody>
      </p:sp>
      <p:sp>
        <p:nvSpPr>
          <p:cNvPr id="5" name="Content Placeholder 4"/>
          <p:cNvSpPr txBox="1">
            <a:spLocks/>
          </p:cNvSpPr>
          <p:nvPr/>
        </p:nvSpPr>
        <p:spPr>
          <a:xfrm>
            <a:off x="420370" y="2057400"/>
            <a:ext cx="8242300" cy="4459288"/>
          </a:xfrm>
          <a:prstGeom prst="rect">
            <a:avLst/>
          </a:prstGeom>
          <a:solidFill>
            <a:srgbClr val="F4FFD5"/>
          </a:solidFill>
          <a:ln>
            <a:solidFill>
              <a:schemeClr val="bg1">
                <a:lumMod val="50000"/>
              </a:schemeClr>
            </a:solidFill>
          </a:ln>
          <a:effectLst>
            <a:outerShdw blurRad="50800" dist="38100" dir="2700000" algn="tl" rotWithShape="0">
              <a:srgbClr val="000000">
                <a:alpha val="43000"/>
              </a:srgbClr>
            </a:outerShdw>
          </a:effectLst>
        </p:spPr>
        <p:txBody>
          <a:bodyPr lIns="182880" tIns="91440" rIns="182880" bIns="91440"/>
          <a:lstStyle/>
          <a:p>
            <a:pPr>
              <a:spcAft>
                <a:spcPts val="1200"/>
              </a:spcAft>
            </a:pPr>
            <a:r>
              <a:rPr lang="en-US" sz="1600" dirty="0" smtClean="0"/>
              <a:t>The total cost for an order of shirts from a company consists of the cost for </a:t>
            </a:r>
            <a:br>
              <a:rPr lang="en-US" sz="1600" dirty="0" smtClean="0"/>
            </a:br>
            <a:r>
              <a:rPr lang="en-US" sz="1600" dirty="0" smtClean="0"/>
              <a:t>each shirt plus a one-time design fee. The cost for each shirt is the same </a:t>
            </a:r>
            <a:br>
              <a:rPr lang="en-US" sz="1600" dirty="0" smtClean="0"/>
            </a:br>
            <a:r>
              <a:rPr lang="en-US" sz="1600" dirty="0" smtClean="0"/>
              <a:t>no matter how many shirts are ordered.</a:t>
            </a:r>
          </a:p>
          <a:p>
            <a:r>
              <a:rPr lang="en-US" sz="1600" dirty="0" smtClean="0"/>
              <a:t>The company provides the following examples to customers to help them </a:t>
            </a:r>
            <a:br>
              <a:rPr lang="en-US" sz="1600" dirty="0" smtClean="0"/>
            </a:br>
            <a:r>
              <a:rPr lang="en-US" sz="1600" dirty="0" smtClean="0"/>
              <a:t>estimate the total cost for an order of shirts.</a:t>
            </a:r>
          </a:p>
          <a:p>
            <a:pPr marL="560388" lvl="1" indent="-215900">
              <a:spcBef>
                <a:spcPts val="800"/>
              </a:spcBef>
              <a:buFont typeface="Arial" pitchFamily="34" charset="0"/>
              <a:buChar char="•"/>
            </a:pPr>
            <a:r>
              <a:rPr lang="en-US" sz="1600" dirty="0" smtClean="0"/>
              <a:t>50 shirts cost $349.50</a:t>
            </a:r>
          </a:p>
          <a:p>
            <a:pPr marL="560388" lvl="1" indent="-215900">
              <a:spcBef>
                <a:spcPts val="800"/>
              </a:spcBef>
              <a:buFont typeface="Arial" pitchFamily="34" charset="0"/>
              <a:buChar char="•"/>
            </a:pPr>
            <a:r>
              <a:rPr lang="en-US" sz="1600" dirty="0" smtClean="0"/>
              <a:t>500 shirts cost $2370</a:t>
            </a:r>
          </a:p>
          <a:p>
            <a:r>
              <a:rPr lang="en-US" sz="1600" dirty="0" smtClean="0"/>
              <a:t> </a:t>
            </a:r>
          </a:p>
          <a:p>
            <a:r>
              <a:rPr lang="en-US" sz="1600" b="1" i="1" dirty="0" smtClean="0"/>
              <a:t>Part A: </a:t>
            </a:r>
            <a:r>
              <a:rPr lang="en-US" sz="1600" dirty="0" smtClean="0"/>
              <a:t>Using the examples provided, what is the cost for each shirt, </a:t>
            </a:r>
            <a:r>
              <a:rPr lang="en-US" sz="1600" u="sng" dirty="0" smtClean="0"/>
              <a:t>not</a:t>
            </a:r>
            <a:r>
              <a:rPr lang="en-US" sz="1600" dirty="0" smtClean="0"/>
              <a:t> </a:t>
            </a:r>
            <a:br>
              <a:rPr lang="en-US" sz="1600" dirty="0" smtClean="0"/>
            </a:br>
            <a:r>
              <a:rPr lang="en-US" sz="1600" dirty="0" smtClean="0"/>
              <a:t>including the one-time design fee? Explain how you found your answer.</a:t>
            </a:r>
          </a:p>
          <a:p>
            <a:r>
              <a:rPr lang="en-US" sz="1600" b="1" i="1" dirty="0" smtClean="0"/>
              <a:t> </a:t>
            </a:r>
            <a:endParaRPr lang="en-US" sz="1600" dirty="0" smtClean="0"/>
          </a:p>
          <a:p>
            <a:r>
              <a:rPr lang="en-US" sz="1600" b="1" i="1" dirty="0" smtClean="0"/>
              <a:t>Part B: </a:t>
            </a:r>
            <a:r>
              <a:rPr lang="en-US" sz="1600" dirty="0" smtClean="0"/>
              <a:t>What is the cost of the one-time design fee? Explain how you found </a:t>
            </a:r>
            <a:br>
              <a:rPr lang="en-US" sz="1600" dirty="0" smtClean="0"/>
            </a:br>
            <a:r>
              <a:rPr lang="en-US" sz="1600" dirty="0" smtClean="0"/>
              <a:t>your answer.</a:t>
            </a:r>
          </a:p>
        </p:txBody>
      </p:sp>
    </p:spTree>
    <p:extLst>
      <p:ext uri="{BB962C8B-B14F-4D97-AF65-F5344CB8AC3E}">
        <p14:creationId xmlns:p14="http://schemas.microsoft.com/office/powerpoint/2010/main" val="1663684187"/>
      </p:ext>
    </p:extLst>
  </p:cSld>
  <p:clrMapOvr>
    <a:masterClrMapping/>
  </p:clrMapOvr>
  <p:transition advTm="1603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Autofit/>
          </a:bodyPr>
          <a:lstStyle/>
          <a:p>
            <a:r>
              <a:rPr lang="en-US" sz="4000" dirty="0" smtClean="0"/>
              <a:t>Level 4 – Extended Thinking</a:t>
            </a:r>
            <a:r>
              <a:rPr lang="en-US" sz="4000" b="1" dirty="0" smtClean="0"/>
              <a:t/>
            </a:r>
            <a:br>
              <a:rPr lang="en-US" sz="4000" b="1" dirty="0" smtClean="0"/>
            </a:br>
            <a:endParaRPr lang="en-US" sz="4000" b="1" dirty="0"/>
          </a:p>
        </p:txBody>
      </p:sp>
      <p:sp>
        <p:nvSpPr>
          <p:cNvPr id="3" name="Content Placeholder 2"/>
          <p:cNvSpPr>
            <a:spLocks noGrp="1"/>
          </p:cNvSpPr>
          <p:nvPr>
            <p:ph idx="1"/>
          </p:nvPr>
        </p:nvSpPr>
        <p:spPr>
          <a:xfrm>
            <a:off x="381000" y="1600200"/>
            <a:ext cx="8229600" cy="4800600"/>
          </a:xfrm>
        </p:spPr>
        <p:txBody>
          <a:bodyPr>
            <a:normAutofit/>
          </a:bodyPr>
          <a:lstStyle/>
          <a:p>
            <a:pPr marL="3175" indent="-3175">
              <a:lnSpc>
                <a:spcPct val="120000"/>
              </a:lnSpc>
              <a:buNone/>
            </a:pPr>
            <a:r>
              <a:rPr lang="en-US" sz="2400" dirty="0" smtClean="0"/>
              <a:t>During the task, the student assumes the role of an architect who is responsible for designing the best plan for a park with area and financial restraints. </a:t>
            </a:r>
          </a:p>
          <a:p>
            <a:pPr marL="3175" indent="-3175">
              <a:lnSpc>
                <a:spcPct val="120000"/>
              </a:lnSpc>
              <a:buNone/>
            </a:pPr>
            <a:r>
              <a:rPr lang="en-US" sz="2400" dirty="0" smtClean="0"/>
              <a:t>The student completes tasks in which he/she compares the costs of different bids, determines what facilities should be given priority in the park, and then develops a scale drawing of the best design for the park and an explanation of the choices made. </a:t>
            </a:r>
          </a:p>
          <a:p>
            <a:pPr marL="3175" indent="-3175">
              <a:lnSpc>
                <a:spcPct val="120000"/>
              </a:lnSpc>
              <a:buNone/>
            </a:pPr>
            <a:r>
              <a:rPr lang="en-US" sz="2400" dirty="0" smtClean="0"/>
              <a:t>This investigation is done in class using a calculator, an applet to construct the scale drawing, and a spreadsheet.</a:t>
            </a:r>
            <a:endParaRPr lang="en-US" sz="2400" dirty="0"/>
          </a:p>
        </p:txBody>
      </p:sp>
    </p:spTree>
    <p:extLst>
      <p:ext uri="{BB962C8B-B14F-4D97-AF65-F5344CB8AC3E}">
        <p14:creationId xmlns:p14="http://schemas.microsoft.com/office/powerpoint/2010/main" val="258499604"/>
      </p:ext>
    </p:extLst>
  </p:cSld>
  <p:clrMapOvr>
    <a:masterClrMapping/>
  </p:clrMapOvr>
  <p:transition advTm="30733"/>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of Knowledge</a:t>
            </a:r>
            <a:endParaRPr lang="en-US" dirty="0"/>
          </a:p>
        </p:txBody>
      </p:sp>
      <p:sp>
        <p:nvSpPr>
          <p:cNvPr id="3" name="Content Placeholder 2"/>
          <p:cNvSpPr>
            <a:spLocks noGrp="1"/>
          </p:cNvSpPr>
          <p:nvPr>
            <p:ph idx="1"/>
          </p:nvPr>
        </p:nvSpPr>
        <p:spPr/>
        <p:txBody>
          <a:bodyPr>
            <a:normAutofit/>
          </a:bodyPr>
          <a:lstStyle/>
          <a:p>
            <a:r>
              <a:rPr lang="en-US" sz="2800" dirty="0" smtClean="0"/>
              <a:t>Look at the ‘Comparing the Claims’ and determine the Depth of Knowledge level of each.</a:t>
            </a:r>
          </a:p>
          <a:p>
            <a:endParaRPr lang="en-US" sz="2800" dirty="0"/>
          </a:p>
          <a:p>
            <a:r>
              <a:rPr lang="en-US" sz="2800" dirty="0" smtClean="0"/>
              <a:t>Be prepared to share.</a:t>
            </a:r>
            <a:endParaRPr lang="en-US" sz="2800" dirty="0"/>
          </a:p>
        </p:txBody>
      </p:sp>
    </p:spTree>
    <p:extLst>
      <p:ext uri="{BB962C8B-B14F-4D97-AF65-F5344CB8AC3E}">
        <p14:creationId xmlns:p14="http://schemas.microsoft.com/office/powerpoint/2010/main" val="1835984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1475" y="3762375"/>
            <a:ext cx="8305800" cy="21816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434" name="Title 1"/>
          <p:cNvSpPr>
            <a:spLocks noGrp="1"/>
          </p:cNvSpPr>
          <p:nvPr>
            <p:ph type="title"/>
          </p:nvPr>
        </p:nvSpPr>
        <p:spPr>
          <a:xfrm>
            <a:off x="533400" y="190500"/>
            <a:ext cx="8229600" cy="1143000"/>
          </a:xfrm>
        </p:spPr>
        <p:txBody>
          <a:bodyPr>
            <a:normAutofit fontScale="90000"/>
          </a:bodyPr>
          <a:lstStyle/>
          <a:p>
            <a:r>
              <a:rPr lang="en-US" b="1" dirty="0" smtClean="0"/>
              <a:t>Shift One: </a:t>
            </a:r>
            <a:r>
              <a:rPr lang="en-US" b="1" dirty="0" smtClean="0">
                <a:solidFill>
                  <a:srgbClr val="7030A0"/>
                </a:solidFill>
              </a:rPr>
              <a:t>Focus</a:t>
            </a:r>
            <a:r>
              <a:rPr lang="en-US" b="1" dirty="0" smtClean="0">
                <a:solidFill>
                  <a:schemeClr val="accent1"/>
                </a:solidFill>
              </a:rPr>
              <a:t> </a:t>
            </a:r>
            <a:br>
              <a:rPr lang="en-US" b="1" dirty="0" smtClean="0">
                <a:solidFill>
                  <a:schemeClr val="accent1"/>
                </a:solidFill>
              </a:rPr>
            </a:br>
            <a:r>
              <a:rPr lang="en-US" sz="4000" b="1" dirty="0"/>
              <a:t>S</a:t>
            </a:r>
            <a:r>
              <a:rPr lang="en-US" sz="4000" b="1" dirty="0" smtClean="0"/>
              <a:t>trongly where the Standards focus</a:t>
            </a:r>
          </a:p>
        </p:txBody>
      </p:sp>
      <p:sp>
        <p:nvSpPr>
          <p:cNvPr id="3" name="Content Placeholder 2"/>
          <p:cNvSpPr>
            <a:spLocks noGrp="1"/>
          </p:cNvSpPr>
          <p:nvPr>
            <p:ph idx="1"/>
          </p:nvPr>
        </p:nvSpPr>
        <p:spPr>
          <a:xfrm>
            <a:off x="879764" y="1600200"/>
            <a:ext cx="8229600" cy="4937125"/>
          </a:xfrm>
        </p:spPr>
        <p:txBody>
          <a:bodyPr>
            <a:normAutofit/>
          </a:bodyPr>
          <a:lstStyle/>
          <a:p>
            <a:pPr marL="0" indent="0">
              <a:lnSpc>
                <a:spcPct val="114000"/>
              </a:lnSpc>
              <a:spcBef>
                <a:spcPts val="1200"/>
              </a:spcBef>
              <a:buClr>
                <a:srgbClr val="000000"/>
              </a:buClr>
              <a:buSzPct val="132000"/>
              <a:buNone/>
              <a:defRPr/>
            </a:pPr>
            <a:r>
              <a:rPr lang="en-US" sz="2800" dirty="0" smtClean="0">
                <a:solidFill>
                  <a:schemeClr val="tx1">
                    <a:lumMod val="95000"/>
                    <a:lumOff val="5000"/>
                  </a:schemeClr>
                </a:solidFill>
                <a:sym typeface="Arial"/>
              </a:rPr>
              <a:t>Consider the major work within each course—this should guide your instruction for the year—not a textbook.</a:t>
            </a:r>
            <a:endParaRPr lang="en-US" sz="2800" dirty="0">
              <a:solidFill>
                <a:schemeClr val="tx1">
                  <a:lumMod val="95000"/>
                  <a:lumOff val="5000"/>
                </a:schemeClr>
              </a:solidFill>
              <a:sym typeface="Arial"/>
            </a:endParaRPr>
          </a:p>
          <a:p>
            <a:pPr marL="0" indent="0">
              <a:lnSpc>
                <a:spcPct val="114000"/>
              </a:lnSpc>
              <a:spcBef>
                <a:spcPts val="1200"/>
              </a:spcBef>
              <a:buClr>
                <a:srgbClr val="000000"/>
              </a:buClr>
              <a:buSzPct val="132000"/>
              <a:buNone/>
              <a:defRPr/>
            </a:pPr>
            <a:endParaRPr lang="en-US" sz="2400" dirty="0" smtClean="0">
              <a:solidFill>
                <a:schemeClr val="tx1">
                  <a:lumMod val="95000"/>
                  <a:lumOff val="5000"/>
                </a:schemeClr>
              </a:solidFill>
              <a:sym typeface="Arial"/>
            </a:endParaRPr>
          </a:p>
        </p:txBody>
      </p:sp>
      <p:sp>
        <p:nvSpPr>
          <p:cNvPr id="2" name="Footer Placeholder 1"/>
          <p:cNvSpPr>
            <a:spLocks noGrp="1"/>
          </p:cNvSpPr>
          <p:nvPr>
            <p:ph type="ftr" sz="quarter" idx="11"/>
          </p:nvPr>
        </p:nvSpPr>
        <p:spPr/>
        <p:txBody>
          <a:bodyPr/>
          <a:lstStyle/>
          <a:p>
            <a:r>
              <a:rPr lang="en-US" dirty="0" smtClean="0">
                <a:solidFill>
                  <a:schemeClr val="bg1">
                    <a:lumMod val="65000"/>
                  </a:schemeClr>
                </a:solidFill>
              </a:rPr>
              <a:t>OSPI Math </a:t>
            </a:r>
            <a:r>
              <a:rPr lang="en-US" dirty="0" err="1" smtClean="0">
                <a:solidFill>
                  <a:schemeClr val="bg1">
                    <a:lumMod val="65000"/>
                  </a:schemeClr>
                </a:solidFill>
              </a:rPr>
              <a:t>Webinar_Part</a:t>
            </a:r>
            <a:r>
              <a:rPr lang="en-US" smtClean="0">
                <a:solidFill>
                  <a:schemeClr val="bg1">
                    <a:lumMod val="65000"/>
                  </a:schemeClr>
                </a:solidFill>
              </a:rPr>
              <a:t> 4_ 5-29-2014</a:t>
            </a:r>
            <a:endParaRPr lang="en-US" dirty="0">
              <a:solidFill>
                <a:schemeClr val="bg1">
                  <a:lumMod val="65000"/>
                </a:schemeClr>
              </a:solidFill>
            </a:endParaRPr>
          </a:p>
        </p:txBody>
      </p:sp>
      <p:sp>
        <p:nvSpPr>
          <p:cNvPr id="184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a:fld id="{A4B0225E-24C1-48E7-917B-14CDF5508DC0}" type="slidenum">
              <a:rPr lang="en-US" smtClean="0">
                <a:solidFill>
                  <a:schemeClr val="tx2"/>
                </a:solidFill>
              </a:rPr>
              <a:pPr defTabSz="914400"/>
              <a:t>6</a:t>
            </a:fld>
            <a:endParaRPr lang="en-US" dirty="0" smtClean="0">
              <a:solidFill>
                <a:schemeClr val="tx2"/>
              </a:solidFill>
            </a:endParaRPr>
          </a:p>
        </p:txBody>
      </p:sp>
      <p:sp>
        <p:nvSpPr>
          <p:cNvPr id="4" name="Shape 130"/>
          <p:cNvSpPr txBox="1"/>
          <p:nvPr/>
        </p:nvSpPr>
        <p:spPr>
          <a:xfrm>
            <a:off x="5605463" y="5605463"/>
            <a:ext cx="2819400" cy="338514"/>
          </a:xfrm>
          <a:prstGeom prst="rect">
            <a:avLst/>
          </a:prstGeom>
          <a:noFill/>
          <a:ln>
            <a:noFill/>
          </a:ln>
        </p:spPr>
        <p:txBody>
          <a:bodyPr lIns="91425" tIns="45700" rIns="91425" bIns="45700">
            <a:spAutoFit/>
          </a:bodyPr>
          <a:lstStyle/>
          <a:p>
            <a:pPr eaLnBrk="1" hangingPunct="1">
              <a:buSzPct val="25000"/>
              <a:defRPr/>
            </a:pPr>
            <a:r>
              <a:rPr lang="x-none" sz="1600" kern="0">
                <a:solidFill>
                  <a:prstClr val="black"/>
                </a:solidFill>
                <a:latin typeface="Arial" charset="0"/>
                <a:ea typeface="Arial"/>
                <a:cs typeface="Arial"/>
                <a:sym typeface="Arial"/>
                <a:rtl val="0"/>
              </a:rPr>
              <a:t>– </a:t>
            </a:r>
            <a:r>
              <a:rPr lang="x-none" sz="1600" kern="0">
                <a:solidFill>
                  <a:schemeClr val="bg1"/>
                </a:solidFill>
                <a:latin typeface="Arial" charset="0"/>
                <a:ea typeface="Arial"/>
                <a:cs typeface="Arial"/>
                <a:sym typeface="Arial"/>
                <a:rtl val="0"/>
              </a:rPr>
              <a:t>Ginsburg et al., 2005</a:t>
            </a:r>
          </a:p>
        </p:txBody>
      </p:sp>
      <p:pic>
        <p:nvPicPr>
          <p:cNvPr id="7" name="Picture 6" descr="S:\Communications\Logos Signatures Photos\Seals, Logos, Signatures\OSPI schoolhous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5090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 y="3867150"/>
            <a:ext cx="7610475" cy="2361159"/>
          </a:xfrm>
          <a:prstGeom prst="rect">
            <a:avLst/>
          </a:prstGeom>
          <a:noFill/>
        </p:spPr>
        <p:txBody>
          <a:bodyPr wrap="square" rtlCol="0">
            <a:spAutoFit/>
          </a:bodyPr>
          <a:lstStyle/>
          <a:p>
            <a:pPr>
              <a:lnSpc>
                <a:spcPct val="114000"/>
              </a:lnSpc>
              <a:spcBef>
                <a:spcPts val="1200"/>
              </a:spcBef>
              <a:buClr>
                <a:srgbClr val="000000"/>
              </a:buClr>
              <a:buSzPct val="132000"/>
              <a:defRPr/>
            </a:pPr>
            <a:r>
              <a:rPr lang="x-none" sz="2400" b="1">
                <a:solidFill>
                  <a:schemeClr val="bg1"/>
                </a:solidFill>
                <a:sym typeface="Arial"/>
              </a:rPr>
              <a:t>Tea</a:t>
            </a:r>
            <a:r>
              <a:rPr lang="en-US" sz="2400" b="1" dirty="0">
                <a:solidFill>
                  <a:schemeClr val="bg1"/>
                </a:solidFill>
                <a:sym typeface="Arial"/>
              </a:rPr>
              <a:t>c</a:t>
            </a:r>
            <a:r>
              <a:rPr lang="x-none" sz="2400" b="1">
                <a:solidFill>
                  <a:schemeClr val="bg1"/>
                </a:solidFill>
                <a:sym typeface="Arial"/>
              </a:rPr>
              <a:t>h less, learn more</a:t>
            </a:r>
            <a:r>
              <a:rPr lang="en-US" sz="2400" b="1" dirty="0">
                <a:solidFill>
                  <a:schemeClr val="bg1"/>
                </a:solidFill>
                <a:sym typeface="Arial"/>
              </a:rPr>
              <a:t>.</a:t>
            </a:r>
            <a:endParaRPr lang="x-none" sz="2400" b="1">
              <a:solidFill>
                <a:schemeClr val="bg1"/>
              </a:solidFill>
              <a:sym typeface="Arial"/>
            </a:endParaRPr>
          </a:p>
          <a:p>
            <a:pPr marL="9525" indent="0">
              <a:lnSpc>
                <a:spcPct val="114000"/>
              </a:lnSpc>
              <a:spcBef>
                <a:spcPts val="2400"/>
              </a:spcBef>
              <a:buClr>
                <a:srgbClr val="000000"/>
              </a:buClr>
              <a:buSzPct val="132000"/>
              <a:buFont typeface="Wingdings 3" pitchFamily="18" charset="2"/>
              <a:buNone/>
              <a:tabLst>
                <a:tab pos="349250" algn="l"/>
              </a:tabLst>
              <a:defRPr/>
            </a:pPr>
            <a:r>
              <a:rPr lang="x-none" sz="2400" b="1">
                <a:solidFill>
                  <a:schemeClr val="bg1"/>
                </a:solidFill>
                <a:sym typeface="Arial"/>
              </a:rPr>
              <a:t>“Less topic coverage can be associated with</a:t>
            </a:r>
            <a:r>
              <a:rPr lang="x-none" sz="2400" b="1">
                <a:solidFill>
                  <a:schemeClr val="bg1"/>
                </a:solidFill>
              </a:rPr>
              <a:t> </a:t>
            </a:r>
            <a:r>
              <a:rPr lang="x-none" sz="2400" b="1">
                <a:solidFill>
                  <a:schemeClr val="bg1"/>
                </a:solidFill>
                <a:sym typeface="Arial"/>
              </a:rPr>
              <a:t>higher scores on those topics covered because</a:t>
            </a:r>
            <a:r>
              <a:rPr lang="en-US" sz="2400" b="1" dirty="0">
                <a:solidFill>
                  <a:schemeClr val="bg1"/>
                </a:solidFill>
                <a:sym typeface="Arial"/>
              </a:rPr>
              <a:t> </a:t>
            </a:r>
            <a:r>
              <a:rPr lang="x-none" sz="2400" b="1">
                <a:solidFill>
                  <a:schemeClr val="bg1"/>
                </a:solidFill>
                <a:sym typeface="Arial"/>
              </a:rPr>
              <a:t>students have more time to master the</a:t>
            </a:r>
            <a:r>
              <a:rPr lang="x-none" sz="2400" b="1">
                <a:solidFill>
                  <a:schemeClr val="bg1"/>
                </a:solidFill>
              </a:rPr>
              <a:t> </a:t>
            </a:r>
            <a:r>
              <a:rPr lang="x-none" sz="2400" b="1">
                <a:solidFill>
                  <a:schemeClr val="bg1"/>
                </a:solidFill>
                <a:sym typeface="Arial"/>
              </a:rPr>
              <a:t>content that is taught.”</a:t>
            </a:r>
            <a:endParaRPr lang="en-US" sz="2400" b="1" dirty="0">
              <a:solidFill>
                <a:schemeClr val="bg1"/>
              </a:solidFill>
            </a:endParaRPr>
          </a:p>
          <a:p>
            <a:endParaRPr lang="en-US" dirty="0"/>
          </a:p>
        </p:txBody>
      </p:sp>
    </p:spTree>
    <p:extLst>
      <p:ext uri="{BB962C8B-B14F-4D97-AF65-F5344CB8AC3E}">
        <p14:creationId xmlns:p14="http://schemas.microsoft.com/office/powerpoint/2010/main" val="1292289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3600" b="1" dirty="0" smtClean="0"/>
              <a:t>Consider the CCSS Shifts, the SBA Claims, and the SBA Item Types…</a:t>
            </a:r>
          </a:p>
          <a:p>
            <a:pPr marL="0" indent="0">
              <a:buNone/>
            </a:pPr>
            <a:endParaRPr lang="en-US" dirty="0"/>
          </a:p>
          <a:p>
            <a:pPr marL="0" indent="0">
              <a:buNone/>
            </a:pPr>
            <a:r>
              <a:rPr lang="en-US" dirty="0" smtClean="0"/>
              <a:t>What instructional/assessment shifts are you thinking about?</a:t>
            </a:r>
          </a:p>
          <a:p>
            <a:pPr marL="0" indent="0">
              <a:buNone/>
            </a:pPr>
            <a:endParaRPr lang="en-US" dirty="0" smtClean="0"/>
          </a:p>
          <a:p>
            <a:pPr marL="0" indent="0">
              <a:buNone/>
            </a:pPr>
            <a:r>
              <a:rPr lang="en-US" dirty="0" smtClean="0"/>
              <a:t>Considering the assessment platform and item types, what the implications for students?</a:t>
            </a:r>
            <a:endParaRPr lang="en-US" dirty="0"/>
          </a:p>
          <a:p>
            <a:pPr marL="0" indent="0">
              <a:buNone/>
            </a:pPr>
            <a:endParaRPr lang="en-US" dirty="0" smtClean="0"/>
          </a:p>
          <a:p>
            <a:pPr marL="0" indent="0">
              <a:buNone/>
            </a:pPr>
            <a:r>
              <a:rPr lang="en-US" dirty="0" smtClean="0"/>
              <a:t>How might you prepare your students for the SBA?</a:t>
            </a:r>
          </a:p>
        </p:txBody>
      </p:sp>
    </p:spTree>
    <p:extLst>
      <p:ext uri="{BB962C8B-B14F-4D97-AF65-F5344CB8AC3E}">
        <p14:creationId xmlns:p14="http://schemas.microsoft.com/office/powerpoint/2010/main" val="3977521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Practice Test Items/Answer Keys</a:t>
            </a:r>
          </a:p>
          <a:p>
            <a:pPr marL="0" indent="0">
              <a:buNone/>
            </a:pPr>
            <a:r>
              <a:rPr lang="en-US" sz="1600" dirty="0">
                <a:hlinkClick r:id="rId2"/>
              </a:rPr>
              <a:t>http://sbac.portal.airast.org/practice-test/resources/#</a:t>
            </a:r>
            <a:r>
              <a:rPr lang="en-US" sz="1600" dirty="0" smtClean="0">
                <a:hlinkClick r:id="rId2"/>
              </a:rPr>
              <a:t>scoring</a:t>
            </a:r>
            <a:endParaRPr lang="en-US" dirty="0" smtClean="0"/>
          </a:p>
          <a:p>
            <a:pPr marL="0" indent="0">
              <a:buNone/>
            </a:pPr>
            <a:r>
              <a:rPr lang="en-US" dirty="0" smtClean="0"/>
              <a:t>Smarter Balanced Test Blueprints</a:t>
            </a:r>
          </a:p>
          <a:p>
            <a:pPr marL="0" indent="0">
              <a:buNone/>
            </a:pPr>
            <a:r>
              <a:rPr lang="en-US" sz="1300" dirty="0">
                <a:hlinkClick r:id="rId3"/>
              </a:rPr>
              <a:t>http://www.smarterbalanced.org/wordpress/wp-content/uploads/2014/05/Math_Preliminary_-</a:t>
            </a:r>
            <a:r>
              <a:rPr lang="en-US" sz="1300" dirty="0" smtClean="0">
                <a:hlinkClick r:id="rId3"/>
              </a:rPr>
              <a:t>Blueprint-2014_04-30Final.pdf</a:t>
            </a:r>
            <a:endParaRPr lang="en-US" dirty="0" smtClean="0"/>
          </a:p>
          <a:p>
            <a:pPr marL="0" indent="0">
              <a:buNone/>
            </a:pPr>
            <a:r>
              <a:rPr lang="en-US" dirty="0" smtClean="0"/>
              <a:t>Item Writing Task Models</a:t>
            </a:r>
          </a:p>
          <a:p>
            <a:pPr marL="0" indent="0">
              <a:buNone/>
            </a:pPr>
            <a:r>
              <a:rPr lang="en-US" sz="1600" dirty="0">
                <a:hlinkClick r:id="rId4"/>
              </a:rPr>
              <a:t>http://www.smarterbalanced.org/smarter-balanced-assessments/#</a:t>
            </a:r>
            <a:r>
              <a:rPr lang="en-US" sz="1600" dirty="0" smtClean="0">
                <a:hlinkClick r:id="rId4"/>
              </a:rPr>
              <a:t>item</a:t>
            </a:r>
            <a:endParaRPr lang="en-US" sz="1600" dirty="0" smtClean="0"/>
          </a:p>
          <a:p>
            <a:pPr marL="0" indent="0">
              <a:buNone/>
            </a:pPr>
            <a:endParaRPr lang="en-US"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391026"/>
            <a:ext cx="3562350" cy="222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25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38100"/>
            <a:ext cx="8229600" cy="1143000"/>
          </a:xfrm>
        </p:spPr>
        <p:txBody>
          <a:bodyPr>
            <a:normAutofit fontScale="90000"/>
          </a:bodyPr>
          <a:lstStyle/>
          <a:p>
            <a:r>
              <a:rPr lang="en-US" sz="4000" b="1" dirty="0" smtClean="0"/>
              <a:t>Focus By Course</a:t>
            </a:r>
            <a:r>
              <a:rPr lang="en-US" sz="4000" b="1" dirty="0"/>
              <a:t/>
            </a:r>
            <a:br>
              <a:rPr lang="en-US" sz="4000" b="1" dirty="0"/>
            </a:br>
            <a:r>
              <a:rPr lang="en-US" sz="1800" b="1" dirty="0" smtClean="0"/>
              <a:t/>
            </a:r>
            <a:br>
              <a:rPr lang="en-US" sz="1800" b="1" dirty="0" smtClean="0"/>
            </a:br>
            <a:endParaRPr lang="en-US" sz="1800" b="1" dirty="0" smtClean="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79D74A5D-F1CA-407B-B099-EC536A3C7F01}" type="slidenum">
              <a:rPr lang="en-US" smtClean="0">
                <a:solidFill>
                  <a:schemeClr val="tx2"/>
                </a:solidFill>
              </a:rPr>
              <a:pPr/>
              <a:t>7</a:t>
            </a:fld>
            <a:endParaRPr lang="en-US" smtClean="0">
              <a:solidFill>
                <a:schemeClr val="tx2"/>
              </a:solidFill>
            </a:endParaRPr>
          </a:p>
        </p:txBody>
      </p:sp>
      <p:pic>
        <p:nvPicPr>
          <p:cNvPr id="9" name="Picture 6" descr="S:\Communications\Logos Signatures Photos\Seals, Logos, Signatures\OSPI schoolhous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86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OSPI Math Webinar_Part 4_ 5-29-2014</a:t>
            </a: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626" y="762000"/>
            <a:ext cx="40576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1676400"/>
            <a:ext cx="8311531"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86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38100"/>
            <a:ext cx="8229600" cy="1143000"/>
          </a:xfrm>
        </p:spPr>
        <p:txBody>
          <a:bodyPr>
            <a:normAutofit fontScale="90000"/>
          </a:bodyPr>
          <a:lstStyle/>
          <a:p>
            <a:r>
              <a:rPr lang="en-US" sz="4000" b="1" dirty="0" smtClean="0"/>
              <a:t>Focus by Course </a:t>
            </a:r>
            <a:r>
              <a:rPr lang="en-US" sz="4000" dirty="0"/>
              <a:t/>
            </a:r>
            <a:br>
              <a:rPr lang="en-US" sz="4000" dirty="0"/>
            </a:br>
            <a:r>
              <a:rPr lang="en-US" sz="1800" dirty="0">
                <a:hlinkClick r:id="rId3"/>
              </a:rPr>
              <a:t>http://</a:t>
            </a:r>
            <a:r>
              <a:rPr lang="en-US" sz="1800" dirty="0" smtClean="0">
                <a:hlinkClick r:id="rId3"/>
              </a:rPr>
              <a:t>www.k12.wa.us/CoreStandards/Mathematics/default.aspx</a:t>
            </a:r>
            <a:r>
              <a:rPr lang="en-US" sz="1800" dirty="0" smtClean="0"/>
              <a:t/>
            </a:r>
            <a:br>
              <a:rPr lang="en-US" sz="1800" dirty="0" smtClean="0"/>
            </a:br>
            <a:endParaRPr lang="en-US" sz="1800" dirty="0" smtClean="0"/>
          </a:p>
        </p:txBody>
      </p:sp>
      <p:sp>
        <p:nvSpPr>
          <p:cNvPr id="2" name="Footer Placeholder 1"/>
          <p:cNvSpPr>
            <a:spLocks noGrp="1"/>
          </p:cNvSpPr>
          <p:nvPr>
            <p:ph type="ftr" sz="quarter" idx="11"/>
          </p:nvPr>
        </p:nvSpPr>
        <p:spPr/>
        <p:txBody>
          <a:bodyPr/>
          <a:lstStyle/>
          <a:p>
            <a:r>
              <a:rPr lang="en-US" smtClean="0"/>
              <a:t>OSPI Math Webinar_Part 4_ 5-29-2014</a:t>
            </a:r>
            <a:endParaRPr lang="en-US"/>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79D74A5D-F1CA-407B-B099-EC536A3C7F01}" type="slidenum">
              <a:rPr lang="en-US" smtClean="0">
                <a:solidFill>
                  <a:schemeClr val="tx2"/>
                </a:solidFill>
              </a:rPr>
              <a:pPr/>
              <a:t>8</a:t>
            </a:fld>
            <a:endParaRPr lang="en-US" smtClean="0">
              <a:solidFill>
                <a:schemeClr val="tx2"/>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67" y="1819275"/>
            <a:ext cx="7981666" cy="475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2" y="838200"/>
            <a:ext cx="39147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S:\Communications\Logos Signatures Photos\Seals, Logos, Signatures\OSPI schoolhouse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586171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40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838200"/>
            <a:ext cx="8229600" cy="1143000"/>
          </a:xfrm>
        </p:spPr>
        <p:txBody>
          <a:bodyPr>
            <a:noAutofit/>
          </a:bodyPr>
          <a:lstStyle/>
          <a:p>
            <a:pPr eaLnBrk="1" hangingPunct="1"/>
            <a:r>
              <a:rPr lang="en-US" altLang="en-US" dirty="0" smtClean="0"/>
              <a:t>Shift Two: </a:t>
            </a:r>
            <a:r>
              <a:rPr lang="en-US" altLang="en-US" b="1" dirty="0" smtClean="0">
                <a:solidFill>
                  <a:srgbClr val="C00000"/>
                </a:solidFill>
              </a:rPr>
              <a:t>Coherence</a:t>
            </a:r>
            <a:r>
              <a:rPr lang="en-US" altLang="en-US" dirty="0" smtClean="0">
                <a:solidFill>
                  <a:schemeClr val="accent1"/>
                </a:solidFill>
              </a:rPr>
              <a:t> </a:t>
            </a:r>
            <a:br>
              <a:rPr lang="en-US" altLang="en-US" dirty="0" smtClean="0">
                <a:solidFill>
                  <a:schemeClr val="accent1"/>
                </a:solidFill>
              </a:rPr>
            </a:br>
            <a:r>
              <a:rPr lang="en-US" altLang="en-US" dirty="0" smtClean="0"/>
              <a:t>Think across grades, and link to major topics within grades</a:t>
            </a:r>
          </a:p>
        </p:txBody>
      </p:sp>
      <p:sp>
        <p:nvSpPr>
          <p:cNvPr id="3" name="Content Placeholder 2"/>
          <p:cNvSpPr>
            <a:spLocks noGrp="1"/>
          </p:cNvSpPr>
          <p:nvPr>
            <p:ph idx="1"/>
          </p:nvPr>
        </p:nvSpPr>
        <p:spPr>
          <a:xfrm>
            <a:off x="457200" y="2514601"/>
            <a:ext cx="8229600" cy="3657600"/>
          </a:xfrm>
        </p:spPr>
        <p:txBody>
          <a:bodyPr rtlCol="0">
            <a:normAutofit lnSpcReduction="10000"/>
          </a:bodyPr>
          <a:lstStyle/>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Carefully </a:t>
            </a:r>
            <a:r>
              <a:rPr lang="en-US" sz="2800" b="1" dirty="0" smtClean="0"/>
              <a:t>connect</a:t>
            </a:r>
            <a:r>
              <a:rPr lang="en-US" sz="2800" dirty="0" smtClean="0"/>
              <a:t> the learning within and across grades so that students can build new understanding onto foundations built in previous years. </a:t>
            </a:r>
          </a:p>
          <a:p>
            <a:pPr marL="0" indent="0" eaLnBrk="1" fontAlgn="auto" hangingPunct="1">
              <a:spcAft>
                <a:spcPts val="0"/>
              </a:spcAft>
              <a:buNone/>
              <a:defRPr/>
            </a:pPr>
            <a:endParaRPr lang="en-US" sz="2800" dirty="0" smtClean="0"/>
          </a:p>
          <a:p>
            <a:pPr eaLnBrk="1" fontAlgn="auto" hangingPunct="1">
              <a:spcAft>
                <a:spcPts val="0"/>
              </a:spcAft>
              <a:buFont typeface="Arial" pitchFamily="34" charset="0"/>
              <a:buChar char="•"/>
              <a:defRPr/>
            </a:pPr>
            <a:r>
              <a:rPr lang="en-US" sz="2800" dirty="0" smtClean="0"/>
              <a:t>Begin to count on solid conceptual understanding of core content and build on it. Each standard is not a new event, but an extension of previous learning.</a:t>
            </a:r>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225854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9.1|6.3|8.8|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2162</Words>
  <Application>Microsoft Office PowerPoint</Application>
  <PresentationFormat>On-screen Show (4:3)</PresentationFormat>
  <Paragraphs>342</Paragraphs>
  <Slides>61</Slides>
  <Notes>30</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CCSS &amp; Smarter Balanced Mathematics: Key Shifts to Claims tinyurl.com/UP612math</vt:lpstr>
      <vt:lpstr>Outcomes</vt:lpstr>
      <vt:lpstr>PowerPoint Presentation</vt:lpstr>
      <vt:lpstr>Key CCSS Shifts</vt:lpstr>
      <vt:lpstr>Shift One: Focus  strongly where the Standards focus</vt:lpstr>
      <vt:lpstr>Shift One: Focus  Strongly where the Standards focus</vt:lpstr>
      <vt:lpstr>Focus By Course  </vt:lpstr>
      <vt:lpstr>Focus by Course  http://www.k12.wa.us/CoreStandards/Mathematics/default.aspx </vt:lpstr>
      <vt:lpstr>Shift Two: Coherence  Think across grades, and link to major topics within grades</vt:lpstr>
      <vt:lpstr>Coherence with Algebra</vt:lpstr>
      <vt:lpstr>PowerPoint Presentation</vt:lpstr>
      <vt:lpstr>Coherence within Grade 8</vt:lpstr>
      <vt:lpstr>8th Grade – Linear Functions</vt:lpstr>
      <vt:lpstr>Progression Documents  High School, Algebra</vt:lpstr>
      <vt:lpstr>How are the Progressions helpful?</vt:lpstr>
      <vt:lpstr>Progression Documents</vt:lpstr>
      <vt:lpstr>Shift Three: Rigor Equal intensity in conceptual understanding, procedural skill/fluency, and application</vt:lpstr>
      <vt:lpstr>Conceptual Understanding</vt:lpstr>
      <vt:lpstr>Fluency</vt:lpstr>
      <vt:lpstr>Fluency Beyond the Facts 7th grade</vt:lpstr>
      <vt:lpstr>Fluency Beyond the Facts</vt:lpstr>
      <vt:lpstr>Application</vt:lpstr>
      <vt:lpstr>Application</vt:lpstr>
      <vt:lpstr>Consider the Math</vt:lpstr>
      <vt:lpstr>Standards for Mathematical Practice</vt:lpstr>
      <vt:lpstr>Activity</vt:lpstr>
      <vt:lpstr>Operationalizing the CCSS Shifts </vt:lpstr>
      <vt:lpstr>Resources</vt:lpstr>
      <vt:lpstr>The Claims</vt:lpstr>
      <vt:lpstr>Assessment Claims</vt:lpstr>
      <vt:lpstr>PowerPoint Presentation</vt:lpstr>
      <vt:lpstr>PowerPoint Presentation</vt:lpstr>
      <vt:lpstr>Claim 2 Problem Solving</vt:lpstr>
      <vt:lpstr>Claim 2 Problem Solving</vt:lpstr>
      <vt:lpstr>PowerPoint Presentation</vt:lpstr>
      <vt:lpstr>PowerPoint Presentation</vt:lpstr>
      <vt:lpstr>Claim 4 Modeling and Data Analysis</vt:lpstr>
      <vt:lpstr>Claim 4 Modeling and Data Analysis</vt:lpstr>
      <vt:lpstr>Contrasting the Claims - Activity</vt:lpstr>
      <vt:lpstr>Item Types</vt:lpstr>
      <vt:lpstr>CAT Item Types</vt:lpstr>
      <vt:lpstr>Multiple Choice – single correct response</vt:lpstr>
      <vt:lpstr>Multiple Choice – multiple correct responses</vt:lpstr>
      <vt:lpstr>Equation/Numeric</vt:lpstr>
      <vt:lpstr>Equation/Numeric Grade 11</vt:lpstr>
      <vt:lpstr>Matching Table</vt:lpstr>
      <vt:lpstr>Fill- in Table</vt:lpstr>
      <vt:lpstr>Drag and Drop</vt:lpstr>
      <vt:lpstr>Drag and Drop 6th grade</vt:lpstr>
      <vt:lpstr>Graphing</vt:lpstr>
      <vt:lpstr>Hot Spot</vt:lpstr>
      <vt:lpstr>Item Type Implications</vt:lpstr>
      <vt:lpstr>Depth of Knowledge</vt:lpstr>
      <vt:lpstr>Cognitive Rigor and Depth of Knowledge</vt:lpstr>
      <vt:lpstr>Level 1 – Recall and Reproduction </vt:lpstr>
      <vt:lpstr>Level 2 – Application of Skills/ Concepts</vt:lpstr>
      <vt:lpstr>Level 3 – Strategic Thinking and Reasoning </vt:lpstr>
      <vt:lpstr>Level 4 – Extended Thinking </vt:lpstr>
      <vt:lpstr>Depth of Knowledge</vt:lpstr>
      <vt:lpstr>PowerPoint Presentation</vt:lpstr>
      <vt:lpstr>Resources</vt:lpstr>
    </vt:vector>
  </TitlesOfParts>
  <Company>Camas School District #117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CCSS &amp; Smarter Balanced Mathematics: Key Shifts to Claims</dc:title>
  <dc:creator>Graham, Brian</dc:creator>
  <cp:lastModifiedBy>Graham, Brian</cp:lastModifiedBy>
  <cp:revision>20</cp:revision>
  <dcterms:created xsi:type="dcterms:W3CDTF">2014-12-30T05:29:38Z</dcterms:created>
  <dcterms:modified xsi:type="dcterms:W3CDTF">2015-01-15T06:49:01Z</dcterms:modified>
</cp:coreProperties>
</file>