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8E12387-7B0E-4D92-B532-59D8C358DFEC}">
  <a:tblStyle styleId="{18E12387-7B0E-4D92-B532-59D8C358DFEC}"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8F427E6-FBD2-471D-A863-1D461E3FEFE4}"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69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1859514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4724400" y="0"/>
            <a:ext cx="3012140" cy="5140547"/>
          </a:xfrm>
          <a:custGeom>
            <a:avLst/>
            <a:gdLst/>
            <a:ahLst/>
            <a:cxnLst/>
            <a:rect l="0" t="0" r="0" b="0"/>
            <a:pathLst>
              <a:path w="3012141" h="6854064" extrusionOk="0">
                <a:moveTo>
                  <a:pt x="2623817" y="0"/>
                </a:moveTo>
                <a:lnTo>
                  <a:pt x="2791741" y="608783"/>
                </a:lnTo>
                <a:lnTo>
                  <a:pt x="1826176" y="1301537"/>
                </a:lnTo>
                <a:lnTo>
                  <a:pt x="2130539" y="2466623"/>
                </a:lnTo>
                <a:lnTo>
                  <a:pt x="1175470" y="3190866"/>
                </a:lnTo>
                <a:lnTo>
                  <a:pt x="1469337" y="4355952"/>
                </a:lnTo>
                <a:lnTo>
                  <a:pt x="493277" y="5080194"/>
                </a:lnTo>
                <a:lnTo>
                  <a:pt x="808135" y="6255776"/>
                </a:lnTo>
                <a:lnTo>
                  <a:pt x="0" y="6854064"/>
                </a:lnTo>
                <a:lnTo>
                  <a:pt x="388325" y="6854064"/>
                </a:lnTo>
                <a:lnTo>
                  <a:pt x="1007545" y="6308258"/>
                </a:lnTo>
                <a:lnTo>
                  <a:pt x="713678" y="5122179"/>
                </a:lnTo>
                <a:lnTo>
                  <a:pt x="1679242" y="4408433"/>
                </a:lnTo>
                <a:lnTo>
                  <a:pt x="1364384" y="3232851"/>
                </a:lnTo>
                <a:lnTo>
                  <a:pt x="2361435" y="2498112"/>
                </a:lnTo>
                <a:lnTo>
                  <a:pt x="2015091" y="1343522"/>
                </a:lnTo>
                <a:lnTo>
                  <a:pt x="3012141" y="608783"/>
                </a:lnTo>
                <a:lnTo>
                  <a:pt x="2833722" y="0"/>
                </a:lnTo>
              </a:path>
            </a:pathLst>
          </a:custGeom>
          <a:solidFill>
            <a:schemeClr val="dk1"/>
          </a:solidFill>
          <a:ln>
            <a:noFill/>
          </a:ln>
        </p:spPr>
        <p:txBody>
          <a:bodyPr lIns="91425" tIns="45700" rIns="91425" bIns="45700" anchor="ctr" anchorCtr="0">
            <a:noAutofit/>
          </a:bodyPr>
          <a:lstStyle/>
          <a:p>
            <a:pPr>
              <a:spcBef>
                <a:spcPts val="0"/>
              </a:spcBef>
              <a:buNone/>
            </a:pPr>
            <a:endParaRPr/>
          </a:p>
        </p:txBody>
      </p:sp>
      <p:grpSp>
        <p:nvGrpSpPr>
          <p:cNvPr id="10" name="Shape 10"/>
          <p:cNvGrpSpPr/>
          <p:nvPr/>
        </p:nvGrpSpPr>
        <p:grpSpPr>
          <a:xfrm>
            <a:off x="4571999" y="0"/>
            <a:ext cx="4546600" cy="5143499"/>
            <a:chOff x="1447" y="0"/>
            <a:chExt cx="2863" cy="4319"/>
          </a:xfrm>
        </p:grpSpPr>
        <p:sp>
          <p:nvSpPr>
            <p:cNvPr id="11" name="Shape 11"/>
            <p:cNvSpPr/>
            <p:nvPr/>
          </p:nvSpPr>
          <p:spPr>
            <a:xfrm>
              <a:off x="1447" y="0"/>
              <a:ext cx="1885" cy="4319"/>
            </a:xfrm>
            <a:custGeom>
              <a:avLst/>
              <a:gdLst/>
              <a:ahLst/>
              <a:cxnLst/>
              <a:rect l="0" t="0" r="0" b="0"/>
              <a:pathLst>
                <a:path w="1886" h="4320" extrusionOk="0">
                  <a:moveTo>
                    <a:pt x="1719" y="0"/>
                  </a:moveTo>
                  <a:lnTo>
                    <a:pt x="1813" y="357"/>
                  </a:lnTo>
                  <a:lnTo>
                    <a:pt x="1194" y="805"/>
                  </a:lnTo>
                  <a:lnTo>
                    <a:pt x="1393" y="1544"/>
                  </a:lnTo>
                  <a:lnTo>
                    <a:pt x="777" y="1991"/>
                  </a:lnTo>
                  <a:lnTo>
                    <a:pt x="972" y="2734"/>
                  </a:lnTo>
                  <a:lnTo>
                    <a:pt x="355" y="3178"/>
                  </a:lnTo>
                  <a:lnTo>
                    <a:pt x="554" y="3921"/>
                  </a:lnTo>
                  <a:lnTo>
                    <a:pt x="0" y="4320"/>
                  </a:lnTo>
                  <a:lnTo>
                    <a:pt x="109" y="4320"/>
                  </a:lnTo>
                  <a:lnTo>
                    <a:pt x="623" y="3948"/>
                  </a:lnTo>
                  <a:lnTo>
                    <a:pt x="430" y="3205"/>
                  </a:lnTo>
                  <a:lnTo>
                    <a:pt x="1045" y="2761"/>
                  </a:lnTo>
                  <a:lnTo>
                    <a:pt x="850" y="2018"/>
                  </a:lnTo>
                  <a:lnTo>
                    <a:pt x="1468" y="1572"/>
                  </a:lnTo>
                  <a:lnTo>
                    <a:pt x="1271" y="830"/>
                  </a:lnTo>
                  <a:lnTo>
                    <a:pt x="1886" y="386"/>
                  </a:lnTo>
                  <a:lnTo>
                    <a:pt x="1788" y="0"/>
                  </a:lnTo>
                  <a:lnTo>
                    <a:pt x="1719" y="0"/>
                  </a:lnTo>
                  <a:close/>
                </a:path>
              </a:pathLst>
            </a:custGeom>
            <a:solidFill>
              <a:srgbClr val="A64129"/>
            </a:solidFill>
            <a:ln>
              <a:noFill/>
            </a:ln>
          </p:spPr>
          <p:txBody>
            <a:bodyPr lIns="91425" tIns="45700" rIns="91425" bIns="45700" anchor="t" anchorCtr="0">
              <a:noAutofit/>
            </a:bodyPr>
            <a:lstStyle/>
            <a:p>
              <a:pPr>
                <a:spcBef>
                  <a:spcPts val="0"/>
                </a:spcBef>
                <a:buNone/>
              </a:pPr>
              <a:endParaRPr/>
            </a:p>
          </p:txBody>
        </p:sp>
        <p:sp>
          <p:nvSpPr>
            <p:cNvPr id="12" name="Shape 12"/>
            <p:cNvSpPr/>
            <p:nvPr/>
          </p:nvSpPr>
          <p:spPr>
            <a:xfrm>
              <a:off x="1559" y="0"/>
              <a:ext cx="1978" cy="4319"/>
            </a:xfrm>
            <a:custGeom>
              <a:avLst/>
              <a:gdLst/>
              <a:ahLst/>
              <a:cxnLst/>
              <a:rect l="0" t="0" r="0" b="0"/>
              <a:pathLst>
                <a:path w="1979" h="4320" extrusionOk="0">
                  <a:moveTo>
                    <a:pt x="1673" y="0"/>
                  </a:moveTo>
                  <a:lnTo>
                    <a:pt x="1777" y="382"/>
                  </a:lnTo>
                  <a:lnTo>
                    <a:pt x="1160" y="830"/>
                  </a:lnTo>
                  <a:lnTo>
                    <a:pt x="1357" y="1570"/>
                  </a:lnTo>
                  <a:lnTo>
                    <a:pt x="743" y="2016"/>
                  </a:lnTo>
                  <a:lnTo>
                    <a:pt x="936" y="2759"/>
                  </a:lnTo>
                  <a:lnTo>
                    <a:pt x="319" y="3204"/>
                  </a:lnTo>
                  <a:lnTo>
                    <a:pt x="517" y="3947"/>
                  </a:lnTo>
                  <a:lnTo>
                    <a:pt x="0" y="4320"/>
                  </a:lnTo>
                  <a:lnTo>
                    <a:pt x="304" y="4320"/>
                  </a:lnTo>
                  <a:lnTo>
                    <a:pt x="717" y="4025"/>
                  </a:lnTo>
                  <a:lnTo>
                    <a:pt x="521" y="3280"/>
                  </a:lnTo>
                  <a:lnTo>
                    <a:pt x="1136" y="2836"/>
                  </a:lnTo>
                  <a:lnTo>
                    <a:pt x="941" y="2093"/>
                  </a:lnTo>
                  <a:lnTo>
                    <a:pt x="1559" y="1648"/>
                  </a:lnTo>
                  <a:lnTo>
                    <a:pt x="1362" y="905"/>
                  </a:lnTo>
                  <a:lnTo>
                    <a:pt x="1979" y="461"/>
                  </a:lnTo>
                  <a:lnTo>
                    <a:pt x="1859" y="0"/>
                  </a:lnTo>
                  <a:lnTo>
                    <a:pt x="1673" y="0"/>
                  </a:lnTo>
                  <a:close/>
                </a:path>
              </a:pathLst>
            </a:custGeom>
            <a:solidFill>
              <a:srgbClr val="384452"/>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2090" y="0"/>
              <a:ext cx="1805" cy="4319"/>
            </a:xfrm>
            <a:custGeom>
              <a:avLst/>
              <a:gdLst/>
              <a:ahLst/>
              <a:cxnLst/>
              <a:rect l="0" t="0" r="0" b="0"/>
              <a:pathLst>
                <a:path w="1806" h="4320" extrusionOk="0">
                  <a:moveTo>
                    <a:pt x="1462" y="0"/>
                  </a:moveTo>
                  <a:lnTo>
                    <a:pt x="1604" y="510"/>
                  </a:lnTo>
                  <a:lnTo>
                    <a:pt x="987" y="958"/>
                  </a:lnTo>
                  <a:lnTo>
                    <a:pt x="1183" y="1696"/>
                  </a:lnTo>
                  <a:lnTo>
                    <a:pt x="570" y="2142"/>
                  </a:lnTo>
                  <a:lnTo>
                    <a:pt x="764" y="2885"/>
                  </a:lnTo>
                  <a:lnTo>
                    <a:pt x="147" y="3329"/>
                  </a:lnTo>
                  <a:lnTo>
                    <a:pt x="344" y="4072"/>
                  </a:lnTo>
                  <a:lnTo>
                    <a:pt x="0" y="4320"/>
                  </a:lnTo>
                  <a:lnTo>
                    <a:pt x="304" y="4320"/>
                  </a:lnTo>
                  <a:lnTo>
                    <a:pt x="544" y="4151"/>
                  </a:lnTo>
                  <a:lnTo>
                    <a:pt x="349" y="3406"/>
                  </a:lnTo>
                  <a:lnTo>
                    <a:pt x="965" y="2961"/>
                  </a:lnTo>
                  <a:lnTo>
                    <a:pt x="768" y="2220"/>
                  </a:lnTo>
                  <a:lnTo>
                    <a:pt x="1385" y="1776"/>
                  </a:lnTo>
                  <a:lnTo>
                    <a:pt x="1189" y="1031"/>
                  </a:lnTo>
                  <a:lnTo>
                    <a:pt x="1806" y="586"/>
                  </a:lnTo>
                  <a:lnTo>
                    <a:pt x="1647" y="0"/>
                  </a:lnTo>
                  <a:lnTo>
                    <a:pt x="1462" y="0"/>
                  </a:lnTo>
                  <a:close/>
                </a:path>
              </a:pathLst>
            </a:custGeom>
            <a:solidFill>
              <a:srgbClr val="F68C1F"/>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2463" y="0"/>
              <a:ext cx="1847" cy="4319"/>
            </a:xfrm>
            <a:custGeom>
              <a:avLst/>
              <a:gdLst/>
              <a:ahLst/>
              <a:cxnLst/>
              <a:rect l="0" t="0" r="0" b="0"/>
              <a:pathLst>
                <a:path w="1848" h="4320" extrusionOk="0">
                  <a:moveTo>
                    <a:pt x="1311" y="0"/>
                  </a:moveTo>
                  <a:lnTo>
                    <a:pt x="1475" y="606"/>
                  </a:lnTo>
                  <a:lnTo>
                    <a:pt x="856" y="1055"/>
                  </a:lnTo>
                  <a:lnTo>
                    <a:pt x="1054" y="1794"/>
                  </a:lnTo>
                  <a:lnTo>
                    <a:pt x="439" y="2240"/>
                  </a:lnTo>
                  <a:lnTo>
                    <a:pt x="634" y="2981"/>
                  </a:lnTo>
                  <a:lnTo>
                    <a:pt x="16" y="3428"/>
                  </a:lnTo>
                  <a:lnTo>
                    <a:pt x="215" y="4169"/>
                  </a:lnTo>
                  <a:lnTo>
                    <a:pt x="0" y="4320"/>
                  </a:lnTo>
                  <a:lnTo>
                    <a:pt x="570" y="4320"/>
                  </a:lnTo>
                  <a:lnTo>
                    <a:pt x="584" y="4304"/>
                  </a:lnTo>
                  <a:lnTo>
                    <a:pt x="391" y="3570"/>
                  </a:lnTo>
                  <a:lnTo>
                    <a:pt x="1005" y="3118"/>
                  </a:lnTo>
                  <a:lnTo>
                    <a:pt x="810" y="2380"/>
                  </a:lnTo>
                  <a:lnTo>
                    <a:pt x="1422" y="1936"/>
                  </a:lnTo>
                  <a:lnTo>
                    <a:pt x="1229" y="1193"/>
                  </a:lnTo>
                  <a:lnTo>
                    <a:pt x="1848" y="743"/>
                  </a:lnTo>
                  <a:lnTo>
                    <a:pt x="1650" y="0"/>
                  </a:lnTo>
                  <a:lnTo>
                    <a:pt x="1311" y="0"/>
                  </a:lnTo>
                  <a:close/>
                </a:path>
              </a:pathLst>
            </a:custGeom>
            <a:solidFill>
              <a:srgbClr val="A4BDC0"/>
            </a:solidFill>
            <a:ln>
              <a:noFill/>
            </a:ln>
          </p:spPr>
          <p:txBody>
            <a:bodyPr lIns="91425" tIns="45700" rIns="91425" bIns="45700" anchor="t" anchorCtr="0">
              <a:noAutofit/>
            </a:bodyPr>
            <a:lstStyle/>
            <a:p>
              <a:pPr>
                <a:spcBef>
                  <a:spcPts val="0"/>
                </a:spcBef>
                <a:buNone/>
              </a:pPr>
              <a:endParaRPr/>
            </a:p>
          </p:txBody>
        </p:sp>
      </p:grpSp>
      <p:sp>
        <p:nvSpPr>
          <p:cNvPr id="15" name="Shape 15"/>
          <p:cNvSpPr txBox="1">
            <a:spLocks noGrp="1"/>
          </p:cNvSpPr>
          <p:nvPr>
            <p:ph type="ctrTitle"/>
          </p:nvPr>
        </p:nvSpPr>
        <p:spPr>
          <a:xfrm>
            <a:off x="685800" y="746438"/>
            <a:ext cx="5258700" cy="1158600"/>
          </a:xfrm>
          <a:prstGeom prst="rect">
            <a:avLst/>
          </a:prstGeom>
        </p:spPr>
        <p:txBody>
          <a:bodyPr lIns="91425" tIns="91425" rIns="91425" bIns="91425" anchor="b"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16" name="Shape 16"/>
          <p:cNvSpPr txBox="1">
            <a:spLocks noGrp="1"/>
          </p:cNvSpPr>
          <p:nvPr>
            <p:ph type="subTitle" idx="1"/>
          </p:nvPr>
        </p:nvSpPr>
        <p:spPr>
          <a:xfrm>
            <a:off x="685800" y="1986416"/>
            <a:ext cx="5258700" cy="772800"/>
          </a:xfrm>
          <a:prstGeom prst="rect">
            <a:avLst/>
          </a:prstGeom>
        </p:spPr>
        <p:txBody>
          <a:bodyPr lIns="91425" tIns="91425" rIns="91425" bIns="91425" anchor="t"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rgbClr val="A5BDC0"/>
          </a:solidFill>
          <a:ln>
            <a:noFill/>
          </a:ln>
        </p:spPr>
        <p:txBody>
          <a:bodyPr lIns="91425" tIns="45700" rIns="91425" bIns="45700" anchor="ctr" anchorCtr="0">
            <a:noAutofit/>
          </a:bodyPr>
          <a:lstStyle/>
          <a:p>
            <a:pPr>
              <a:spcBef>
                <a:spcPts val="0"/>
              </a:spcBef>
              <a:buNone/>
            </a:pPr>
            <a:endParaRPr/>
          </a:p>
        </p:txBody>
      </p:sp>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A64128"/>
                </a:solidFill>
              </a:defRPr>
            </a:lvl1pPr>
            <a:lvl2pPr>
              <a:spcBef>
                <a:spcPts val="0"/>
              </a:spcBef>
              <a:defRPr>
                <a:solidFill>
                  <a:srgbClr val="A64128"/>
                </a:solidFill>
              </a:defRPr>
            </a:lvl2pPr>
            <a:lvl3pPr>
              <a:spcBef>
                <a:spcPts val="0"/>
              </a:spcBef>
              <a:defRPr>
                <a:solidFill>
                  <a:srgbClr val="A64128"/>
                </a:solidFill>
              </a:defRPr>
            </a:lvl3pPr>
            <a:lvl4pPr>
              <a:spcBef>
                <a:spcPts val="0"/>
              </a:spcBef>
              <a:defRPr>
                <a:solidFill>
                  <a:srgbClr val="A64128"/>
                </a:solidFill>
              </a:defRPr>
            </a:lvl4pPr>
            <a:lvl5pPr>
              <a:spcBef>
                <a:spcPts val="0"/>
              </a:spcBef>
              <a:defRPr>
                <a:solidFill>
                  <a:srgbClr val="A64128"/>
                </a:solidFill>
              </a:defRPr>
            </a:lvl5pPr>
            <a:lvl6pPr>
              <a:spcBef>
                <a:spcPts val="0"/>
              </a:spcBef>
              <a:defRPr>
                <a:solidFill>
                  <a:srgbClr val="A64128"/>
                </a:solidFill>
              </a:defRPr>
            </a:lvl6pPr>
            <a:lvl7pPr>
              <a:spcBef>
                <a:spcPts val="0"/>
              </a:spcBef>
              <a:defRPr>
                <a:solidFill>
                  <a:srgbClr val="A64128"/>
                </a:solidFill>
              </a:defRPr>
            </a:lvl7pPr>
            <a:lvl8pPr>
              <a:spcBef>
                <a:spcPts val="0"/>
              </a:spcBef>
              <a:defRPr>
                <a:solidFill>
                  <a:srgbClr val="A64128"/>
                </a:solidFill>
              </a:defRPr>
            </a:lvl8pPr>
            <a:lvl9pPr>
              <a:spcBef>
                <a:spcPts val="0"/>
              </a:spcBef>
              <a:defRPr>
                <a:solidFill>
                  <a:srgbClr val="A64128"/>
                </a:solidFill>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b="1">
                <a:solidFill>
                  <a:schemeClr val="dk1"/>
                </a:solidFill>
              </a:defRPr>
            </a:lvl1pPr>
          </a:lstStyle>
          <a:p>
            <a:endParaRPr/>
          </a:p>
        </p:txBody>
      </p:sp>
      <p:sp>
        <p:nvSpPr>
          <p:cNvPr id="31" name="Shape 31"/>
          <p:cNvSpPr/>
          <p:nvPr/>
        </p:nvSpPr>
        <p:spPr>
          <a:xfrm rot="10800000">
            <a:off x="7938258" y="0"/>
            <a:ext cx="1205741" cy="3389922"/>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rot="5400000">
            <a:off x="1807794" y="-1807795"/>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0" y="1753577"/>
            <a:ext cx="1205741" cy="3389922"/>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1pPr>
            <a:lvl2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2pPr>
            <a:lvl3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3pPr>
            <a:lvl4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4pPr>
            <a:lvl5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5pPr>
            <a:lvl6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6pPr>
            <a:lvl7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7pPr>
            <a:lvl8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8pPr>
            <a:lvl9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Q4wGDl56Zg" TargetMode="External"/><Relationship Id="rId4" Type="http://schemas.openxmlformats.org/officeDocument/2006/relationships/hyperlink" Target="https://www.youtube.com/watch?v=t1XGy45F210" TargetMode="External"/><Relationship Id="rId5" Type="http://schemas.openxmlformats.org/officeDocument/2006/relationships/hyperlink" Target="https://drive.google.com/a/beaverton.k12.or.us/file/d/0B6GXWydPcBUzbnAtMmlTMnEzX0U/view?usp=sharin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sU-E57vea0" TargetMode="External"/><Relationship Id="rId4" Type="http://schemas.openxmlformats.org/officeDocument/2006/relationships/hyperlink" Target="https://drive.google.com/a/beaverton.k12.or.us/file/d/0B6GXWydPcBUzcEZ5eGtBWE5qcVk/view?usp=sharin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746438"/>
            <a:ext cx="5258700" cy="1158600"/>
          </a:xfrm>
          <a:prstGeom prst="rect">
            <a:avLst/>
          </a:prstGeom>
        </p:spPr>
        <p:txBody>
          <a:bodyPr lIns="91425" tIns="91425" rIns="91425" bIns="91425" anchor="b" anchorCtr="0">
            <a:noAutofit/>
          </a:bodyPr>
          <a:lstStyle/>
          <a:p>
            <a:pPr>
              <a:spcBef>
                <a:spcPts val="0"/>
              </a:spcBef>
              <a:buNone/>
            </a:pPr>
            <a:r>
              <a:rPr lang="en"/>
              <a:t>Envisioning </a:t>
            </a:r>
          </a:p>
        </p:txBody>
      </p:sp>
      <p:sp>
        <p:nvSpPr>
          <p:cNvPr id="37" name="Shape 37"/>
          <p:cNvSpPr txBox="1">
            <a:spLocks noGrp="1"/>
          </p:cNvSpPr>
          <p:nvPr>
            <p:ph type="subTitle" idx="1"/>
          </p:nvPr>
        </p:nvSpPr>
        <p:spPr>
          <a:xfrm>
            <a:off x="685800" y="1986416"/>
            <a:ext cx="5258700" cy="772800"/>
          </a:xfrm>
          <a:prstGeom prst="rect">
            <a:avLst/>
          </a:prstGeom>
        </p:spPr>
        <p:txBody>
          <a:bodyPr lIns="91425" tIns="91425" rIns="91425" bIns="91425" anchor="t" anchorCtr="0">
            <a:noAutofit/>
          </a:bodyPr>
          <a:lstStyle/>
          <a:p>
            <a:pPr>
              <a:spcBef>
                <a:spcPts val="0"/>
              </a:spcBef>
              <a:buNone/>
            </a:pPr>
            <a:r>
              <a:rPr lang="en" dirty="0">
                <a:latin typeface="Calibri"/>
                <a:ea typeface="Calibri"/>
                <a:cs typeface="Calibri"/>
                <a:sym typeface="Calibri"/>
              </a:rPr>
              <a:t>ELA Anchor Standard </a:t>
            </a:r>
            <a:r>
              <a:rPr lang="en" dirty="0" smtClean="0">
                <a:latin typeface="Calibri"/>
                <a:ea typeface="Calibri"/>
                <a:cs typeface="Calibri"/>
                <a:sym typeface="Calibri"/>
              </a:rPr>
              <a:t>6</a:t>
            </a:r>
            <a:endParaRPr lang="en-US" dirty="0" smtClean="0">
              <a:latin typeface="Calibri"/>
              <a:ea typeface="Calibri"/>
              <a:cs typeface="Calibri"/>
              <a:sym typeface="Calibri"/>
            </a:endParaRPr>
          </a:p>
          <a:p>
            <a:pPr>
              <a:spcBef>
                <a:spcPts val="0"/>
              </a:spcBef>
              <a:buNone/>
            </a:pPr>
            <a:endParaRPr lang="en-US" dirty="0">
              <a:latin typeface="Calibri"/>
              <a:ea typeface="Calibri"/>
              <a:cs typeface="Calibri"/>
              <a:sym typeface="Calibri"/>
            </a:endParaRPr>
          </a:p>
          <a:p>
            <a:pPr>
              <a:spcBef>
                <a:spcPts val="0"/>
              </a:spcBef>
              <a:buNone/>
            </a:pPr>
            <a:endParaRPr lang="en-US" dirty="0" smtClean="0">
              <a:latin typeface="Calibri"/>
              <a:ea typeface="Calibri"/>
              <a:cs typeface="Calibri"/>
              <a:sym typeface="Calibri"/>
            </a:endParaRPr>
          </a:p>
          <a:p>
            <a:pPr>
              <a:spcBef>
                <a:spcPts val="0"/>
              </a:spcBef>
              <a:buNone/>
            </a:pPr>
            <a:endParaRPr lang="en-US" dirty="0">
              <a:latin typeface="Calibri"/>
              <a:ea typeface="Calibri"/>
              <a:cs typeface="Calibri"/>
              <a:sym typeface="Calibri"/>
            </a:endParaRPr>
          </a:p>
          <a:p>
            <a:pPr>
              <a:spcBef>
                <a:spcPts val="0"/>
              </a:spcBef>
              <a:buNone/>
            </a:pPr>
            <a:endParaRPr lang="en-US" dirty="0" smtClean="0">
              <a:latin typeface="Calibri"/>
              <a:ea typeface="Calibri"/>
              <a:cs typeface="Calibri"/>
              <a:sym typeface="Calibri"/>
            </a:endParaRPr>
          </a:p>
          <a:p>
            <a:pPr>
              <a:spcBef>
                <a:spcPts val="0"/>
              </a:spcBef>
              <a:buNone/>
            </a:pPr>
            <a:r>
              <a:rPr lang="en-US" sz="2400" dirty="0" smtClean="0">
                <a:latin typeface="Calibri"/>
                <a:ea typeface="Calibri"/>
                <a:cs typeface="Calibri"/>
                <a:sym typeface="Calibri"/>
              </a:rPr>
              <a:t>Beaverton School District 2015</a:t>
            </a:r>
          </a:p>
          <a:p>
            <a:pPr>
              <a:spcBef>
                <a:spcPts val="0"/>
              </a:spcBef>
              <a:buNone/>
            </a:pPr>
            <a:r>
              <a:rPr lang="en-US" sz="1400" dirty="0" smtClean="0">
                <a:latin typeface="Calibri"/>
                <a:ea typeface="Calibri"/>
                <a:cs typeface="Calibri"/>
                <a:sym typeface="Calibri"/>
              </a:rPr>
              <a:t>Jennifer </a:t>
            </a:r>
            <a:r>
              <a:rPr lang="en-US" sz="1400" dirty="0" err="1" smtClean="0">
                <a:latin typeface="Calibri"/>
                <a:ea typeface="Calibri"/>
                <a:cs typeface="Calibri"/>
                <a:sym typeface="Calibri"/>
              </a:rPr>
              <a:t>Burkart</a:t>
            </a:r>
            <a:r>
              <a:rPr lang="en-US" sz="1400" dirty="0" smtClean="0">
                <a:latin typeface="Calibri"/>
                <a:ea typeface="Calibri"/>
                <a:cs typeface="Calibri"/>
                <a:sym typeface="Calibri"/>
              </a:rPr>
              <a:t>/ Sarah Dunkin- Teaching and Learning</a:t>
            </a:r>
          </a:p>
          <a:p>
            <a:pPr>
              <a:spcBef>
                <a:spcPts val="0"/>
              </a:spcBef>
              <a:buNone/>
            </a:pPr>
            <a:endParaRPr lang="en-US" dirty="0">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342753"/>
            <a:ext cx="8229600" cy="857400"/>
          </a:xfrm>
          <a:prstGeom prst="rect">
            <a:avLst/>
          </a:prstGeom>
        </p:spPr>
        <p:txBody>
          <a:bodyPr lIns="91425" tIns="91425" rIns="91425" bIns="91425" anchor="b" anchorCtr="0">
            <a:noAutofit/>
          </a:bodyPr>
          <a:lstStyle/>
          <a:p>
            <a:pPr>
              <a:spcBef>
                <a:spcPts val="0"/>
              </a:spcBef>
              <a:buNone/>
            </a:pPr>
            <a:r>
              <a:rPr lang="en"/>
              <a:t>What does the author John Grassy want you to learn about bugs?</a:t>
            </a:r>
          </a:p>
        </p:txBody>
      </p:sp>
      <p:pic>
        <p:nvPicPr>
          <p:cNvPr id="96" name="Shape 96"/>
          <p:cNvPicPr preferRelativeResize="0"/>
          <p:nvPr/>
        </p:nvPicPr>
        <p:blipFill>
          <a:blip r:embed="rId3">
            <a:alphaModFix/>
          </a:blip>
          <a:stretch>
            <a:fillRect/>
          </a:stretch>
        </p:blipFill>
        <p:spPr>
          <a:xfrm>
            <a:off x="1465048" y="1177500"/>
            <a:ext cx="6011275" cy="3748350"/>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342753"/>
            <a:ext cx="8229600" cy="857400"/>
          </a:xfrm>
          <a:prstGeom prst="rect">
            <a:avLst/>
          </a:prstGeom>
        </p:spPr>
        <p:txBody>
          <a:bodyPr lIns="91425" tIns="91425" rIns="91425" bIns="91425" anchor="b" anchorCtr="0">
            <a:noAutofit/>
          </a:bodyPr>
          <a:lstStyle/>
          <a:p>
            <a:pPr>
              <a:spcBef>
                <a:spcPts val="0"/>
              </a:spcBef>
              <a:buNone/>
            </a:pPr>
            <a:r>
              <a:rPr lang="en"/>
              <a:t>What does the author Christopher Maynard want you learn about bugs?</a:t>
            </a:r>
          </a:p>
        </p:txBody>
      </p:sp>
      <p:pic>
        <p:nvPicPr>
          <p:cNvPr id="102" name="Shape 102"/>
          <p:cNvPicPr preferRelativeResize="0"/>
          <p:nvPr/>
        </p:nvPicPr>
        <p:blipFill>
          <a:blip r:embed="rId3">
            <a:alphaModFix/>
          </a:blip>
          <a:stretch>
            <a:fillRect/>
          </a:stretch>
        </p:blipFill>
        <p:spPr>
          <a:xfrm>
            <a:off x="1847950" y="1154500"/>
            <a:ext cx="5093975" cy="3988999"/>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Point of View: Third Grade</a:t>
            </a:r>
          </a:p>
        </p:txBody>
      </p:sp>
      <p:sp>
        <p:nvSpPr>
          <p:cNvPr id="108" name="Shape 108"/>
          <p:cNvSpPr txBox="1"/>
          <p:nvPr/>
        </p:nvSpPr>
        <p:spPr>
          <a:xfrm>
            <a:off x="564350" y="964725"/>
            <a:ext cx="8229600" cy="857400"/>
          </a:xfrm>
          <a:prstGeom prst="rect">
            <a:avLst/>
          </a:prstGeom>
          <a:noFill/>
          <a:ln>
            <a:noFill/>
          </a:ln>
        </p:spPr>
        <p:txBody>
          <a:bodyPr lIns="91425" tIns="91425" rIns="91425" bIns="91425" anchor="t" anchorCtr="0">
            <a:noAutofit/>
          </a:bodyPr>
          <a:lstStyle/>
          <a:p>
            <a:pPr rtl="0">
              <a:spcBef>
                <a:spcPts val="0"/>
              </a:spcBef>
              <a:buNone/>
            </a:pPr>
            <a:r>
              <a:rPr lang="en" sz="2400" i="1">
                <a:latin typeface="Calibri"/>
                <a:ea typeface="Calibri"/>
                <a:cs typeface="Calibri"/>
                <a:sym typeface="Calibri"/>
              </a:rPr>
              <a:t>3rd: Distinguish their own point of view from that of the author of a text.</a:t>
            </a:r>
          </a:p>
          <a:p>
            <a:pPr rtl="0">
              <a:spcBef>
                <a:spcPts val="0"/>
              </a:spcBef>
              <a:buNone/>
            </a:pPr>
            <a:endParaRPr sz="2400" i="1"/>
          </a:p>
          <a:p>
            <a:pPr lvl="0">
              <a:lnSpc>
                <a:spcPct val="100000"/>
              </a:lnSpc>
              <a:spcBef>
                <a:spcPts val="0"/>
              </a:spcBef>
              <a:buNone/>
            </a:pPr>
            <a:endParaRPr sz="1800"/>
          </a:p>
        </p:txBody>
      </p:sp>
      <p:pic>
        <p:nvPicPr>
          <p:cNvPr id="109" name="Shape 109"/>
          <p:cNvPicPr preferRelativeResize="0"/>
          <p:nvPr/>
        </p:nvPicPr>
        <p:blipFill>
          <a:blip r:embed="rId3">
            <a:alphaModFix/>
          </a:blip>
          <a:stretch>
            <a:fillRect/>
          </a:stretch>
        </p:blipFill>
        <p:spPr>
          <a:xfrm>
            <a:off x="5218076" y="1822124"/>
            <a:ext cx="3575875" cy="2800224"/>
          </a:xfrm>
          <a:prstGeom prst="rect">
            <a:avLst/>
          </a:prstGeom>
          <a:noFill/>
          <a:ln>
            <a:noFill/>
          </a:ln>
        </p:spPr>
      </p:pic>
      <p:sp>
        <p:nvSpPr>
          <p:cNvPr id="110" name="Shape 110"/>
          <p:cNvSpPr txBox="1"/>
          <p:nvPr/>
        </p:nvSpPr>
        <p:spPr>
          <a:xfrm>
            <a:off x="405925" y="2050200"/>
            <a:ext cx="4953300" cy="2764500"/>
          </a:xfrm>
          <a:prstGeom prst="rect">
            <a:avLst/>
          </a:prstGeom>
          <a:noFill/>
          <a:ln>
            <a:noFill/>
          </a:ln>
        </p:spPr>
        <p:txBody>
          <a:bodyPr lIns="91425" tIns="91425" rIns="91425" bIns="91425" anchor="t" anchorCtr="0">
            <a:noAutofit/>
          </a:bodyPr>
          <a:lstStyle/>
          <a:p>
            <a:pPr marL="457200" lvl="0" indent="-342900" rtl="0">
              <a:lnSpc>
                <a:spcPct val="150000"/>
              </a:lnSpc>
              <a:spcBef>
                <a:spcPts val="0"/>
              </a:spcBef>
              <a:buClr>
                <a:srgbClr val="000000"/>
              </a:buClr>
              <a:buSzPct val="100000"/>
              <a:buFont typeface="Calibri"/>
              <a:buChar char="●"/>
            </a:pPr>
            <a:r>
              <a:rPr lang="en" sz="1800">
                <a:latin typeface="Calibri"/>
                <a:ea typeface="Calibri"/>
                <a:cs typeface="Calibri"/>
                <a:sym typeface="Calibri"/>
              </a:rPr>
              <a:t>Why did the author write this text?</a:t>
            </a:r>
          </a:p>
          <a:p>
            <a:pPr marL="457200" lvl="0" indent="-342900" rtl="0">
              <a:lnSpc>
                <a:spcPct val="150000"/>
              </a:lnSpc>
              <a:spcBef>
                <a:spcPts val="0"/>
              </a:spcBef>
              <a:buClr>
                <a:srgbClr val="000000"/>
              </a:buClr>
              <a:buSzPct val="100000"/>
              <a:buFont typeface="Calibri"/>
              <a:buChar char="●"/>
            </a:pPr>
            <a:r>
              <a:rPr lang="en" sz="1800">
                <a:latin typeface="Calibri"/>
                <a:ea typeface="Calibri"/>
                <a:cs typeface="Calibri"/>
                <a:sym typeface="Calibri"/>
              </a:rPr>
              <a:t>Do you feel the same?</a:t>
            </a:r>
          </a:p>
          <a:p>
            <a:pPr marL="457200" lvl="0" indent="-342900" rtl="0">
              <a:lnSpc>
                <a:spcPct val="150000"/>
              </a:lnSpc>
              <a:spcBef>
                <a:spcPts val="0"/>
              </a:spcBef>
              <a:buClr>
                <a:srgbClr val="000000"/>
              </a:buClr>
              <a:buSzPct val="100000"/>
              <a:buFont typeface="Calibri"/>
              <a:buChar char="●"/>
            </a:pPr>
            <a:r>
              <a:rPr lang="en" sz="1800">
                <a:latin typeface="Calibri"/>
                <a:ea typeface="Calibri"/>
                <a:cs typeface="Calibri"/>
                <a:sym typeface="Calibri"/>
              </a:rPr>
              <a:t>Let’s discuss how our point of views are similar or different from the author’s</a:t>
            </a:r>
          </a:p>
          <a:p>
            <a:pPr marL="457200" lvl="0" indent="-342900" rtl="0">
              <a:lnSpc>
                <a:spcPct val="150000"/>
              </a:lnSpc>
              <a:spcBef>
                <a:spcPts val="0"/>
              </a:spcBef>
              <a:buClr>
                <a:srgbClr val="000000"/>
              </a:buClr>
              <a:buSzPct val="100000"/>
              <a:buFont typeface="Calibri"/>
              <a:buChar char="●"/>
            </a:pPr>
            <a:r>
              <a:rPr lang="en" sz="1800">
                <a:latin typeface="Calibri"/>
                <a:ea typeface="Calibri"/>
                <a:cs typeface="Calibri"/>
                <a:sym typeface="Calibri"/>
              </a:rPr>
              <a:t>“Considering Different Points of View” Graphic Organizer 6.5</a:t>
            </a:r>
          </a:p>
          <a:p>
            <a:pPr>
              <a:spcBef>
                <a:spcPts val="0"/>
              </a:spcBef>
              <a:buNone/>
            </a:pPr>
            <a:endParaRPr sz="1800"/>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Point of View: Fourth Grade</a:t>
            </a:r>
          </a:p>
        </p:txBody>
      </p:sp>
      <p:sp>
        <p:nvSpPr>
          <p:cNvPr id="116" name="Shape 11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solidFill>
                  <a:srgbClr val="000000"/>
                </a:solidFill>
                <a:latin typeface="Calibri"/>
                <a:ea typeface="Calibri"/>
                <a:cs typeface="Calibri"/>
                <a:sym typeface="Calibri"/>
              </a:rPr>
              <a:t>4th: </a:t>
            </a:r>
            <a:r>
              <a:rPr lang="en" sz="2400" i="1">
                <a:solidFill>
                  <a:srgbClr val="000000"/>
                </a:solidFill>
                <a:latin typeface="Calibri"/>
                <a:ea typeface="Calibri"/>
                <a:cs typeface="Calibri"/>
                <a:sym typeface="Calibri"/>
              </a:rPr>
              <a:t>Compare and contrast a </a:t>
            </a:r>
            <a:r>
              <a:rPr lang="en" sz="2400" b="1" i="1">
                <a:solidFill>
                  <a:srgbClr val="000000"/>
                </a:solidFill>
                <a:latin typeface="Calibri"/>
                <a:ea typeface="Calibri"/>
                <a:cs typeface="Calibri"/>
                <a:sym typeface="Calibri"/>
              </a:rPr>
              <a:t>firsthand</a:t>
            </a:r>
            <a:r>
              <a:rPr lang="en" sz="2400" i="1">
                <a:solidFill>
                  <a:srgbClr val="000000"/>
                </a:solidFill>
                <a:latin typeface="Calibri"/>
                <a:ea typeface="Calibri"/>
                <a:cs typeface="Calibri"/>
                <a:sym typeface="Calibri"/>
              </a:rPr>
              <a:t> and </a:t>
            </a:r>
            <a:r>
              <a:rPr lang="en" sz="2400" b="1" i="1">
                <a:solidFill>
                  <a:srgbClr val="000000"/>
                </a:solidFill>
                <a:latin typeface="Calibri"/>
                <a:ea typeface="Calibri"/>
                <a:cs typeface="Calibri"/>
                <a:sym typeface="Calibri"/>
              </a:rPr>
              <a:t>secondhand</a:t>
            </a:r>
            <a:r>
              <a:rPr lang="en" sz="2400" i="1">
                <a:solidFill>
                  <a:srgbClr val="000000"/>
                </a:solidFill>
                <a:latin typeface="Calibri"/>
                <a:ea typeface="Calibri"/>
                <a:cs typeface="Calibri"/>
                <a:sym typeface="Calibri"/>
              </a:rPr>
              <a:t> account of the same event or topic; describe the differences in focus and the information provided.</a:t>
            </a:r>
          </a:p>
          <a:p>
            <a:pPr>
              <a:spcBef>
                <a:spcPts val="0"/>
              </a:spcBef>
              <a:buNone/>
            </a:pPr>
            <a:endParaRPr/>
          </a:p>
        </p:txBody>
      </p:sp>
      <p:pic>
        <p:nvPicPr>
          <p:cNvPr id="117" name="Shape 117"/>
          <p:cNvPicPr preferRelativeResize="0"/>
          <p:nvPr/>
        </p:nvPicPr>
        <p:blipFill>
          <a:blip r:embed="rId3">
            <a:alphaModFix/>
          </a:blip>
          <a:stretch>
            <a:fillRect/>
          </a:stretch>
        </p:blipFill>
        <p:spPr>
          <a:xfrm>
            <a:off x="1022425" y="2710125"/>
            <a:ext cx="2829461" cy="2215725"/>
          </a:xfrm>
          <a:prstGeom prst="rect">
            <a:avLst/>
          </a:prstGeom>
          <a:noFill/>
          <a:ln>
            <a:noFill/>
          </a:ln>
        </p:spPr>
      </p:pic>
      <p:pic>
        <p:nvPicPr>
          <p:cNvPr id="118" name="Shape 118"/>
          <p:cNvPicPr preferRelativeResize="0"/>
          <p:nvPr/>
        </p:nvPicPr>
        <p:blipFill>
          <a:blip r:embed="rId4">
            <a:alphaModFix/>
          </a:blip>
          <a:stretch>
            <a:fillRect/>
          </a:stretch>
        </p:blipFill>
        <p:spPr>
          <a:xfrm>
            <a:off x="4779299" y="2677537"/>
            <a:ext cx="3657901" cy="2280899"/>
          </a:xfrm>
          <a:prstGeom prst="rect">
            <a:avLst/>
          </a:prstGeom>
          <a:noFill/>
          <a:ln>
            <a:noFill/>
          </a:ln>
        </p:spPr>
      </p:pic>
      <p:sp>
        <p:nvSpPr>
          <p:cNvPr id="119" name="Shape 119"/>
          <p:cNvSpPr txBox="1"/>
          <p:nvPr/>
        </p:nvSpPr>
        <p:spPr>
          <a:xfrm>
            <a:off x="3956550" y="3432425"/>
            <a:ext cx="726300" cy="560100"/>
          </a:xfrm>
          <a:prstGeom prst="rect">
            <a:avLst/>
          </a:prstGeom>
          <a:noFill/>
          <a:ln>
            <a:noFill/>
          </a:ln>
        </p:spPr>
        <p:txBody>
          <a:bodyPr lIns="91425" tIns="91425" rIns="91425" bIns="91425" anchor="t" anchorCtr="0">
            <a:noAutofit/>
          </a:bodyPr>
          <a:lstStyle/>
          <a:p>
            <a:pPr>
              <a:spcBef>
                <a:spcPts val="0"/>
              </a:spcBef>
              <a:buNone/>
            </a:pPr>
            <a:r>
              <a:rPr lang="en" sz="3000"/>
              <a:t>VS</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Point of View: Fifth Grade</a:t>
            </a:r>
          </a:p>
        </p:txBody>
      </p:sp>
      <p:sp>
        <p:nvSpPr>
          <p:cNvPr id="125" name="Shape 125"/>
          <p:cNvSpPr txBox="1">
            <a:spLocks noGrp="1"/>
          </p:cNvSpPr>
          <p:nvPr>
            <p:ph type="body" idx="1"/>
          </p:nvPr>
        </p:nvSpPr>
        <p:spPr>
          <a:xfrm>
            <a:off x="457200" y="1107650"/>
            <a:ext cx="8229600" cy="3725699"/>
          </a:xfrm>
          <a:prstGeom prst="rect">
            <a:avLst/>
          </a:prstGeom>
        </p:spPr>
        <p:txBody>
          <a:bodyPr lIns="91425" tIns="91425" rIns="91425" bIns="91425" anchor="t" anchorCtr="0">
            <a:noAutofit/>
          </a:bodyPr>
          <a:lstStyle/>
          <a:p>
            <a:pPr rtl="0">
              <a:spcBef>
                <a:spcPts val="0"/>
              </a:spcBef>
              <a:buNone/>
            </a:pPr>
            <a:r>
              <a:rPr lang="en" sz="2400">
                <a:solidFill>
                  <a:srgbClr val="000000"/>
                </a:solidFill>
                <a:latin typeface="Calibri"/>
                <a:ea typeface="Calibri"/>
                <a:cs typeface="Calibri"/>
                <a:sym typeface="Calibri"/>
              </a:rPr>
              <a:t>5th: </a:t>
            </a:r>
            <a:r>
              <a:rPr lang="en" sz="2400" b="1" i="1">
                <a:solidFill>
                  <a:srgbClr val="000000"/>
                </a:solidFill>
                <a:latin typeface="Calibri"/>
                <a:ea typeface="Calibri"/>
                <a:cs typeface="Calibri"/>
                <a:sym typeface="Calibri"/>
              </a:rPr>
              <a:t>Analyze</a:t>
            </a:r>
            <a:r>
              <a:rPr lang="en" sz="2400" i="1">
                <a:solidFill>
                  <a:srgbClr val="000000"/>
                </a:solidFill>
                <a:latin typeface="Calibri"/>
                <a:ea typeface="Calibri"/>
                <a:cs typeface="Calibri"/>
                <a:sym typeface="Calibri"/>
              </a:rPr>
              <a:t> multiple accounts of the same event or topic, noting important similarities and differences in the point of view they represent.</a:t>
            </a:r>
          </a:p>
          <a:p>
            <a:pPr rtl="0">
              <a:spcBef>
                <a:spcPts val="0"/>
              </a:spcBef>
              <a:buNone/>
            </a:pPr>
            <a:endParaRPr sz="2400">
              <a:latin typeface="Calibri"/>
              <a:ea typeface="Calibri"/>
              <a:cs typeface="Calibri"/>
              <a:sym typeface="Calibri"/>
            </a:endParaRPr>
          </a:p>
          <a:p>
            <a:pPr>
              <a:spcBef>
                <a:spcPts val="0"/>
              </a:spcBef>
              <a:buNone/>
            </a:pPr>
            <a:r>
              <a:rPr lang="en" sz="2400">
                <a:latin typeface="Calibri"/>
                <a:ea typeface="Calibri"/>
                <a:cs typeface="Calibri"/>
                <a:sym typeface="Calibri"/>
              </a:rPr>
              <a:t>“Analyze” takes us one step deeper. Continue comparing points of view, but now think about the choices authors made to convey their idea.  Think about why the particular author might hold that point of view</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Great Chocolate Milk Debate</a:t>
            </a:r>
          </a:p>
        </p:txBody>
      </p:sp>
      <p:sp>
        <p:nvSpPr>
          <p:cNvPr id="131" name="Shape 13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Jamie Oliver’s Choices and Point of View</a:t>
            </a:r>
          </a:p>
          <a:p>
            <a:pPr rtl="0">
              <a:spcBef>
                <a:spcPts val="0"/>
              </a:spcBef>
              <a:buNone/>
            </a:pPr>
            <a:endParaRPr/>
          </a:p>
          <a:p>
            <a:pPr rtl="0">
              <a:spcBef>
                <a:spcPts val="0"/>
              </a:spcBef>
              <a:buNone/>
            </a:pPr>
            <a:r>
              <a:rPr lang="en" u="sng">
                <a:solidFill>
                  <a:schemeClr val="hlink"/>
                </a:solidFill>
                <a:hlinkClick r:id="rId4"/>
              </a:rPr>
              <a:t>Dairy Council of Florida</a:t>
            </a:r>
          </a:p>
          <a:p>
            <a:pPr rtl="0">
              <a:spcBef>
                <a:spcPts val="0"/>
              </a:spcBef>
              <a:buNone/>
            </a:pPr>
            <a:endParaRPr/>
          </a:p>
          <a:p>
            <a:pPr rtl="0">
              <a:spcBef>
                <a:spcPts val="0"/>
              </a:spcBef>
              <a:buNone/>
            </a:pPr>
            <a:r>
              <a:rPr lang="en" u="sng">
                <a:solidFill>
                  <a:schemeClr val="hlink"/>
                </a:solidFill>
                <a:hlinkClick r:id="rId5"/>
              </a:rPr>
              <a:t>USA Today Article about Chocolate Milk Ban</a:t>
            </a:r>
          </a:p>
          <a:p>
            <a:pPr>
              <a:spcBef>
                <a:spcPts val="0"/>
              </a:spcBef>
              <a:buNone/>
            </a:pPr>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Point of View: Grade Level Lens</a:t>
            </a:r>
          </a:p>
        </p:txBody>
      </p:sp>
      <p:sp>
        <p:nvSpPr>
          <p:cNvPr id="137" name="Shape 1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sz="6000" i="1">
                <a:latin typeface="Calibri"/>
                <a:ea typeface="Calibri"/>
                <a:cs typeface="Calibri"/>
                <a:sym typeface="Calibri"/>
              </a:rPr>
              <a:t>How might this work fit into your current model for teaching ELA?</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Anchor Standard 6</a:t>
            </a:r>
          </a:p>
        </p:txBody>
      </p:sp>
      <p:sp>
        <p:nvSpPr>
          <p:cNvPr id="43" name="Shape 43"/>
          <p:cNvSpPr txBox="1">
            <a:spLocks noGrp="1"/>
          </p:cNvSpPr>
          <p:nvPr>
            <p:ph type="body" idx="1"/>
          </p:nvPr>
        </p:nvSpPr>
        <p:spPr>
          <a:xfrm>
            <a:off x="531925" y="1187700"/>
            <a:ext cx="8229600" cy="954300"/>
          </a:xfrm>
          <a:prstGeom prst="rect">
            <a:avLst/>
          </a:prstGeom>
        </p:spPr>
        <p:txBody>
          <a:bodyPr lIns="91425" tIns="91425" rIns="91425" bIns="91425" anchor="t" anchorCtr="0">
            <a:noAutofit/>
          </a:bodyPr>
          <a:lstStyle/>
          <a:p>
            <a:pPr>
              <a:spcBef>
                <a:spcPts val="0"/>
              </a:spcBef>
              <a:buNone/>
            </a:pPr>
            <a:r>
              <a:rPr lang="en" sz="4800" i="1">
                <a:solidFill>
                  <a:srgbClr val="202020"/>
                </a:solidFill>
                <a:latin typeface="Cambria"/>
                <a:ea typeface="Cambria"/>
                <a:cs typeface="Cambria"/>
                <a:sym typeface="Cambria"/>
              </a:rPr>
              <a:t>Assess how point of view or purpose shapes the content and style of a text</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Reading: Informational Text: Anchor 6</a:t>
            </a:r>
          </a:p>
        </p:txBody>
      </p:sp>
      <p:graphicFrame>
        <p:nvGraphicFramePr>
          <p:cNvPr id="49" name="Shape 49"/>
          <p:cNvGraphicFramePr/>
          <p:nvPr/>
        </p:nvGraphicFramePr>
        <p:xfrm>
          <a:off x="612900" y="1014750"/>
          <a:ext cx="8005050" cy="3832805"/>
        </p:xfrm>
        <a:graphic>
          <a:graphicData uri="http://schemas.openxmlformats.org/drawingml/2006/table">
            <a:tbl>
              <a:tblPr>
                <a:noFill/>
                <a:tableStyleId>{18E12387-7B0E-4D92-B532-59D8C358DFEC}</a:tableStyleId>
              </a:tblPr>
              <a:tblGrid>
                <a:gridCol w="1334175"/>
                <a:gridCol w="1334175"/>
                <a:gridCol w="1334175"/>
                <a:gridCol w="1334175"/>
                <a:gridCol w="1334175"/>
                <a:gridCol w="1334175"/>
              </a:tblGrid>
              <a:tr h="600325">
                <a:tc gridSpan="6">
                  <a:txBody>
                    <a:bodyPr/>
                    <a:lstStyle/>
                    <a:p>
                      <a:pPr lvl="0" algn="ctr" rtl="0">
                        <a:spcBef>
                          <a:spcPts val="0"/>
                        </a:spcBef>
                        <a:buNone/>
                      </a:pPr>
                      <a:r>
                        <a:rPr lang="en" b="1"/>
                        <a:t>English Language Arts Standards Reading: Informational Text Anchor 6</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00">
                <a:tc gridSpan="6">
                  <a:txBody>
                    <a:bodyPr/>
                    <a:lstStyle/>
                    <a:p>
                      <a:pPr lvl="0" rtl="0">
                        <a:spcBef>
                          <a:spcPts val="0"/>
                        </a:spcBef>
                        <a:buNone/>
                      </a:pPr>
                      <a:r>
                        <a:rPr lang="en"/>
                        <a:t>Reading Anchor 6:  </a:t>
                      </a:r>
                      <a:r>
                        <a:rPr lang="en" i="1"/>
                        <a:t>Assess how point of view or purpose shapes the content and style of text</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850">
                <a:tc>
                  <a:txBody>
                    <a:bodyPr/>
                    <a:lstStyle/>
                    <a:p>
                      <a:pPr algn="ctr">
                        <a:spcBef>
                          <a:spcPts val="0"/>
                        </a:spcBef>
                        <a:buNone/>
                      </a:pPr>
                      <a:r>
                        <a:rPr lang="en"/>
                        <a:t>K</a:t>
                      </a:r>
                    </a:p>
                  </a:txBody>
                  <a:tcPr marL="91425" marR="91425" marT="91425" marB="91425"/>
                </a:tc>
                <a:tc>
                  <a:txBody>
                    <a:bodyPr/>
                    <a:lstStyle/>
                    <a:p>
                      <a:pPr algn="ctr">
                        <a:spcBef>
                          <a:spcPts val="0"/>
                        </a:spcBef>
                        <a:buNone/>
                      </a:pPr>
                      <a:r>
                        <a:rPr lang="en"/>
                        <a:t>1</a:t>
                      </a:r>
                    </a:p>
                  </a:txBody>
                  <a:tcPr marL="91425" marR="91425" marT="91425" marB="91425"/>
                </a:tc>
                <a:tc>
                  <a:txBody>
                    <a:bodyPr/>
                    <a:lstStyle/>
                    <a:p>
                      <a:pPr algn="ctr">
                        <a:spcBef>
                          <a:spcPts val="0"/>
                        </a:spcBef>
                        <a:buNone/>
                      </a:pPr>
                      <a:r>
                        <a:rPr lang="en"/>
                        <a:t>2</a:t>
                      </a:r>
                    </a:p>
                  </a:txBody>
                  <a:tcPr marL="91425" marR="91425" marT="91425" marB="91425"/>
                </a:tc>
                <a:tc>
                  <a:txBody>
                    <a:bodyPr/>
                    <a:lstStyle/>
                    <a:p>
                      <a:pPr algn="ctr">
                        <a:spcBef>
                          <a:spcPts val="0"/>
                        </a:spcBef>
                        <a:buNone/>
                      </a:pPr>
                      <a:r>
                        <a:rPr lang="en"/>
                        <a:t>3</a:t>
                      </a:r>
                    </a:p>
                  </a:txBody>
                  <a:tcPr marL="91425" marR="91425" marT="91425" marB="91425"/>
                </a:tc>
                <a:tc>
                  <a:txBody>
                    <a:bodyPr/>
                    <a:lstStyle/>
                    <a:p>
                      <a:pPr algn="ctr">
                        <a:spcBef>
                          <a:spcPts val="0"/>
                        </a:spcBef>
                        <a:buNone/>
                      </a:pPr>
                      <a:r>
                        <a:rPr lang="en"/>
                        <a:t>4</a:t>
                      </a:r>
                    </a:p>
                  </a:txBody>
                  <a:tcPr marL="91425" marR="91425" marT="91425" marB="91425"/>
                </a:tc>
                <a:tc>
                  <a:txBody>
                    <a:bodyPr/>
                    <a:lstStyle/>
                    <a:p>
                      <a:pPr algn="ctr" rtl="0">
                        <a:spcBef>
                          <a:spcPts val="0"/>
                        </a:spcBef>
                        <a:buNone/>
                      </a:pPr>
                      <a:r>
                        <a:rPr lang="en"/>
                        <a:t>5</a:t>
                      </a:r>
                    </a:p>
                  </a:txBody>
                  <a:tcPr marL="91425" marR="91425" marT="91425" marB="91425"/>
                </a:tc>
              </a:tr>
              <a:tr h="1998625">
                <a:tc>
                  <a:txBody>
                    <a:bodyPr/>
                    <a:lstStyle/>
                    <a:p>
                      <a:pPr>
                        <a:spcBef>
                          <a:spcPts val="0"/>
                        </a:spcBef>
                        <a:buNone/>
                      </a:pPr>
                      <a:r>
                        <a:rPr lang="en" sz="1200"/>
                        <a:t>Name the author and illustrator of a text and define the role of each in presenting the idea or information in a text.</a:t>
                      </a:r>
                    </a:p>
                  </a:txBody>
                  <a:tcPr marL="91425" marR="91425" marT="91425" marB="91425"/>
                </a:tc>
                <a:tc>
                  <a:txBody>
                    <a:bodyPr/>
                    <a:lstStyle/>
                    <a:p>
                      <a:pPr>
                        <a:spcBef>
                          <a:spcPts val="0"/>
                        </a:spcBef>
                        <a:buNone/>
                      </a:pPr>
                      <a:r>
                        <a:rPr lang="en" sz="1200"/>
                        <a:t>Distinguish between information provided by pictures or other illustrations and information provided by the words in a text.</a:t>
                      </a:r>
                    </a:p>
                  </a:txBody>
                  <a:tcPr marL="91425" marR="91425" marT="91425" marB="91425"/>
                </a:tc>
                <a:tc>
                  <a:txBody>
                    <a:bodyPr/>
                    <a:lstStyle/>
                    <a:p>
                      <a:pPr>
                        <a:spcBef>
                          <a:spcPts val="0"/>
                        </a:spcBef>
                        <a:buNone/>
                      </a:pPr>
                      <a:r>
                        <a:rPr lang="en" sz="1200"/>
                        <a:t>Identify the main purpose of a text, including what the author wants to answer, explain, or describe.</a:t>
                      </a:r>
                    </a:p>
                  </a:txBody>
                  <a:tcPr marL="91425" marR="91425" marT="91425" marB="91425"/>
                </a:tc>
                <a:tc>
                  <a:txBody>
                    <a:bodyPr/>
                    <a:lstStyle/>
                    <a:p>
                      <a:pPr>
                        <a:spcBef>
                          <a:spcPts val="0"/>
                        </a:spcBef>
                        <a:buNone/>
                      </a:pPr>
                      <a:r>
                        <a:rPr lang="en" sz="1200"/>
                        <a:t>Distinguish their own point of view from that of the author of a text.</a:t>
                      </a:r>
                    </a:p>
                  </a:txBody>
                  <a:tcPr marL="91425" marR="91425" marT="91425" marB="91425"/>
                </a:tc>
                <a:tc>
                  <a:txBody>
                    <a:bodyPr/>
                    <a:lstStyle/>
                    <a:p>
                      <a:pPr>
                        <a:spcBef>
                          <a:spcPts val="0"/>
                        </a:spcBef>
                        <a:buNone/>
                      </a:pPr>
                      <a:r>
                        <a:rPr lang="en" sz="1200"/>
                        <a:t>Compare and contrast a firsthand and secondhand account of the same event or topic; describe the differences in focus and the information provided.</a:t>
                      </a:r>
                    </a:p>
                  </a:txBody>
                  <a:tcPr marL="91425" marR="91425" marT="91425" marB="91425"/>
                </a:tc>
                <a:tc>
                  <a:txBody>
                    <a:bodyPr/>
                    <a:lstStyle/>
                    <a:p>
                      <a:pPr>
                        <a:spcBef>
                          <a:spcPts val="0"/>
                        </a:spcBef>
                        <a:buNone/>
                      </a:pPr>
                      <a:r>
                        <a:rPr lang="en" sz="1200"/>
                        <a:t>Analyze multiple accounts of the same event or topic, noting important similarities and differences in the point of view they represent.</a:t>
                      </a:r>
                    </a:p>
                  </a:txBody>
                  <a:tcPr marL="91425" marR="91425" marT="91425" marB="91425"/>
                </a:tc>
              </a:tr>
            </a:tbl>
          </a:graphicData>
        </a:graphic>
      </p:graphicFrame>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000"/>
              <a:t>Reading: Informational Text: Anchor 6</a:t>
            </a:r>
          </a:p>
        </p:txBody>
      </p:sp>
      <p:graphicFrame>
        <p:nvGraphicFramePr>
          <p:cNvPr id="55" name="Shape 55"/>
          <p:cNvGraphicFramePr/>
          <p:nvPr/>
        </p:nvGraphicFramePr>
        <p:xfrm>
          <a:off x="612900" y="1014750"/>
          <a:ext cx="8005050" cy="3832805"/>
        </p:xfrm>
        <a:graphic>
          <a:graphicData uri="http://schemas.openxmlformats.org/drawingml/2006/table">
            <a:tbl>
              <a:tblPr>
                <a:noFill/>
                <a:tableStyleId>{B8F427E6-FBD2-471D-A863-1D461E3FEFE4}</a:tableStyleId>
              </a:tblPr>
              <a:tblGrid>
                <a:gridCol w="1334175"/>
                <a:gridCol w="1334175"/>
                <a:gridCol w="1334175"/>
                <a:gridCol w="1334175"/>
                <a:gridCol w="1334175"/>
                <a:gridCol w="1334175"/>
              </a:tblGrid>
              <a:tr h="600325">
                <a:tc gridSpan="6">
                  <a:txBody>
                    <a:bodyPr/>
                    <a:lstStyle/>
                    <a:p>
                      <a:pPr lvl="0" algn="ctr" rtl="0">
                        <a:spcBef>
                          <a:spcPts val="0"/>
                        </a:spcBef>
                        <a:buNone/>
                      </a:pPr>
                      <a:r>
                        <a:rPr lang="en" b="1"/>
                        <a:t>English Language Arts Standards Reading: Informational Text Anchor 6</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00">
                <a:tc gridSpan="6">
                  <a:txBody>
                    <a:bodyPr/>
                    <a:lstStyle/>
                    <a:p>
                      <a:pPr lvl="0" rtl="0">
                        <a:spcBef>
                          <a:spcPts val="0"/>
                        </a:spcBef>
                        <a:buNone/>
                      </a:pPr>
                      <a:r>
                        <a:rPr lang="en"/>
                        <a:t>Reading Anchor 6:  </a:t>
                      </a:r>
                      <a:r>
                        <a:rPr lang="en" i="1"/>
                        <a:t>Assess how point of view or purpose shapes the content and style of text</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850">
                <a:tc>
                  <a:txBody>
                    <a:bodyPr/>
                    <a:lstStyle/>
                    <a:p>
                      <a:pPr lvl="0" algn="ctr" rtl="0">
                        <a:spcBef>
                          <a:spcPts val="0"/>
                        </a:spcBef>
                        <a:buNone/>
                      </a:pPr>
                      <a:r>
                        <a:rPr lang="en"/>
                        <a:t>K</a:t>
                      </a:r>
                    </a:p>
                  </a:txBody>
                  <a:tcPr marL="91425" marR="91425" marT="91425" marB="91425"/>
                </a:tc>
                <a:tc>
                  <a:txBody>
                    <a:bodyPr/>
                    <a:lstStyle/>
                    <a:p>
                      <a:pPr lvl="0" algn="ctr" rtl="0">
                        <a:spcBef>
                          <a:spcPts val="0"/>
                        </a:spcBef>
                        <a:buNone/>
                      </a:pPr>
                      <a:r>
                        <a:rPr lang="en"/>
                        <a:t>1</a:t>
                      </a:r>
                    </a:p>
                  </a:txBody>
                  <a:tcPr marL="91425" marR="91425" marT="91425" marB="91425"/>
                </a:tc>
                <a:tc>
                  <a:txBody>
                    <a:bodyPr/>
                    <a:lstStyle/>
                    <a:p>
                      <a:pPr lvl="0" algn="ctr" rtl="0">
                        <a:spcBef>
                          <a:spcPts val="0"/>
                        </a:spcBef>
                        <a:buNone/>
                      </a:pPr>
                      <a:r>
                        <a:rPr lang="en"/>
                        <a:t>2</a:t>
                      </a:r>
                    </a:p>
                  </a:txBody>
                  <a:tcPr marL="91425" marR="91425" marT="91425" marB="91425"/>
                </a:tc>
                <a:tc>
                  <a:txBody>
                    <a:bodyPr/>
                    <a:lstStyle/>
                    <a:p>
                      <a:pPr lvl="0" algn="ctr" rtl="0">
                        <a:spcBef>
                          <a:spcPts val="0"/>
                        </a:spcBef>
                        <a:buNone/>
                      </a:pPr>
                      <a:r>
                        <a:rPr lang="en"/>
                        <a:t>3</a:t>
                      </a:r>
                    </a:p>
                  </a:txBody>
                  <a:tcPr marL="91425" marR="91425" marT="91425" marB="91425"/>
                </a:tc>
                <a:tc>
                  <a:txBody>
                    <a:bodyPr/>
                    <a:lstStyle/>
                    <a:p>
                      <a:pPr lvl="0" algn="ctr" rtl="0">
                        <a:spcBef>
                          <a:spcPts val="0"/>
                        </a:spcBef>
                        <a:buNone/>
                      </a:pPr>
                      <a:r>
                        <a:rPr lang="en"/>
                        <a:t>4</a:t>
                      </a:r>
                    </a:p>
                  </a:txBody>
                  <a:tcPr marL="91425" marR="91425" marT="91425" marB="91425"/>
                </a:tc>
                <a:tc>
                  <a:txBody>
                    <a:bodyPr/>
                    <a:lstStyle/>
                    <a:p>
                      <a:pPr lvl="0" algn="ctr" rtl="0">
                        <a:spcBef>
                          <a:spcPts val="0"/>
                        </a:spcBef>
                        <a:buNone/>
                      </a:pPr>
                      <a:r>
                        <a:rPr lang="en"/>
                        <a:t>5</a:t>
                      </a:r>
                    </a:p>
                  </a:txBody>
                  <a:tcPr marL="91425" marR="91425" marT="91425" marB="91425"/>
                </a:tc>
              </a:tr>
              <a:tr h="1998625">
                <a:tc>
                  <a:txBody>
                    <a:bodyPr/>
                    <a:lstStyle/>
                    <a:p>
                      <a:pPr lvl="0" rtl="0">
                        <a:spcBef>
                          <a:spcPts val="0"/>
                        </a:spcBef>
                        <a:buNone/>
                      </a:pPr>
                      <a:r>
                        <a:rPr lang="en" sz="1200" b="1"/>
                        <a:t>Name</a:t>
                      </a:r>
                      <a:r>
                        <a:rPr lang="en" sz="1200"/>
                        <a:t> the </a:t>
                      </a:r>
                      <a:r>
                        <a:rPr lang="en" sz="1200" b="1"/>
                        <a:t>author</a:t>
                      </a:r>
                      <a:r>
                        <a:rPr lang="en" sz="1200"/>
                        <a:t> and </a:t>
                      </a:r>
                      <a:r>
                        <a:rPr lang="en" sz="1200" b="1"/>
                        <a:t>illustrator</a:t>
                      </a:r>
                      <a:r>
                        <a:rPr lang="en" sz="1200"/>
                        <a:t> of a text and define the </a:t>
                      </a:r>
                      <a:r>
                        <a:rPr lang="en" sz="1200" b="1"/>
                        <a:t>role</a:t>
                      </a:r>
                      <a:r>
                        <a:rPr lang="en" sz="1200"/>
                        <a:t> of each in presenting the idea or information in a text.</a:t>
                      </a:r>
                    </a:p>
                  </a:txBody>
                  <a:tcPr marL="91425" marR="91425" marT="91425" marB="91425"/>
                </a:tc>
                <a:tc>
                  <a:txBody>
                    <a:bodyPr/>
                    <a:lstStyle/>
                    <a:p>
                      <a:pPr lvl="0" rtl="0">
                        <a:spcBef>
                          <a:spcPts val="0"/>
                        </a:spcBef>
                        <a:buNone/>
                      </a:pPr>
                      <a:r>
                        <a:rPr lang="en" sz="1200" b="1"/>
                        <a:t>Distinguish between information</a:t>
                      </a:r>
                      <a:r>
                        <a:rPr lang="en" sz="1200"/>
                        <a:t> provided by </a:t>
                      </a:r>
                      <a:r>
                        <a:rPr lang="en" sz="1200" b="1"/>
                        <a:t>pictures</a:t>
                      </a:r>
                      <a:r>
                        <a:rPr lang="en" sz="1200"/>
                        <a:t> or other </a:t>
                      </a:r>
                      <a:r>
                        <a:rPr lang="en" sz="1200" b="1"/>
                        <a:t>illustrations</a:t>
                      </a:r>
                      <a:r>
                        <a:rPr lang="en" sz="1200"/>
                        <a:t> and information provided by the words in a </a:t>
                      </a:r>
                      <a:r>
                        <a:rPr lang="en" sz="1200" b="1"/>
                        <a:t>text</a:t>
                      </a:r>
                      <a:r>
                        <a:rPr lang="en" sz="1200"/>
                        <a:t>.</a:t>
                      </a:r>
                    </a:p>
                  </a:txBody>
                  <a:tcPr marL="91425" marR="91425" marT="91425" marB="91425"/>
                </a:tc>
                <a:tc>
                  <a:txBody>
                    <a:bodyPr/>
                    <a:lstStyle/>
                    <a:p>
                      <a:pPr lvl="0" rtl="0">
                        <a:spcBef>
                          <a:spcPts val="0"/>
                        </a:spcBef>
                        <a:buNone/>
                      </a:pPr>
                      <a:r>
                        <a:rPr lang="en" sz="1200"/>
                        <a:t>Identify the </a:t>
                      </a:r>
                      <a:r>
                        <a:rPr lang="en" sz="1200" b="1"/>
                        <a:t>main</a:t>
                      </a:r>
                      <a:r>
                        <a:rPr lang="en" sz="1200"/>
                        <a:t> </a:t>
                      </a:r>
                      <a:r>
                        <a:rPr lang="en" sz="1200" b="1"/>
                        <a:t>purpose</a:t>
                      </a:r>
                      <a:r>
                        <a:rPr lang="en" sz="1200"/>
                        <a:t> of a text, including what the </a:t>
                      </a:r>
                      <a:r>
                        <a:rPr lang="en" sz="1200" b="1"/>
                        <a:t>author</a:t>
                      </a:r>
                      <a:r>
                        <a:rPr lang="en" sz="1200"/>
                        <a:t> wants to answer, explain, or describe.</a:t>
                      </a:r>
                    </a:p>
                  </a:txBody>
                  <a:tcPr marL="91425" marR="91425" marT="91425" marB="91425"/>
                </a:tc>
                <a:tc>
                  <a:txBody>
                    <a:bodyPr/>
                    <a:lstStyle/>
                    <a:p>
                      <a:pPr lvl="0" rtl="0">
                        <a:spcBef>
                          <a:spcPts val="0"/>
                        </a:spcBef>
                        <a:buNone/>
                      </a:pPr>
                      <a:r>
                        <a:rPr lang="en" sz="1200"/>
                        <a:t>Distinguish their </a:t>
                      </a:r>
                      <a:r>
                        <a:rPr lang="en" sz="1200" b="1"/>
                        <a:t>own point of view</a:t>
                      </a:r>
                      <a:r>
                        <a:rPr lang="en" sz="1200"/>
                        <a:t> from that of the author of a text.</a:t>
                      </a:r>
                    </a:p>
                  </a:txBody>
                  <a:tcPr marL="91425" marR="91425" marT="91425" marB="91425"/>
                </a:tc>
                <a:tc>
                  <a:txBody>
                    <a:bodyPr/>
                    <a:lstStyle/>
                    <a:p>
                      <a:pPr lvl="0" rtl="0">
                        <a:spcBef>
                          <a:spcPts val="0"/>
                        </a:spcBef>
                        <a:buNone/>
                      </a:pPr>
                      <a:r>
                        <a:rPr lang="en" sz="1200" b="1"/>
                        <a:t>Compare and contrast a firsthand and secondhand account</a:t>
                      </a:r>
                      <a:r>
                        <a:rPr lang="en" sz="1200"/>
                        <a:t> of the same event or topic; describe the differences in focus and the information provided.</a:t>
                      </a:r>
                    </a:p>
                  </a:txBody>
                  <a:tcPr marL="91425" marR="91425" marT="91425" marB="91425"/>
                </a:tc>
                <a:tc>
                  <a:txBody>
                    <a:bodyPr/>
                    <a:lstStyle/>
                    <a:p>
                      <a:pPr lvl="0" rtl="0">
                        <a:spcBef>
                          <a:spcPts val="0"/>
                        </a:spcBef>
                        <a:buNone/>
                      </a:pPr>
                      <a:r>
                        <a:rPr lang="en" sz="1200" b="1"/>
                        <a:t>Analyze</a:t>
                      </a:r>
                      <a:r>
                        <a:rPr lang="en" sz="1200"/>
                        <a:t> multiple accounts of the same event or topic, noting important similarities and differences in the point of view they represent.</a:t>
                      </a:r>
                    </a:p>
                  </a:txBody>
                  <a:tcPr marL="91425" marR="91425" marT="91425" marB="91425"/>
                </a:tc>
              </a:tr>
            </a:tbl>
          </a:graphicData>
        </a:graphic>
      </p:graphicFrame>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3"/>
            <a:ext cx="8229600" cy="1319700"/>
          </a:xfrm>
          <a:prstGeom prst="rect">
            <a:avLst/>
          </a:prstGeom>
        </p:spPr>
        <p:txBody>
          <a:bodyPr lIns="91425" tIns="91425" rIns="91425" bIns="91425" anchor="b" anchorCtr="0">
            <a:noAutofit/>
          </a:bodyPr>
          <a:lstStyle/>
          <a:p>
            <a:pPr>
              <a:spcBef>
                <a:spcPts val="0"/>
              </a:spcBef>
              <a:buNone/>
            </a:pPr>
            <a:r>
              <a:rPr lang="en"/>
              <a:t>Partner Discussion: Why is this important work?</a:t>
            </a:r>
          </a:p>
        </p:txBody>
      </p:sp>
      <p:sp>
        <p:nvSpPr>
          <p:cNvPr id="61" name="Shape 61"/>
          <p:cNvSpPr txBox="1">
            <a:spLocks noGrp="1"/>
          </p:cNvSpPr>
          <p:nvPr>
            <p:ph type="body" idx="1"/>
          </p:nvPr>
        </p:nvSpPr>
        <p:spPr>
          <a:xfrm>
            <a:off x="507000" y="1623600"/>
            <a:ext cx="8229600" cy="3725699"/>
          </a:xfrm>
          <a:prstGeom prst="rect">
            <a:avLst/>
          </a:prstGeom>
        </p:spPr>
        <p:txBody>
          <a:bodyPr lIns="91425" tIns="91425" rIns="91425" bIns="91425" anchor="t" anchorCtr="0">
            <a:noAutofit/>
          </a:bodyPr>
          <a:lstStyle/>
          <a:p>
            <a:pPr>
              <a:spcBef>
                <a:spcPts val="0"/>
              </a:spcBef>
              <a:buNone/>
            </a:pPr>
            <a:r>
              <a:rPr lang="en" sz="3600" i="1">
                <a:latin typeface="Calibri"/>
                <a:ea typeface="Calibri"/>
                <a:cs typeface="Calibri"/>
                <a:sym typeface="Calibri"/>
              </a:rPr>
              <a:t>Do you think assessing an author’s point of view or purpose in writing a text is important work for our students?  Why or why not?</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Backward Planning</a:t>
            </a:r>
          </a:p>
        </p:txBody>
      </p:sp>
      <p:sp>
        <p:nvSpPr>
          <p:cNvPr id="67" name="Shape 6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latin typeface="Calibri"/>
                <a:ea typeface="Calibri"/>
                <a:cs typeface="Calibri"/>
                <a:sym typeface="Calibri"/>
              </a:rPr>
              <a:t>Where might this work lead? What might it look like?</a:t>
            </a:r>
          </a:p>
          <a:p>
            <a:pPr marL="457200" lvl="0" indent="-419100" rtl="0">
              <a:spcBef>
                <a:spcPts val="0"/>
              </a:spcBef>
              <a:buClr>
                <a:schemeClr val="dk2"/>
              </a:buClr>
              <a:buSzPct val="100000"/>
              <a:buFont typeface="Arial"/>
              <a:buChar char="●"/>
            </a:pPr>
            <a:r>
              <a:rPr lang="en" u="sng">
                <a:solidFill>
                  <a:schemeClr val="hlink"/>
                </a:solidFill>
                <a:latin typeface="Calibri"/>
                <a:ea typeface="Calibri"/>
                <a:cs typeface="Calibri"/>
                <a:sym typeface="Calibri"/>
                <a:hlinkClick r:id="rId3"/>
              </a:rPr>
              <a:t>Student project on chocolate milk</a:t>
            </a:r>
          </a:p>
          <a:p>
            <a:pPr marL="457200" lvl="0" indent="-419100" rtl="0">
              <a:spcBef>
                <a:spcPts val="0"/>
              </a:spcBef>
              <a:buClr>
                <a:schemeClr val="dk2"/>
              </a:buClr>
              <a:buSzPct val="100000"/>
              <a:buFont typeface="Arial"/>
              <a:buChar char="●"/>
            </a:pPr>
            <a:r>
              <a:rPr lang="en">
                <a:latin typeface="Calibri"/>
                <a:ea typeface="Calibri"/>
                <a:cs typeface="Calibri"/>
                <a:sym typeface="Calibri"/>
              </a:rPr>
              <a:t>Big Birds, Big City (Hillsboro Assessment)</a:t>
            </a:r>
          </a:p>
          <a:p>
            <a:pPr marL="457200" lvl="0" indent="-419100">
              <a:spcBef>
                <a:spcPts val="0"/>
              </a:spcBef>
              <a:buClr>
                <a:schemeClr val="dk2"/>
              </a:buClr>
              <a:buSzPct val="100000"/>
              <a:buFont typeface="Arial"/>
              <a:buChar char="●"/>
            </a:pPr>
            <a:r>
              <a:rPr lang="en" u="sng">
                <a:solidFill>
                  <a:schemeClr val="hlink"/>
                </a:solidFill>
                <a:latin typeface="Calibri"/>
                <a:ea typeface="Calibri"/>
                <a:cs typeface="Calibri"/>
                <a:sym typeface="Calibri"/>
                <a:hlinkClick r:id="rId4"/>
              </a:rPr>
              <a:t>Opinion Writing</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Point of View: Kindergarten </a:t>
            </a:r>
          </a:p>
        </p:txBody>
      </p:sp>
      <p:sp>
        <p:nvSpPr>
          <p:cNvPr id="73" name="Shape 7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b="1">
                <a:solidFill>
                  <a:srgbClr val="000000"/>
                </a:solidFill>
                <a:latin typeface="Calibri"/>
                <a:ea typeface="Calibri"/>
                <a:cs typeface="Calibri"/>
                <a:sym typeface="Calibri"/>
              </a:rPr>
              <a:t>K: </a:t>
            </a:r>
            <a:r>
              <a:rPr lang="en" sz="2400">
                <a:solidFill>
                  <a:srgbClr val="000000"/>
                </a:solidFill>
                <a:latin typeface="Calibri"/>
                <a:ea typeface="Calibri"/>
                <a:cs typeface="Calibri"/>
                <a:sym typeface="Calibri"/>
              </a:rPr>
              <a:t> </a:t>
            </a:r>
            <a:r>
              <a:rPr lang="en" sz="2400" b="1" i="1">
                <a:solidFill>
                  <a:srgbClr val="000000"/>
                </a:solidFill>
                <a:latin typeface="Calibri"/>
                <a:ea typeface="Calibri"/>
                <a:cs typeface="Calibri"/>
                <a:sym typeface="Calibri"/>
              </a:rPr>
              <a:t>Name</a:t>
            </a:r>
            <a:r>
              <a:rPr lang="en" sz="2400" i="1">
                <a:solidFill>
                  <a:srgbClr val="000000"/>
                </a:solidFill>
                <a:latin typeface="Calibri"/>
                <a:ea typeface="Calibri"/>
                <a:cs typeface="Calibri"/>
                <a:sym typeface="Calibri"/>
              </a:rPr>
              <a:t> the author and illustrator of a text and </a:t>
            </a:r>
            <a:r>
              <a:rPr lang="en" sz="2400" b="1" i="1">
                <a:solidFill>
                  <a:srgbClr val="000000"/>
                </a:solidFill>
                <a:latin typeface="Calibri"/>
                <a:ea typeface="Calibri"/>
                <a:cs typeface="Calibri"/>
                <a:sym typeface="Calibri"/>
              </a:rPr>
              <a:t>define the role</a:t>
            </a:r>
            <a:r>
              <a:rPr lang="en" sz="2400" i="1">
                <a:solidFill>
                  <a:srgbClr val="000000"/>
                </a:solidFill>
                <a:latin typeface="Calibri"/>
                <a:ea typeface="Calibri"/>
                <a:cs typeface="Calibri"/>
                <a:sym typeface="Calibri"/>
              </a:rPr>
              <a:t> of each in presenting the idea or information in a text.</a:t>
            </a:r>
          </a:p>
          <a:p>
            <a:pPr rtl="0">
              <a:spcBef>
                <a:spcPts val="0"/>
              </a:spcBef>
              <a:buNone/>
            </a:pPr>
            <a:endParaRPr sz="2400" i="1">
              <a:solidFill>
                <a:srgbClr val="000000"/>
              </a:solidFill>
              <a:latin typeface="Calibri"/>
              <a:ea typeface="Calibri"/>
              <a:cs typeface="Calibri"/>
              <a:sym typeface="Calibri"/>
            </a:endParaRPr>
          </a:p>
          <a:p>
            <a:pPr marL="457200" lvl="0" indent="-381000" rtl="0">
              <a:lnSpc>
                <a:spcPct val="200000"/>
              </a:lnSpc>
              <a:spcBef>
                <a:spcPts val="0"/>
              </a:spcBef>
              <a:buClr>
                <a:srgbClr val="000000"/>
              </a:buClr>
              <a:buSzPct val="100000"/>
              <a:buFont typeface="Arial"/>
              <a:buChar char="●"/>
            </a:pPr>
            <a:r>
              <a:rPr lang="en" sz="2400">
                <a:solidFill>
                  <a:srgbClr val="000000"/>
                </a:solidFill>
                <a:latin typeface="Calibri"/>
                <a:ea typeface="Calibri"/>
                <a:cs typeface="Calibri"/>
                <a:sym typeface="Calibri"/>
              </a:rPr>
              <a:t>Author Studies</a:t>
            </a:r>
          </a:p>
          <a:p>
            <a:pPr marL="457200" lvl="0" indent="-381000" rtl="0">
              <a:lnSpc>
                <a:spcPct val="200000"/>
              </a:lnSpc>
              <a:spcBef>
                <a:spcPts val="0"/>
              </a:spcBef>
              <a:buClr>
                <a:srgbClr val="000000"/>
              </a:buClr>
              <a:buSzPct val="100000"/>
              <a:buFont typeface="Arial"/>
              <a:buChar char="●"/>
            </a:pPr>
            <a:r>
              <a:rPr lang="en" sz="2400">
                <a:solidFill>
                  <a:srgbClr val="000000"/>
                </a:solidFill>
                <a:latin typeface="Calibri"/>
                <a:ea typeface="Calibri"/>
                <a:cs typeface="Calibri"/>
                <a:sym typeface="Calibri"/>
              </a:rPr>
              <a:t>Illustrator Studies</a:t>
            </a:r>
          </a:p>
          <a:p>
            <a:pPr marL="457200" lvl="0" indent="-381000" rtl="0">
              <a:lnSpc>
                <a:spcPct val="200000"/>
              </a:lnSpc>
              <a:spcBef>
                <a:spcPts val="0"/>
              </a:spcBef>
              <a:buClr>
                <a:srgbClr val="000000"/>
              </a:buClr>
              <a:buSzPct val="100000"/>
              <a:buFont typeface="Arial"/>
              <a:buChar char="●"/>
            </a:pPr>
            <a:r>
              <a:rPr lang="en" sz="2400">
                <a:solidFill>
                  <a:srgbClr val="000000"/>
                </a:solidFill>
                <a:latin typeface="Calibri"/>
                <a:ea typeface="Calibri"/>
                <a:cs typeface="Calibri"/>
                <a:sym typeface="Calibri"/>
              </a:rPr>
              <a:t>Author / Illustrator Writing Pairs</a:t>
            </a:r>
          </a:p>
          <a:p>
            <a:pPr>
              <a:spcBef>
                <a:spcPts val="0"/>
              </a:spcBef>
              <a:buNone/>
            </a:pPr>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Point of View: First Grade</a:t>
            </a:r>
          </a:p>
        </p:txBody>
      </p:sp>
      <p:sp>
        <p:nvSpPr>
          <p:cNvPr id="79" name="Shape 79"/>
          <p:cNvSpPr txBox="1">
            <a:spLocks noGrp="1"/>
          </p:cNvSpPr>
          <p:nvPr>
            <p:ph type="body" idx="1"/>
          </p:nvPr>
        </p:nvSpPr>
        <p:spPr>
          <a:xfrm>
            <a:off x="270575" y="952050"/>
            <a:ext cx="8229600" cy="1583999"/>
          </a:xfrm>
          <a:prstGeom prst="rect">
            <a:avLst/>
          </a:prstGeom>
        </p:spPr>
        <p:txBody>
          <a:bodyPr lIns="91425" tIns="91425" rIns="91425" bIns="91425" anchor="t" anchorCtr="0">
            <a:noAutofit/>
          </a:bodyPr>
          <a:lstStyle/>
          <a:p>
            <a:pPr rtl="0">
              <a:spcBef>
                <a:spcPts val="0"/>
              </a:spcBef>
              <a:buNone/>
            </a:pPr>
            <a:r>
              <a:rPr lang="en" sz="1800" b="1">
                <a:solidFill>
                  <a:srgbClr val="000000"/>
                </a:solidFill>
                <a:latin typeface="Cambria"/>
                <a:ea typeface="Cambria"/>
                <a:cs typeface="Cambria"/>
                <a:sym typeface="Cambria"/>
              </a:rPr>
              <a:t>1st:</a:t>
            </a:r>
            <a:r>
              <a:rPr lang="en" sz="1800" i="1">
                <a:solidFill>
                  <a:srgbClr val="000000"/>
                </a:solidFill>
                <a:latin typeface="Cambria"/>
                <a:ea typeface="Cambria"/>
                <a:cs typeface="Cambria"/>
                <a:sym typeface="Cambria"/>
              </a:rPr>
              <a:t> </a:t>
            </a:r>
            <a:r>
              <a:rPr lang="en" sz="1800" b="1" i="1">
                <a:solidFill>
                  <a:srgbClr val="000000"/>
                </a:solidFill>
                <a:latin typeface="Cambria"/>
                <a:ea typeface="Cambria"/>
                <a:cs typeface="Cambria"/>
                <a:sym typeface="Cambria"/>
              </a:rPr>
              <a:t>Distinguish between</a:t>
            </a:r>
            <a:r>
              <a:rPr lang="en" sz="1800" i="1">
                <a:solidFill>
                  <a:srgbClr val="000000"/>
                </a:solidFill>
                <a:latin typeface="Cambria"/>
                <a:ea typeface="Cambria"/>
                <a:cs typeface="Cambria"/>
                <a:sym typeface="Cambria"/>
              </a:rPr>
              <a:t> information provided by </a:t>
            </a:r>
            <a:r>
              <a:rPr lang="en" sz="1800" b="1" i="1">
                <a:solidFill>
                  <a:srgbClr val="000000"/>
                </a:solidFill>
                <a:latin typeface="Cambria"/>
                <a:ea typeface="Cambria"/>
                <a:cs typeface="Cambria"/>
                <a:sym typeface="Cambria"/>
              </a:rPr>
              <a:t>pictures</a:t>
            </a:r>
            <a:r>
              <a:rPr lang="en" sz="1800" i="1">
                <a:solidFill>
                  <a:srgbClr val="000000"/>
                </a:solidFill>
                <a:latin typeface="Cambria"/>
                <a:ea typeface="Cambria"/>
                <a:cs typeface="Cambria"/>
                <a:sym typeface="Cambria"/>
              </a:rPr>
              <a:t> or other </a:t>
            </a:r>
            <a:r>
              <a:rPr lang="en" sz="1800" b="1" i="1">
                <a:solidFill>
                  <a:srgbClr val="000000"/>
                </a:solidFill>
                <a:latin typeface="Cambria"/>
                <a:ea typeface="Cambria"/>
                <a:cs typeface="Cambria"/>
                <a:sym typeface="Cambria"/>
              </a:rPr>
              <a:t>illustrations</a:t>
            </a:r>
            <a:r>
              <a:rPr lang="en" sz="1800" i="1">
                <a:solidFill>
                  <a:srgbClr val="000000"/>
                </a:solidFill>
                <a:latin typeface="Cambria"/>
                <a:ea typeface="Cambria"/>
                <a:cs typeface="Cambria"/>
                <a:sym typeface="Cambria"/>
              </a:rPr>
              <a:t> and information provided by the </a:t>
            </a:r>
            <a:r>
              <a:rPr lang="en" sz="1800" b="1" i="1">
                <a:solidFill>
                  <a:srgbClr val="000000"/>
                </a:solidFill>
                <a:latin typeface="Cambria"/>
                <a:ea typeface="Cambria"/>
                <a:cs typeface="Cambria"/>
                <a:sym typeface="Cambria"/>
              </a:rPr>
              <a:t>words</a:t>
            </a:r>
            <a:r>
              <a:rPr lang="en" sz="1800" i="1">
                <a:solidFill>
                  <a:srgbClr val="000000"/>
                </a:solidFill>
                <a:latin typeface="Cambria"/>
                <a:ea typeface="Cambria"/>
                <a:cs typeface="Cambria"/>
                <a:sym typeface="Cambria"/>
              </a:rPr>
              <a:t> in a text.</a:t>
            </a:r>
          </a:p>
          <a:p>
            <a:pPr rtl="0">
              <a:spcBef>
                <a:spcPts val="0"/>
              </a:spcBef>
              <a:buNone/>
            </a:pPr>
            <a:endParaRPr sz="1800" i="1">
              <a:solidFill>
                <a:srgbClr val="000000"/>
              </a:solidFill>
              <a:latin typeface="Cambria"/>
              <a:ea typeface="Cambria"/>
              <a:cs typeface="Cambria"/>
              <a:sym typeface="Cambria"/>
            </a:endParaRPr>
          </a:p>
          <a:p>
            <a:pPr marL="457200" lvl="0" indent="-342900" rtl="0">
              <a:lnSpc>
                <a:spcPct val="200000"/>
              </a:lnSpc>
              <a:spcBef>
                <a:spcPts val="0"/>
              </a:spcBef>
              <a:buClr>
                <a:srgbClr val="000000"/>
              </a:buClr>
              <a:buSzPct val="100000"/>
              <a:buFont typeface="Arial"/>
              <a:buChar char="●"/>
            </a:pPr>
            <a:r>
              <a:rPr lang="en" sz="1800">
                <a:solidFill>
                  <a:srgbClr val="000000"/>
                </a:solidFill>
                <a:latin typeface="Cambria"/>
                <a:ea typeface="Cambria"/>
                <a:cs typeface="Cambria"/>
                <a:sym typeface="Cambria"/>
              </a:rPr>
              <a:t>Comparing information given in pictures and information given by the text.  </a:t>
            </a:r>
          </a:p>
          <a:p>
            <a:pPr marL="457200" lvl="0" indent="-342900" rtl="0">
              <a:lnSpc>
                <a:spcPct val="200000"/>
              </a:lnSpc>
              <a:spcBef>
                <a:spcPts val="0"/>
              </a:spcBef>
              <a:buClr>
                <a:srgbClr val="000000"/>
              </a:buClr>
              <a:buSzPct val="100000"/>
              <a:buFont typeface="Arial"/>
              <a:buChar char="●"/>
            </a:pPr>
            <a:r>
              <a:rPr lang="en" sz="1800">
                <a:solidFill>
                  <a:srgbClr val="000000"/>
                </a:solidFill>
                <a:latin typeface="Cambria"/>
                <a:ea typeface="Cambria"/>
                <a:cs typeface="Cambria"/>
                <a:sym typeface="Cambria"/>
              </a:rPr>
              <a:t>What did the illustrator teach us?</a:t>
            </a:r>
          </a:p>
          <a:p>
            <a:pPr marL="457200" lvl="0" indent="-342900" rtl="0">
              <a:lnSpc>
                <a:spcPct val="200000"/>
              </a:lnSpc>
              <a:spcBef>
                <a:spcPts val="0"/>
              </a:spcBef>
              <a:buClr>
                <a:srgbClr val="000000"/>
              </a:buClr>
              <a:buSzPct val="100000"/>
              <a:buFont typeface="Arial"/>
              <a:buChar char="●"/>
            </a:pPr>
            <a:r>
              <a:rPr lang="en" sz="1800">
                <a:solidFill>
                  <a:srgbClr val="000000"/>
                </a:solidFill>
                <a:latin typeface="Cambria"/>
                <a:ea typeface="Cambria"/>
                <a:cs typeface="Cambria"/>
                <a:sym typeface="Cambria"/>
              </a:rPr>
              <a:t>What did the author teach us?</a:t>
            </a:r>
          </a:p>
          <a:p>
            <a:pPr marL="457200" lvl="0" indent="-342900" rtl="0">
              <a:lnSpc>
                <a:spcPct val="200000"/>
              </a:lnSpc>
              <a:spcBef>
                <a:spcPts val="0"/>
              </a:spcBef>
              <a:buClr>
                <a:srgbClr val="000000"/>
              </a:buClr>
              <a:buSzPct val="100000"/>
              <a:buFont typeface="Arial"/>
              <a:buChar char="●"/>
            </a:pPr>
            <a:r>
              <a:rPr lang="en" sz="1800">
                <a:solidFill>
                  <a:srgbClr val="000000"/>
                </a:solidFill>
                <a:latin typeface="Cambria"/>
                <a:ea typeface="Cambria"/>
                <a:cs typeface="Cambria"/>
                <a:sym typeface="Cambria"/>
              </a:rPr>
              <a:t>Graphic Organizer 6.3</a:t>
            </a:r>
          </a:p>
          <a:p>
            <a:pPr>
              <a:spcBef>
                <a:spcPts val="0"/>
              </a:spcBef>
              <a:buNone/>
            </a:pPr>
            <a:endParaRPr/>
          </a:p>
        </p:txBody>
      </p:sp>
      <p:pic>
        <p:nvPicPr>
          <p:cNvPr id="80" name="Shape 80"/>
          <p:cNvPicPr preferRelativeResize="0"/>
          <p:nvPr/>
        </p:nvPicPr>
        <p:blipFill>
          <a:blip r:embed="rId3">
            <a:alphaModFix/>
          </a:blip>
          <a:stretch>
            <a:fillRect/>
          </a:stretch>
        </p:blipFill>
        <p:spPr>
          <a:xfrm>
            <a:off x="4232375" y="2330100"/>
            <a:ext cx="2068450" cy="2606250"/>
          </a:xfrm>
          <a:prstGeom prst="rect">
            <a:avLst/>
          </a:prstGeom>
          <a:noFill/>
          <a:ln>
            <a:noFill/>
          </a:ln>
        </p:spPr>
      </p:pic>
      <p:sp>
        <p:nvSpPr>
          <p:cNvPr id="81" name="Shape 81"/>
          <p:cNvSpPr txBox="1"/>
          <p:nvPr/>
        </p:nvSpPr>
        <p:spPr>
          <a:xfrm>
            <a:off x="6494125" y="2330100"/>
            <a:ext cx="2388599" cy="1828800"/>
          </a:xfrm>
          <a:prstGeom prst="rect">
            <a:avLst/>
          </a:prstGeom>
          <a:noFill/>
          <a:ln>
            <a:noFill/>
          </a:ln>
        </p:spPr>
        <p:txBody>
          <a:bodyPr lIns="91425" tIns="91425" rIns="91425" bIns="91425" anchor="t" anchorCtr="0">
            <a:noAutofit/>
          </a:bodyPr>
          <a:lstStyle/>
          <a:p>
            <a:pPr>
              <a:spcBef>
                <a:spcPts val="0"/>
              </a:spcBef>
              <a:buNone/>
            </a:pPr>
            <a:r>
              <a:rPr lang="en"/>
              <a:t>“Here are the facts.  Worldwide, fewer than 100 people are attacked in an average year by sharks.  Some of these cases are provoked attacked, where the shark is caught, trapped…”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Point of View: Second Grade</a:t>
            </a:r>
          </a:p>
        </p:txBody>
      </p:sp>
      <p:sp>
        <p:nvSpPr>
          <p:cNvPr id="87" name="Shape 87"/>
          <p:cNvSpPr txBox="1">
            <a:spLocks noGrp="1"/>
          </p:cNvSpPr>
          <p:nvPr>
            <p:ph type="body" idx="1"/>
          </p:nvPr>
        </p:nvSpPr>
        <p:spPr>
          <a:xfrm>
            <a:off x="457200" y="1123075"/>
            <a:ext cx="8229600" cy="1276500"/>
          </a:xfrm>
          <a:prstGeom prst="rect">
            <a:avLst/>
          </a:prstGeom>
        </p:spPr>
        <p:txBody>
          <a:bodyPr lIns="91425" tIns="91425" rIns="91425" bIns="91425" anchor="t" anchorCtr="0">
            <a:noAutofit/>
          </a:bodyPr>
          <a:lstStyle/>
          <a:p>
            <a:pPr rtl="0">
              <a:spcBef>
                <a:spcPts val="0"/>
              </a:spcBef>
              <a:buNone/>
            </a:pPr>
            <a:r>
              <a:rPr lang="en" sz="2400">
                <a:solidFill>
                  <a:srgbClr val="000000"/>
                </a:solidFill>
                <a:latin typeface="Calibri"/>
                <a:ea typeface="Calibri"/>
                <a:cs typeface="Calibri"/>
                <a:sym typeface="Calibri"/>
              </a:rPr>
              <a:t>2nd: </a:t>
            </a:r>
            <a:r>
              <a:rPr lang="en" sz="2400" i="1">
                <a:solidFill>
                  <a:srgbClr val="000000"/>
                </a:solidFill>
                <a:latin typeface="Calibri"/>
                <a:ea typeface="Calibri"/>
                <a:cs typeface="Calibri"/>
                <a:sym typeface="Calibri"/>
              </a:rPr>
              <a:t>Identify the </a:t>
            </a:r>
            <a:r>
              <a:rPr lang="en" sz="2400" b="1" i="1">
                <a:solidFill>
                  <a:srgbClr val="000000"/>
                </a:solidFill>
                <a:latin typeface="Calibri"/>
                <a:ea typeface="Calibri"/>
                <a:cs typeface="Calibri"/>
                <a:sym typeface="Calibri"/>
              </a:rPr>
              <a:t>main purpose</a:t>
            </a:r>
            <a:r>
              <a:rPr lang="en" sz="2400" i="1">
                <a:solidFill>
                  <a:srgbClr val="000000"/>
                </a:solidFill>
                <a:latin typeface="Calibri"/>
                <a:ea typeface="Calibri"/>
                <a:cs typeface="Calibri"/>
                <a:sym typeface="Calibri"/>
              </a:rPr>
              <a:t> of a text, including what the </a:t>
            </a:r>
            <a:r>
              <a:rPr lang="en" sz="2400" b="1" i="1">
                <a:solidFill>
                  <a:srgbClr val="000000"/>
                </a:solidFill>
                <a:latin typeface="Calibri"/>
                <a:ea typeface="Calibri"/>
                <a:cs typeface="Calibri"/>
                <a:sym typeface="Calibri"/>
              </a:rPr>
              <a:t>author wants</a:t>
            </a:r>
            <a:r>
              <a:rPr lang="en" sz="2400" i="1">
                <a:solidFill>
                  <a:srgbClr val="000000"/>
                </a:solidFill>
                <a:latin typeface="Calibri"/>
                <a:ea typeface="Calibri"/>
                <a:cs typeface="Calibri"/>
                <a:sym typeface="Calibri"/>
              </a:rPr>
              <a:t> to answer, explain, or describe.</a:t>
            </a:r>
          </a:p>
          <a:p>
            <a:pPr rtl="0">
              <a:spcBef>
                <a:spcPts val="0"/>
              </a:spcBef>
              <a:buNone/>
            </a:pPr>
            <a:endParaRPr sz="2400" i="1">
              <a:solidFill>
                <a:srgbClr val="000000"/>
              </a:solidFill>
              <a:latin typeface="Calibri"/>
              <a:ea typeface="Calibri"/>
              <a:cs typeface="Calibri"/>
              <a:sym typeface="Calibri"/>
            </a:endParaRPr>
          </a:p>
          <a:p>
            <a:pPr>
              <a:spcBef>
                <a:spcPts val="0"/>
              </a:spcBef>
              <a:buNone/>
            </a:pPr>
            <a:endParaRPr sz="2400">
              <a:latin typeface="Calibri"/>
              <a:ea typeface="Calibri"/>
              <a:cs typeface="Calibri"/>
              <a:sym typeface="Calibri"/>
            </a:endParaRPr>
          </a:p>
        </p:txBody>
      </p:sp>
      <p:sp>
        <p:nvSpPr>
          <p:cNvPr id="88" name="Shape 88"/>
          <p:cNvSpPr txBox="1"/>
          <p:nvPr/>
        </p:nvSpPr>
        <p:spPr>
          <a:xfrm>
            <a:off x="611475" y="2949425"/>
            <a:ext cx="2676900" cy="1654500"/>
          </a:xfrm>
          <a:prstGeom prst="rect">
            <a:avLst/>
          </a:prstGeom>
          <a:noFill/>
          <a:ln>
            <a:noFill/>
          </a:ln>
        </p:spPr>
        <p:txBody>
          <a:bodyPr lIns="91425" tIns="91425" rIns="91425" bIns="91425" anchor="t" anchorCtr="0">
            <a:noAutofit/>
          </a:bodyPr>
          <a:lstStyle/>
          <a:p>
            <a:pPr algn="ctr" rtl="0">
              <a:spcBef>
                <a:spcPts val="0"/>
              </a:spcBef>
              <a:buNone/>
            </a:pPr>
            <a:r>
              <a:rPr lang="en" sz="2400" b="1"/>
              <a:t>K/1</a:t>
            </a:r>
          </a:p>
          <a:p>
            <a:pPr algn="ctr" rtl="0">
              <a:spcBef>
                <a:spcPts val="0"/>
              </a:spcBef>
              <a:buNone/>
            </a:pPr>
            <a:endParaRPr sz="900" b="1"/>
          </a:p>
          <a:p>
            <a:pPr algn="ctr">
              <a:spcBef>
                <a:spcPts val="0"/>
              </a:spcBef>
              <a:buNone/>
            </a:pPr>
            <a:r>
              <a:rPr lang="en" sz="2400"/>
              <a:t>role of the author illustrator</a:t>
            </a:r>
          </a:p>
        </p:txBody>
      </p:sp>
      <p:sp>
        <p:nvSpPr>
          <p:cNvPr id="89" name="Shape 89"/>
          <p:cNvSpPr txBox="1"/>
          <p:nvPr/>
        </p:nvSpPr>
        <p:spPr>
          <a:xfrm>
            <a:off x="5703575" y="2903175"/>
            <a:ext cx="2235300" cy="1700700"/>
          </a:xfrm>
          <a:prstGeom prst="rect">
            <a:avLst/>
          </a:prstGeom>
          <a:noFill/>
          <a:ln>
            <a:noFill/>
          </a:ln>
        </p:spPr>
        <p:txBody>
          <a:bodyPr lIns="91425" tIns="91425" rIns="91425" bIns="91425" anchor="t" anchorCtr="0">
            <a:noAutofit/>
          </a:bodyPr>
          <a:lstStyle/>
          <a:p>
            <a:pPr algn="ctr" rtl="0">
              <a:spcBef>
                <a:spcPts val="0"/>
              </a:spcBef>
              <a:buNone/>
            </a:pPr>
            <a:r>
              <a:rPr lang="en" sz="2400" b="1"/>
              <a:t>2-5</a:t>
            </a:r>
          </a:p>
          <a:p>
            <a:pPr algn="ctr" rtl="0">
              <a:spcBef>
                <a:spcPts val="0"/>
              </a:spcBef>
              <a:buNone/>
            </a:pPr>
            <a:endParaRPr sz="900" b="1"/>
          </a:p>
          <a:p>
            <a:pPr algn="ctr">
              <a:spcBef>
                <a:spcPts val="0"/>
              </a:spcBef>
              <a:buNone/>
            </a:pPr>
            <a:r>
              <a:rPr lang="en" sz="2400"/>
              <a:t>author’s purpose</a:t>
            </a:r>
          </a:p>
        </p:txBody>
      </p:sp>
      <p:sp>
        <p:nvSpPr>
          <p:cNvPr id="90" name="Shape 90"/>
          <p:cNvSpPr/>
          <p:nvPr/>
        </p:nvSpPr>
        <p:spPr>
          <a:xfrm>
            <a:off x="3494075" y="2990525"/>
            <a:ext cx="1901100" cy="11921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western">
  <a:themeElements>
    <a:clrScheme name="Custom 424">
      <a:dk1>
        <a:srgbClr val="B0271C"/>
      </a:dk1>
      <a:lt1>
        <a:srgbClr val="FFE8BB"/>
      </a:lt1>
      <a:dk2>
        <a:srgbClr val="374252"/>
      </a:dk2>
      <a:lt2>
        <a:srgbClr val="A5BDC0"/>
      </a:lt2>
      <a:accent1>
        <a:srgbClr val="C0974D"/>
      </a:accent1>
      <a:accent2>
        <a:srgbClr val="E49C5F"/>
      </a:accent2>
      <a:accent3>
        <a:srgbClr val="5D7372"/>
      </a:accent3>
      <a:accent4>
        <a:srgbClr val="B92C00"/>
      </a:accent4>
      <a:accent5>
        <a:srgbClr val="804000"/>
      </a:accent5>
      <a:accent6>
        <a:srgbClr val="A49D80"/>
      </a:accent6>
      <a:hlink>
        <a:srgbClr val="B0271C"/>
      </a:hlink>
      <a:folHlink>
        <a:srgbClr val="5B5F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Words>
  <Application>Microsoft Macintosh PowerPoint</Application>
  <PresentationFormat>On-screen Show (16:9)</PresentationFormat>
  <Paragraphs>92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western</vt:lpstr>
      <vt:lpstr>Envisioning </vt:lpstr>
      <vt:lpstr>Anchor Standard 6</vt:lpstr>
      <vt:lpstr>Reading: Informational Text: Anchor 6</vt:lpstr>
      <vt:lpstr>Reading: Informational Text: Anchor 6</vt:lpstr>
      <vt:lpstr>Partner Discussion: Why is this important work?</vt:lpstr>
      <vt:lpstr>Backward Planning</vt:lpstr>
      <vt:lpstr>Point of View: Kindergarten </vt:lpstr>
      <vt:lpstr>Point of View: First Grade</vt:lpstr>
      <vt:lpstr>Point of View: Second Grade</vt:lpstr>
      <vt:lpstr>What does the author John Grassy want you to learn about bugs?</vt:lpstr>
      <vt:lpstr>What does the author Christopher Maynard want you learn about bugs?</vt:lpstr>
      <vt:lpstr>Point of View: Third Grade</vt:lpstr>
      <vt:lpstr>Point of View: Fourth Grade</vt:lpstr>
      <vt:lpstr>Point of View: Fifth Grade</vt:lpstr>
      <vt:lpstr>The Great Chocolate Milk Debate</vt:lpstr>
      <vt:lpstr>Point of View: Grade Level Lens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Envisioning </dc:title>
  <cp:lastModifiedBy>sarah dunkin</cp:lastModifiedBy>
  <cp:revision>1</cp:revision>
  <dcterms:modified xsi:type="dcterms:W3CDTF">2015-01-20T20:31:19Z</dcterms:modified>
</cp:coreProperties>
</file>