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Lst>
  <p:notesMasterIdLst>
    <p:notesMasterId r:id="rId28"/>
  </p:notesMasterIdLst>
  <p:handoutMasterIdLst>
    <p:handoutMasterId r:id="rId29"/>
  </p:handoutMasterIdLst>
  <p:sldIdLst>
    <p:sldId id="256" r:id="rId2"/>
    <p:sldId id="257" r:id="rId3"/>
    <p:sldId id="258" r:id="rId4"/>
    <p:sldId id="259" r:id="rId5"/>
    <p:sldId id="261" r:id="rId6"/>
    <p:sldId id="262" r:id="rId7"/>
    <p:sldId id="263" r:id="rId8"/>
    <p:sldId id="264" r:id="rId9"/>
    <p:sldId id="265" r:id="rId10"/>
    <p:sldId id="266" r:id="rId11"/>
    <p:sldId id="267" r:id="rId12"/>
    <p:sldId id="290" r:id="rId13"/>
    <p:sldId id="284" r:id="rId14"/>
    <p:sldId id="285" r:id="rId15"/>
    <p:sldId id="286" r:id="rId16"/>
    <p:sldId id="287" r:id="rId17"/>
    <p:sldId id="288" r:id="rId18"/>
    <p:sldId id="277" r:id="rId19"/>
    <p:sldId id="289" r:id="rId20"/>
    <p:sldId id="281" r:id="rId21"/>
    <p:sldId id="272" r:id="rId22"/>
    <p:sldId id="273" r:id="rId23"/>
    <p:sldId id="291" r:id="rId24"/>
    <p:sldId id="292" r:id="rId25"/>
    <p:sldId id="279" r:id="rId26"/>
    <p:sldId id="293" r:id="rId2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92F761C-C77F-4A82-9F56-5CAEF8FC88CB}">
  <a:tblStyle styleId="{292F761C-C77F-4A82-9F56-5CAEF8FC88CB}" styleName="Table_0"/>
  <a:tblStyle styleId="{767A48E3-EE16-4323-A21D-A0CD79218474}" styleName="Table_1"/>
  <a:tblStyle styleId="{5919E8EF-F35A-43CF-8710-4608EB698979}" styleName="Table_2"/>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019" autoAdjust="0"/>
  </p:normalViewPr>
  <p:slideViewPr>
    <p:cSldViewPr snapToGrid="0" snapToObjects="1">
      <p:cViewPr>
        <p:scale>
          <a:sx n="45" d="100"/>
          <a:sy n="45" d="100"/>
        </p:scale>
        <p:origin x="-164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854241-5158-544A-B386-C5CF10E09F48}" type="datetimeFigureOut">
              <a:rPr lang="en-US" smtClean="0"/>
              <a:t>1/14/15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F7946F-CB2E-D248-A716-1DCE51325BD7}" type="slidenum">
              <a:rPr lang="en-US" smtClean="0"/>
              <a:t>‹#›</a:t>
            </a:fld>
            <a:endParaRPr lang="en-US"/>
          </a:p>
        </p:txBody>
      </p:sp>
    </p:spTree>
    <p:extLst>
      <p:ext uri="{BB962C8B-B14F-4D97-AF65-F5344CB8AC3E}">
        <p14:creationId xmlns:p14="http://schemas.microsoft.com/office/powerpoint/2010/main" val="2153029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272710477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dirty="0" smtClean="0"/>
              <a:t>Anna Introductions</a:t>
            </a:r>
            <a:endParaRPr lang="en-US" dirty="0"/>
          </a:p>
          <a:p>
            <a:pPr rtl="0">
              <a:spcBef>
                <a:spcPts val="0"/>
              </a:spcBef>
              <a:buNone/>
            </a:pPr>
            <a:r>
              <a:rPr lang="en-US" dirty="0"/>
              <a:t>Play “that me” to gauge who is in the audience. </a:t>
            </a:r>
          </a:p>
          <a:p>
            <a:pPr>
              <a:spcBef>
                <a:spcPts val="0"/>
              </a:spcBef>
              <a:buNone/>
            </a:pPr>
            <a:r>
              <a:rPr lang="en-US" dirty="0" smtClean="0"/>
              <a:t>Elementary teacher, middle school, teacher, high teacher, admin, </a:t>
            </a:r>
            <a:r>
              <a:rPr lang="en-US" dirty="0" err="1" smtClean="0"/>
              <a:t>esl</a:t>
            </a:r>
            <a:r>
              <a:rPr lang="en-US" dirty="0" smtClean="0"/>
              <a:t> teachers</a:t>
            </a:r>
          </a:p>
          <a:p>
            <a:pPr>
              <a:spcBef>
                <a:spcPts val="0"/>
              </a:spcBef>
              <a:buNone/>
            </a:pPr>
            <a:r>
              <a:rPr lang="en-US" dirty="0" smtClean="0"/>
              <a:t>Chart paper</a:t>
            </a:r>
            <a:r>
              <a:rPr lang="en-US" baseline="0" dirty="0" smtClean="0"/>
              <a:t> with </a:t>
            </a:r>
            <a:r>
              <a:rPr lang="en-US" baseline="0" dirty="0" err="1" smtClean="0"/>
              <a:t>stickies</a:t>
            </a:r>
            <a:r>
              <a:rPr lang="en-US" baseline="0" dirty="0" smtClean="0"/>
              <a:t>- years of experience, familiarity with standards, (put name and role on sticky)</a:t>
            </a: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Anna </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Let’s take a closer look at these central language practice found in ELA, Math and Science.  These central language practices are the basis on the ELP standards</a:t>
            </a:r>
            <a:endParaRPr lang="en-US" sz="1200" b="0" i="0" u="none" strike="noStrike" cap="none" baseline="0" dirty="0">
              <a:solidFill>
                <a:schemeClr val="dk1"/>
              </a:solidFill>
              <a:latin typeface="Calibri"/>
              <a:ea typeface="Calibri"/>
              <a:cs typeface="Calibri"/>
              <a:sym typeface="Calibri"/>
            </a:endParaRPr>
          </a:p>
        </p:txBody>
      </p:sp>
      <p:sp>
        <p:nvSpPr>
          <p:cNvPr id="229" name="Shape 2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smtClean="0">
                <a:solidFill>
                  <a:schemeClr val="dk1"/>
                </a:solidFill>
                <a:latin typeface="Calibri"/>
                <a:ea typeface="Calibri"/>
                <a:cs typeface="Calibri"/>
                <a:sym typeface="Calibri"/>
              </a:rPr>
              <a:t>Anna &amp; </a:t>
            </a:r>
            <a:r>
              <a:rPr lang="en-US" sz="1200" dirty="0" smtClean="0">
                <a:solidFill>
                  <a:schemeClr val="dk1"/>
                </a:solidFill>
                <a:latin typeface="Calibri"/>
                <a:ea typeface="Calibri"/>
                <a:cs typeface="Calibri"/>
                <a:sym typeface="Calibri"/>
              </a:rPr>
              <a:t>Leslie</a:t>
            </a:r>
          </a:p>
          <a:p>
            <a:pPr marL="0" marR="0" lvl="0" indent="0" algn="l" rtl="0">
              <a:spcBef>
                <a:spcPts val="0"/>
              </a:spcBef>
              <a:buSzPct val="25000"/>
              <a:buNone/>
            </a:pPr>
            <a:r>
              <a:rPr lang="en-US" sz="1200" baseline="0" dirty="0" smtClean="0">
                <a:solidFill>
                  <a:schemeClr val="dk1"/>
                </a:solidFill>
                <a:latin typeface="Calibri"/>
                <a:ea typeface="Calibri"/>
                <a:cs typeface="Calibri"/>
                <a:sym typeface="Calibri"/>
              </a:rPr>
              <a:t> Information Gap is an activity where learners are missing the information they need to complete a task and need to talk to each other to find it.</a:t>
            </a:r>
            <a:endParaRPr lang="en-US" sz="120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aseline="0" dirty="0" smtClean="0">
                <a:solidFill>
                  <a:schemeClr val="dk1"/>
                </a:solidFill>
                <a:latin typeface="Calibri"/>
                <a:ea typeface="Calibri"/>
                <a:cs typeface="Calibri"/>
                <a:sym typeface="Calibri"/>
              </a:rPr>
              <a:t>Information Gap provides opportunities around extended speaking practice and encourages the participants to work together to create meaning. During the activity, the students interact to exchange information for a real purpose—which is</a:t>
            </a:r>
          </a:p>
          <a:p>
            <a:pPr marL="0" marR="0" lvl="0" indent="0" algn="l" rtl="0">
              <a:spcBef>
                <a:spcPts val="0"/>
              </a:spcBef>
              <a:buSzPct val="25000"/>
              <a:buNone/>
            </a:pPr>
            <a:r>
              <a:rPr lang="en-US" sz="1200" baseline="0" dirty="0" smtClean="0">
                <a:solidFill>
                  <a:schemeClr val="dk1"/>
                </a:solidFill>
                <a:latin typeface="Calibri"/>
                <a:ea typeface="Calibri"/>
                <a:cs typeface="Calibri"/>
                <a:sym typeface="Calibri"/>
              </a:rPr>
              <a:t>exactly the way people use language in real life. The students are not merely parroting phrases and</a:t>
            </a:r>
          </a:p>
          <a:p>
            <a:pPr marL="0" marR="0" lvl="0" indent="0" algn="l" rtl="0">
              <a:spcBef>
                <a:spcPts val="0"/>
              </a:spcBef>
              <a:buSzPct val="25000"/>
              <a:buNone/>
            </a:pPr>
            <a:r>
              <a:rPr lang="en-US" sz="1200" baseline="0" dirty="0" smtClean="0">
                <a:solidFill>
                  <a:schemeClr val="dk1"/>
                </a:solidFill>
                <a:latin typeface="Calibri"/>
                <a:ea typeface="Calibri"/>
                <a:cs typeface="Calibri"/>
                <a:sym typeface="Calibri"/>
              </a:rPr>
              <a:t>sentences that the teacher says, nor are they asking questions to which they already know the answers.</a:t>
            </a:r>
          </a:p>
          <a:p>
            <a:pPr marL="0" marR="0" lvl="0" indent="0" algn="l" rtl="0">
              <a:spcBef>
                <a:spcPts val="0"/>
              </a:spcBef>
              <a:buSzPct val="25000"/>
              <a:buNone/>
            </a:pPr>
            <a:r>
              <a:rPr lang="en-US" sz="1200" baseline="0" dirty="0" smtClean="0">
                <a:solidFill>
                  <a:schemeClr val="dk1"/>
                </a:solidFill>
                <a:latin typeface="Calibri"/>
                <a:ea typeface="Calibri"/>
                <a:cs typeface="Calibri"/>
                <a:sym typeface="Calibri"/>
              </a:rPr>
              <a:t>Instead, the students are asking their own questions, giving commands, and giving and receiving information that is new to them.</a:t>
            </a:r>
          </a:p>
          <a:p>
            <a:pPr marL="0" marR="0" lvl="0" indent="0" algn="l" rtl="0">
              <a:spcBef>
                <a:spcPts val="0"/>
              </a:spcBef>
              <a:buSzPct val="25000"/>
              <a:buNone/>
            </a:pPr>
            <a:endParaRPr lang="en-US" sz="1200" dirty="0" smtClean="0">
              <a:solidFill>
                <a:schemeClr val="dk1"/>
              </a:solidFill>
              <a:latin typeface="Calibri"/>
              <a:ea typeface="Calibri"/>
              <a:cs typeface="Calibri"/>
              <a:sym typeface="Calibri"/>
            </a:endParaRPr>
          </a:p>
        </p:txBody>
      </p:sp>
      <p:sp>
        <p:nvSpPr>
          <p:cNvPr id="237" name="Shape 2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err="1" smtClean="0"/>
              <a:t>Klarissa</a:t>
            </a:r>
            <a:r>
              <a:rPr lang="en-US" baseline="0" dirty="0" smtClean="0"/>
              <a:t> </a:t>
            </a:r>
            <a:r>
              <a:rPr lang="en-US" dirty="0" smtClean="0"/>
              <a:t>Have</a:t>
            </a:r>
            <a:r>
              <a:rPr lang="en-US" baseline="0" dirty="0" smtClean="0"/>
              <a:t> participants read aloud standards. K teachers, administers etc…..</a:t>
            </a:r>
          </a:p>
          <a:p>
            <a:pPr>
              <a:spcBef>
                <a:spcPts val="0"/>
              </a:spcBef>
              <a:buNone/>
            </a:pPr>
            <a:r>
              <a:rPr lang="en-US" baseline="0" dirty="0" smtClean="0"/>
              <a:t>So here they are the new ELP Standards. There are 10 standards. Notice the heading…Organized in relation to participation in content area practices. In other words, if teachers are asking students to speak, write, listen or read they can use these standards to help create access points to instruction. Standards 1 through 7 involve</a:t>
            </a:r>
          </a:p>
          <a:p>
            <a:pPr>
              <a:spcBef>
                <a:spcPts val="0"/>
              </a:spcBef>
              <a:buNone/>
            </a:pPr>
            <a:r>
              <a:rPr lang="en-US" baseline="0" dirty="0" smtClean="0"/>
              <a:t>the language necessary for ELLs to engage in the central content-specific practices associated with ELA &amp; Literacy, mathematics, and science. They begin with a focus on extraction of meaning and then progress to engagement in these practices. Standards 8 through 10 hone in on some of the more micro-level linguistic features that students will need no matter the topic or content area.</a:t>
            </a:r>
            <a:endParaRPr dirty="0"/>
          </a:p>
        </p:txBody>
      </p:sp>
      <p:sp>
        <p:nvSpPr>
          <p:cNvPr id="244" name="Shape 24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57150" algn="l" rtl="0">
              <a:spcBef>
                <a:spcPts val="0"/>
              </a:spcBef>
              <a:buClr>
                <a:schemeClr val="dk1"/>
              </a:buClr>
              <a:buSzPct val="25000"/>
              <a:buFont typeface="Arial"/>
              <a:buNone/>
            </a:pPr>
            <a:r>
              <a:rPr lang="en-US" sz="1000" b="1" i="0" u="none" strike="noStrike" cap="none" baseline="0" dirty="0" err="1" smtClean="0">
                <a:solidFill>
                  <a:schemeClr val="dk1"/>
                </a:solidFill>
                <a:latin typeface="Arial"/>
                <a:ea typeface="Arial"/>
                <a:cs typeface="Arial"/>
                <a:sym typeface="Arial"/>
              </a:rPr>
              <a:t>Klarissa</a:t>
            </a:r>
            <a:r>
              <a:rPr lang="en-US" sz="1000" b="1" i="0" u="none" strike="noStrike" cap="none" baseline="0" dirty="0" smtClean="0">
                <a:solidFill>
                  <a:schemeClr val="dk1"/>
                </a:solidFill>
                <a:latin typeface="Arial"/>
                <a:ea typeface="Arial"/>
                <a:cs typeface="Arial"/>
                <a:sym typeface="Arial"/>
              </a:rPr>
              <a:t> </a:t>
            </a:r>
            <a:r>
              <a:rPr lang="en-US" sz="1000" b="1" i="0" u="none" strike="noStrike" cap="none" baseline="0" dirty="0">
                <a:solidFill>
                  <a:schemeClr val="dk1"/>
                </a:solidFill>
                <a:latin typeface="Arial"/>
                <a:ea typeface="Arial"/>
                <a:cs typeface="Arial"/>
                <a:sym typeface="Arial"/>
              </a:rPr>
              <a:t>Says:</a:t>
            </a:r>
            <a:r>
              <a:rPr lang="en-US" sz="1000" b="0" i="1" u="none" strike="noStrike" cap="none" baseline="0" dirty="0">
                <a:solidFill>
                  <a:schemeClr val="dk1"/>
                </a:solidFill>
                <a:latin typeface="Arial"/>
                <a:ea typeface="Arial"/>
                <a:cs typeface="Arial"/>
                <a:sym typeface="Arial"/>
              </a:rPr>
              <a:t> </a:t>
            </a:r>
          </a:p>
          <a:p>
            <a:pPr marL="171450" marR="0" lvl="0" indent="-57150" algn="l" rtl="0">
              <a:spcBef>
                <a:spcPts val="0"/>
              </a:spcBef>
              <a:buClr>
                <a:schemeClr val="dk1"/>
              </a:buClr>
              <a:buSzPct val="25000"/>
              <a:buFont typeface="Arial"/>
              <a:buNone/>
            </a:pPr>
            <a:r>
              <a:rPr lang="en-US" sz="1000" b="0" i="1" u="none" strike="noStrike" cap="none" baseline="0" dirty="0">
                <a:solidFill>
                  <a:schemeClr val="dk1"/>
                </a:solidFill>
                <a:latin typeface="Arial"/>
                <a:ea typeface="Arial"/>
                <a:cs typeface="Arial"/>
                <a:sym typeface="Arial"/>
              </a:rPr>
              <a:t>On this slide, you will see a full ELP </a:t>
            </a:r>
            <a:r>
              <a:rPr lang="en-US" sz="1000" b="0" i="1" u="none" strike="noStrike" cap="none" baseline="0" dirty="0" smtClean="0">
                <a:solidFill>
                  <a:schemeClr val="dk1"/>
                </a:solidFill>
                <a:latin typeface="Arial"/>
                <a:ea typeface="Arial"/>
                <a:cs typeface="Arial"/>
                <a:sym typeface="Arial"/>
              </a:rPr>
              <a:t>standard, standard 4. At the top you will see the grade band as well as the specific grade level.  </a:t>
            </a:r>
            <a:r>
              <a:rPr lang="en-US" sz="1000" b="0" i="1" u="none" strike="noStrike" cap="none" baseline="0" dirty="0">
                <a:solidFill>
                  <a:schemeClr val="dk1"/>
                </a:solidFill>
                <a:latin typeface="Arial"/>
                <a:ea typeface="Arial"/>
                <a:cs typeface="Arial"/>
                <a:sym typeface="Arial"/>
              </a:rPr>
              <a:t>It has 5 levels, these levels match with the ELPA score for ELL students.  A student who is a level 2 ELL should be able to construct a </a:t>
            </a:r>
            <a:r>
              <a:rPr lang="en-US" sz="1000" b="0" i="1" u="none" strike="noStrike" cap="none" baseline="0" dirty="0" smtClean="0">
                <a:solidFill>
                  <a:schemeClr val="dk1"/>
                </a:solidFill>
                <a:latin typeface="Arial"/>
                <a:ea typeface="Arial"/>
                <a:cs typeface="Arial"/>
                <a:sym typeface="Arial"/>
              </a:rPr>
              <a:t>simple </a:t>
            </a:r>
            <a:r>
              <a:rPr lang="en-US" sz="1000" b="0" i="1" u="none" strike="noStrike" cap="none" baseline="0" dirty="0">
                <a:solidFill>
                  <a:schemeClr val="dk1"/>
                </a:solidFill>
                <a:latin typeface="Arial"/>
                <a:ea typeface="Arial"/>
                <a:cs typeface="Arial"/>
                <a:sym typeface="Arial"/>
              </a:rPr>
              <a:t>claim about a familiar topic and give a reason to support the claim.  They are working on introducing a topic which is what is added at Level 3.  Lets take a couple of minutes and compare ELP standard 4 and a CCSS 4th Grade Writing Standard.  Where can you see the similarities between these standards? Highlight the similarities in the same color.</a:t>
            </a:r>
          </a:p>
          <a:p>
            <a:pPr marL="171450" marR="0" lvl="0" indent="-57150" algn="l" rtl="0">
              <a:spcBef>
                <a:spcPts val="0"/>
              </a:spcBef>
              <a:buClr>
                <a:schemeClr val="dk1"/>
              </a:buClr>
              <a:buFont typeface="Arial"/>
              <a:buNone/>
            </a:pPr>
            <a:endParaRPr sz="1000" b="0" i="1" u="none" strike="noStrike" cap="none" baseline="0" dirty="0">
              <a:solidFill>
                <a:schemeClr val="dk1"/>
              </a:solidFill>
              <a:latin typeface="Arial"/>
              <a:ea typeface="Arial"/>
              <a:cs typeface="Arial"/>
              <a:sym typeface="Arial"/>
            </a:endParaRPr>
          </a:p>
          <a:p>
            <a:pPr marL="171450" marR="0" lvl="0" indent="-57150" algn="l" rtl="0">
              <a:spcBef>
                <a:spcPts val="0"/>
              </a:spcBef>
              <a:buClr>
                <a:schemeClr val="dk1"/>
              </a:buClr>
              <a:buSzPct val="25000"/>
              <a:buFont typeface="Arial"/>
              <a:buNone/>
            </a:pPr>
            <a:r>
              <a:rPr lang="en-US" sz="1000" b="1" i="0" u="none" strike="noStrike" cap="none" baseline="0" dirty="0" smtClean="0">
                <a:solidFill>
                  <a:schemeClr val="dk1"/>
                </a:solidFill>
                <a:latin typeface="Arial"/>
                <a:ea typeface="Arial"/>
                <a:cs typeface="Arial"/>
                <a:sym typeface="Arial"/>
              </a:rPr>
              <a:t>Clicks</a:t>
            </a:r>
            <a:r>
              <a:rPr lang="en-US" sz="1000" b="1" i="0" u="none" strike="noStrike" cap="none" baseline="0" dirty="0">
                <a:solidFill>
                  <a:schemeClr val="dk1"/>
                </a:solidFill>
                <a:latin typeface="Arial"/>
                <a:ea typeface="Arial"/>
                <a:cs typeface="Arial"/>
                <a:sym typeface="Arial"/>
              </a:rPr>
              <a:t>:</a:t>
            </a:r>
          </a:p>
          <a:p>
            <a:pPr marL="171450" marR="0" lvl="0" indent="-57150" algn="l" rtl="0">
              <a:spcBef>
                <a:spcPts val="0"/>
              </a:spcBef>
              <a:buClr>
                <a:schemeClr val="dk1"/>
              </a:buClr>
              <a:buSzPct val="25000"/>
              <a:buFont typeface="Arial"/>
              <a:buNone/>
            </a:pPr>
            <a:r>
              <a:rPr lang="en-US" sz="1000" b="0" i="0" u="none" strike="noStrike" cap="none" baseline="0" dirty="0">
                <a:solidFill>
                  <a:schemeClr val="dk1"/>
                </a:solidFill>
                <a:latin typeface="Arial"/>
                <a:ea typeface="Arial"/>
                <a:cs typeface="Arial"/>
                <a:sym typeface="Arial"/>
              </a:rPr>
              <a:t>1.) All the levels expect students to state an opinion or make a claim.</a:t>
            </a:r>
          </a:p>
          <a:p>
            <a:pPr marL="171450" marR="0" lvl="0" indent="-57150" algn="l" rtl="0">
              <a:spcBef>
                <a:spcPts val="0"/>
              </a:spcBef>
              <a:buClr>
                <a:schemeClr val="dk1"/>
              </a:buClr>
              <a:buSzPct val="25000"/>
              <a:buFont typeface="Arial"/>
              <a:buNone/>
            </a:pPr>
            <a:r>
              <a:rPr lang="en-US" sz="1000" b="0" i="0" u="none" strike="noStrike" cap="none" baseline="0" dirty="0">
                <a:solidFill>
                  <a:schemeClr val="dk1"/>
                </a:solidFill>
                <a:latin typeface="Arial"/>
                <a:ea typeface="Arial"/>
                <a:cs typeface="Arial"/>
                <a:sym typeface="Arial"/>
              </a:rPr>
              <a:t>2.) Starting at level 2, students are expected to include reasons or facts to support their claim.</a:t>
            </a:r>
          </a:p>
          <a:p>
            <a:pPr marL="171450" marR="0" lvl="0" indent="-57150" algn="l" rtl="0">
              <a:spcBef>
                <a:spcPts val="0"/>
              </a:spcBef>
              <a:buClr>
                <a:schemeClr val="dk1"/>
              </a:buClr>
              <a:buSzPct val="25000"/>
              <a:buFont typeface="Arial"/>
              <a:buNone/>
            </a:pPr>
            <a:r>
              <a:rPr lang="en-US" sz="1000" b="0" i="0" u="none" strike="noStrike" cap="none" baseline="0" dirty="0">
                <a:solidFill>
                  <a:schemeClr val="dk1"/>
                </a:solidFill>
                <a:latin typeface="Arial"/>
                <a:ea typeface="Arial"/>
                <a:cs typeface="Arial"/>
                <a:sym typeface="Arial"/>
              </a:rPr>
              <a:t>3.) Starting at level 3, students are expected to introduce the topic.</a:t>
            </a:r>
          </a:p>
          <a:p>
            <a:pPr marL="171450" marR="0" lvl="0" indent="-57150" algn="l" rtl="0">
              <a:spcBef>
                <a:spcPts val="0"/>
              </a:spcBef>
              <a:buClr>
                <a:schemeClr val="dk1"/>
              </a:buClr>
              <a:buSzPct val="25000"/>
              <a:buFont typeface="Arial"/>
              <a:buNone/>
            </a:pPr>
            <a:r>
              <a:rPr lang="en-US" sz="1000" b="0" i="0" u="none" strike="noStrike" cap="none" baseline="0" dirty="0">
                <a:solidFill>
                  <a:schemeClr val="dk1"/>
                </a:solidFill>
                <a:latin typeface="Arial"/>
                <a:ea typeface="Arial"/>
                <a:cs typeface="Arial"/>
                <a:sym typeface="Arial"/>
              </a:rPr>
              <a:t>4.) Starting at level 4, students are expected to provide a concluding statement.</a:t>
            </a:r>
          </a:p>
          <a:p>
            <a:pPr marL="171450" marR="0" lvl="0" indent="-57150" algn="l" rtl="0">
              <a:spcBef>
                <a:spcPts val="0"/>
              </a:spcBef>
              <a:buClr>
                <a:schemeClr val="dk1"/>
              </a:buClr>
              <a:buSzPct val="25000"/>
              <a:buFont typeface="Arial"/>
              <a:buNone/>
            </a:pPr>
            <a:r>
              <a:rPr lang="en-US" sz="1000" b="0" i="0" u="none" strike="noStrike" cap="none" baseline="0" dirty="0">
                <a:solidFill>
                  <a:schemeClr val="dk1"/>
                </a:solidFill>
                <a:latin typeface="Arial"/>
                <a:ea typeface="Arial"/>
                <a:cs typeface="Arial"/>
                <a:sym typeface="Arial"/>
              </a:rPr>
              <a:t>5.) At level 5, students are expected to have logically ordered their reasons.</a:t>
            </a:r>
          </a:p>
          <a:p>
            <a:pPr marL="171450" marR="0" lvl="0" indent="-57150" algn="l" rtl="0">
              <a:spcBef>
                <a:spcPts val="0"/>
              </a:spcBef>
              <a:buClr>
                <a:schemeClr val="dk1"/>
              </a:buClr>
              <a:buFont typeface="Arial"/>
              <a:buNone/>
            </a:pPr>
            <a:endParaRPr sz="10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000" b="1" i="0" u="none" strike="noStrike" cap="none" baseline="0" dirty="0">
                <a:solidFill>
                  <a:schemeClr val="dk1"/>
                </a:solidFill>
                <a:latin typeface="Arial"/>
                <a:ea typeface="Arial"/>
                <a:cs typeface="Arial"/>
                <a:sym typeface="Arial"/>
              </a:rPr>
              <a:t>Big Idea/Take-away:</a:t>
            </a:r>
          </a:p>
          <a:p>
            <a:pPr marL="0" marR="0" lvl="0" indent="0" algn="l" rtl="0">
              <a:spcBef>
                <a:spcPts val="0"/>
              </a:spcBef>
              <a:buClr>
                <a:schemeClr val="dk1"/>
              </a:buClr>
              <a:buSzPct val="25000"/>
              <a:buFont typeface="Arial"/>
              <a:buNone/>
            </a:pPr>
            <a:r>
              <a:rPr lang="en-US" sz="1000" b="0" i="0" u="none" strike="noStrike" cap="none" baseline="0" dirty="0">
                <a:solidFill>
                  <a:schemeClr val="dk1"/>
                </a:solidFill>
                <a:latin typeface="Arial"/>
                <a:ea typeface="Arial"/>
                <a:cs typeface="Arial"/>
                <a:sym typeface="Arial"/>
              </a:rPr>
              <a:t>The ELP standards breakdown the CCSS standards to show the progression of skills in 5 levels with level 5 being the full grade-level expectations.  </a:t>
            </a:r>
          </a:p>
          <a:p>
            <a:pPr marL="0" marR="0" lvl="0" indent="0" algn="l" rtl="0">
              <a:spcBef>
                <a:spcPts val="0"/>
              </a:spcBef>
              <a:buClr>
                <a:schemeClr val="dk1"/>
              </a:buClr>
              <a:buFont typeface="Arial"/>
              <a:buNone/>
            </a:pPr>
            <a:endParaRPr sz="1000" b="0" i="0" u="none" strike="noStrike" cap="none" baseline="0" dirty="0">
              <a:solidFill>
                <a:schemeClr val="dk1"/>
              </a:solidFill>
              <a:latin typeface="Arial"/>
              <a:ea typeface="Arial"/>
              <a:cs typeface="Arial"/>
              <a:sym typeface="Arial"/>
            </a:endParaRPr>
          </a:p>
          <a:p>
            <a:pPr marL="171450" marR="0" lvl="0" indent="-57150" algn="l" rtl="0">
              <a:spcBef>
                <a:spcPts val="0"/>
              </a:spcBef>
              <a:buClr>
                <a:schemeClr val="dk1"/>
              </a:buClr>
              <a:buSzPct val="25000"/>
              <a:buFont typeface="Arial"/>
              <a:buNone/>
            </a:pPr>
            <a:r>
              <a:rPr lang="en-US" sz="1000" b="1" i="0" u="none" strike="noStrike" cap="none" baseline="0" dirty="0">
                <a:solidFill>
                  <a:schemeClr val="dk1"/>
                </a:solidFill>
                <a:latin typeface="Arial"/>
                <a:ea typeface="Arial"/>
                <a:cs typeface="Arial"/>
                <a:sym typeface="Arial"/>
              </a:rPr>
              <a:t>Notes;</a:t>
            </a:r>
          </a:p>
          <a:p>
            <a:pPr marL="171450" marR="0" lvl="0" indent="-57150" algn="l" rtl="0">
              <a:spcBef>
                <a:spcPts val="0"/>
              </a:spcBef>
              <a:buClr>
                <a:schemeClr val="dk1"/>
              </a:buClr>
              <a:buSzPct val="25000"/>
              <a:buFont typeface="Arial"/>
              <a:buNone/>
            </a:pPr>
            <a:r>
              <a:rPr lang="en-US" sz="1000" b="0" i="0" u="none" strike="noStrike" cap="none" baseline="0" dirty="0">
                <a:solidFill>
                  <a:schemeClr val="dk1"/>
                </a:solidFill>
                <a:latin typeface="Arial"/>
                <a:ea typeface="Arial"/>
                <a:cs typeface="Arial"/>
                <a:sym typeface="Arial"/>
              </a:rPr>
              <a:t>You will see that 4.W.1 part c is not included in this ELP Standard.  It is called out in ELP Standard 9 which you will look at on the next slide.  </a:t>
            </a:r>
          </a:p>
        </p:txBody>
      </p:sp>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57150" algn="l" rtl="0">
              <a:spcBef>
                <a:spcPts val="0"/>
              </a:spcBef>
              <a:buClr>
                <a:schemeClr val="dk1"/>
              </a:buClr>
              <a:buSzPct val="25000"/>
              <a:buFont typeface="Arial"/>
              <a:buNone/>
            </a:pPr>
            <a:r>
              <a:rPr lang="en-US" sz="1000" b="1" i="0" u="none" strike="noStrike" cap="none" baseline="0" dirty="0" err="1" smtClean="0">
                <a:solidFill>
                  <a:schemeClr val="dk1"/>
                </a:solidFill>
                <a:latin typeface="Arial"/>
                <a:ea typeface="Arial"/>
                <a:cs typeface="Arial"/>
                <a:sym typeface="Arial"/>
              </a:rPr>
              <a:t>Klarissa</a:t>
            </a:r>
            <a:endParaRPr lang="en-US" sz="1000" b="1" i="0" u="none" strike="noStrike" cap="none" baseline="0" dirty="0" smtClean="0">
              <a:solidFill>
                <a:schemeClr val="dk1"/>
              </a:solidFill>
              <a:latin typeface="Arial"/>
              <a:ea typeface="Arial"/>
              <a:cs typeface="Arial"/>
              <a:sym typeface="Arial"/>
            </a:endParaRPr>
          </a:p>
          <a:p>
            <a:pPr marL="171450" marR="0" lvl="0" indent="-57150" algn="l" rtl="0">
              <a:spcBef>
                <a:spcPts val="0"/>
              </a:spcBef>
              <a:buClr>
                <a:schemeClr val="dk1"/>
              </a:buClr>
              <a:buSzPct val="25000"/>
              <a:buFont typeface="Arial"/>
              <a:buNone/>
            </a:pPr>
            <a:r>
              <a:rPr lang="en-US" sz="1000" b="0" i="0" u="none" strike="noStrike" cap="none" baseline="0" dirty="0" smtClean="0">
                <a:solidFill>
                  <a:schemeClr val="dk1"/>
                </a:solidFill>
                <a:latin typeface="Arial"/>
                <a:ea typeface="Arial"/>
                <a:cs typeface="Arial"/>
                <a:sym typeface="Arial"/>
              </a:rPr>
              <a:t>Here, looking again at standard 4 and also standard 9, we can see that even visually the descriptors get longer as we move from left to right because of the progression of skills.</a:t>
            </a:r>
            <a:endParaRPr sz="1000" b="0" i="0" u="none" strike="noStrike" cap="none" baseline="0" dirty="0">
              <a:solidFill>
                <a:schemeClr val="dk1"/>
              </a:solidFill>
              <a:latin typeface="Arial"/>
              <a:ea typeface="Arial"/>
              <a:cs typeface="Arial"/>
              <a:sym typeface="Arial"/>
            </a:endParaRPr>
          </a:p>
        </p:txBody>
      </p:sp>
      <p:sp>
        <p:nvSpPr>
          <p:cNvPr id="283" name="Shape 2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zoom in to standards 9 and look a little closer. </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15</a:t>
            </a:fld>
            <a:endParaRPr lang="en-US"/>
          </a:p>
        </p:txBody>
      </p:sp>
    </p:spTree>
    <p:extLst>
      <p:ext uri="{BB962C8B-B14F-4D97-AF65-F5344CB8AC3E}">
        <p14:creationId xmlns:p14="http://schemas.microsoft.com/office/powerpoint/2010/main" val="1544312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zoom in to standards 9 and look a little closer. </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16</a:t>
            </a:fld>
            <a:endParaRPr lang="en-US"/>
          </a:p>
        </p:txBody>
      </p:sp>
    </p:spTree>
    <p:extLst>
      <p:ext uri="{BB962C8B-B14F-4D97-AF65-F5344CB8AC3E}">
        <p14:creationId xmlns:p14="http://schemas.microsoft.com/office/powerpoint/2010/main" val="1544312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err="1" smtClean="0"/>
              <a:t>Klarissa</a:t>
            </a:r>
            <a:r>
              <a:rPr lang="en-US" dirty="0" smtClean="0"/>
              <a:t> says</a:t>
            </a:r>
          </a:p>
          <a:p>
            <a:pPr>
              <a:spcBef>
                <a:spcPts val="0"/>
              </a:spcBef>
              <a:buNone/>
            </a:pPr>
            <a:r>
              <a:rPr lang="en-US" dirty="0" smtClean="0"/>
              <a:t>Now you will</a:t>
            </a:r>
            <a:r>
              <a:rPr lang="en-US" baseline="0" dirty="0" smtClean="0"/>
              <a:t> have the opportunity to explore the standards on your own by completing a scavenger hunt. </a:t>
            </a:r>
            <a:endParaRPr dirty="0"/>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Klarissa</a:t>
            </a:r>
            <a:r>
              <a:rPr lang="en-US" dirty="0" smtClean="0"/>
              <a:t> Whole</a:t>
            </a:r>
            <a:r>
              <a:rPr lang="en-US" baseline="0" dirty="0" smtClean="0"/>
              <a:t> group share after debrief. </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18</a:t>
            </a:fld>
            <a:endParaRPr lang="en-US"/>
          </a:p>
        </p:txBody>
      </p:sp>
    </p:spTree>
    <p:extLst>
      <p:ext uri="{BB962C8B-B14F-4D97-AF65-F5344CB8AC3E}">
        <p14:creationId xmlns:p14="http://schemas.microsoft.com/office/powerpoint/2010/main" val="3641502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have done this, you can text me your responses. </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19</a:t>
            </a:fld>
            <a:endParaRPr lang="en-US"/>
          </a:p>
        </p:txBody>
      </p:sp>
    </p:spTree>
    <p:extLst>
      <p:ext uri="{BB962C8B-B14F-4D97-AF65-F5344CB8AC3E}">
        <p14:creationId xmlns:p14="http://schemas.microsoft.com/office/powerpoint/2010/main" val="391310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Anna I </a:t>
            </a:r>
            <a:r>
              <a:rPr lang="en-US" sz="1200" b="0" i="0" u="none" strike="noStrike" cap="none" baseline="0" dirty="0">
                <a:solidFill>
                  <a:schemeClr val="dk1"/>
                </a:solidFill>
                <a:latin typeface="Calibri"/>
                <a:ea typeface="Calibri"/>
                <a:cs typeface="Calibri"/>
                <a:sym typeface="Calibri"/>
              </a:rPr>
              <a:t>see many thumbs to the side and thumbs </a:t>
            </a:r>
            <a:r>
              <a:rPr lang="en-US" sz="1200" b="0" i="0" u="none" strike="noStrike" cap="none" baseline="0" dirty="0" err="1" smtClean="0">
                <a:solidFill>
                  <a:schemeClr val="dk1"/>
                </a:solidFill>
                <a:latin typeface="Calibri"/>
                <a:ea typeface="Calibri"/>
                <a:cs typeface="Calibri"/>
                <a:sym typeface="Calibri"/>
              </a:rPr>
              <a:t>down.plan</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and then the history and background of the ELP standards.</a:t>
            </a:r>
          </a:p>
        </p:txBody>
      </p:sp>
      <p:sp>
        <p:nvSpPr>
          <p:cNvPr id="162" name="Shape 1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20</a:t>
            </a:fld>
            <a:endParaRPr lang="en-US"/>
          </a:p>
        </p:txBody>
      </p:sp>
    </p:spTree>
    <p:extLst>
      <p:ext uri="{BB962C8B-B14F-4D97-AF65-F5344CB8AC3E}">
        <p14:creationId xmlns:p14="http://schemas.microsoft.com/office/powerpoint/2010/main" val="3570379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Kerri </a:t>
            </a:r>
            <a:r>
              <a:rPr lang="en-US" dirty="0" err="1" smtClean="0"/>
              <a:t>Hello..we</a:t>
            </a:r>
            <a:r>
              <a:rPr lang="en-US" baseline="0" dirty="0" smtClean="0"/>
              <a:t> are going to read an article that describes in detail what educators need to consider and do in order to maximize the learning opportunities presented for EL’s by the increased language demands in the CCSS. The article is from the University of Santa Cruz and the University of Virginia and pulls from myriad language acquisition experts in the field. Because of our time constraints and the density of the article, we are going to read this in a jigsaw fashion. As you read, please focus on the question (read slide)</a:t>
            </a:r>
            <a:endParaRPr lang="en-US" dirty="0" smtClean="0"/>
          </a:p>
          <a:p>
            <a:pPr>
              <a:spcBef>
                <a:spcPts val="0"/>
              </a:spcBef>
              <a:buNone/>
            </a:pPr>
            <a:endParaRPr dirty="0"/>
          </a:p>
        </p:txBody>
      </p:sp>
      <p:sp>
        <p:nvSpPr>
          <p:cNvPr id="294" name="Shape 29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Kerri Sentence starters</a:t>
            </a:r>
            <a:r>
              <a:rPr lang="en-US" baseline="0" dirty="0" smtClean="0"/>
              <a:t> on separate paper attached to article. Please find a group of four nearby. Number off from 1-4. Each of you will read the intro. And conclusion. 1 will read section on reading, 2 on writing, 3 on speaking and listening and 4’s language. We will give you 15 minutes or so to read. While you’re reading or after you’re done, you may want to fill out the sentence starters or have some ideas ready for when we share out. I like to write to help me process and took several pages of notes the first time I read this article.</a:t>
            </a:r>
            <a:endParaRPr lang="en-US" dirty="0" smtClean="0"/>
          </a:p>
          <a:p>
            <a:pPr>
              <a:spcBef>
                <a:spcPts val="0"/>
              </a:spcBef>
              <a:buNone/>
            </a:pPr>
            <a:endParaRPr dirty="0"/>
          </a:p>
        </p:txBody>
      </p:sp>
      <p:sp>
        <p:nvSpPr>
          <p:cNvPr id="300" name="Shape 30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you read, feel free to code the text with these symbols as your read your section. This will prepare you for a discussion strategy we will be engaging in after we read. </a:t>
            </a:r>
          </a:p>
          <a:p>
            <a:endParaRPr lang="en-US" baseline="0" dirty="0" smtClean="0"/>
          </a:p>
          <a:p>
            <a:endParaRPr lang="en-US" baseline="0" dirty="0" smtClean="0"/>
          </a:p>
          <a:p>
            <a:r>
              <a:rPr lang="en-US" baseline="0" dirty="0" smtClean="0"/>
              <a:t>Explain spinner. In your groups, you will spin the spinner and share one of your ideas with the corresponding sentence frames. I.E. if you spin a  +, you’ll use the frame to share something you learned from your section. We know you, as educated adults, know how to have academic discourse surrounding a text. However, </a:t>
            </a:r>
          </a:p>
          <a:p>
            <a:endParaRPr lang="en-US" baseline="0" dirty="0" smtClean="0"/>
          </a:p>
          <a:p>
            <a:r>
              <a:rPr lang="en-US" baseline="0" dirty="0" smtClean="0"/>
              <a:t>This is a strategy you can use with your own students when reading a text and it incorporates several of the new ELP standards. It’s just a fun way to engage your students in discussing text. </a:t>
            </a:r>
            <a:r>
              <a:rPr lang="en-US" baseline="0" dirty="0" err="1" smtClean="0"/>
              <a:t>Klarissa</a:t>
            </a:r>
            <a:r>
              <a:rPr lang="en-US" baseline="0" dirty="0" smtClean="0"/>
              <a:t> and Anna will model this for you….Please make sure each person in your group has an opportunity to spin and share…..</a:t>
            </a:r>
            <a:endParaRPr lang="en-US" dirty="0"/>
          </a:p>
        </p:txBody>
      </p:sp>
      <p:sp>
        <p:nvSpPr>
          <p:cNvPr id="4" name="Slide Number Placeholder 3"/>
          <p:cNvSpPr>
            <a:spLocks noGrp="1"/>
          </p:cNvSpPr>
          <p:nvPr>
            <p:ph type="sldNum" sz="quarter" idx="10"/>
          </p:nvPr>
        </p:nvSpPr>
        <p:spPr/>
        <p:txBody>
          <a:bodyPr/>
          <a:lstStyle/>
          <a:p>
            <a:fld id="{04782FC4-9E67-B047-AEE7-861F322170F8}" type="slidenum">
              <a:rPr lang="en-US" smtClean="0"/>
              <a:t>23</a:t>
            </a:fld>
            <a:endParaRPr lang="en-US"/>
          </a:p>
        </p:txBody>
      </p:sp>
    </p:spTree>
    <p:extLst>
      <p:ext uri="{BB962C8B-B14F-4D97-AF65-F5344CB8AC3E}">
        <p14:creationId xmlns:p14="http://schemas.microsoft.com/office/powerpoint/2010/main" val="1682562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Have participants</a:t>
            </a:r>
            <a:r>
              <a:rPr lang="en-US" baseline="0" dirty="0" smtClean="0"/>
              <a:t> briefly write a definition. </a:t>
            </a:r>
            <a:r>
              <a:rPr lang="en-US" dirty="0" smtClean="0"/>
              <a:t>After</a:t>
            </a:r>
            <a:r>
              <a:rPr lang="en-US" baseline="0" dirty="0" smtClean="0"/>
              <a:t> participants write:</a:t>
            </a:r>
          </a:p>
          <a:p>
            <a:pPr>
              <a:spcBef>
                <a:spcPts val="0"/>
              </a:spcBef>
              <a:buNone/>
            </a:pPr>
            <a:r>
              <a:rPr lang="en-US" i="1" dirty="0" smtClean="0"/>
              <a:t>As</a:t>
            </a:r>
            <a:r>
              <a:rPr lang="en-US" i="1" baseline="0" dirty="0" smtClean="0"/>
              <a:t> an ESL teacher under the former standards, I may have written something about forms and functions or here is a dictionary definition I found: </a:t>
            </a:r>
            <a:r>
              <a:rPr lang="en-US" sz="1200" i="1" kern="1200" dirty="0" smtClean="0">
                <a:solidFill>
                  <a:schemeClr val="tx1"/>
                </a:solidFill>
                <a:latin typeface="+mn-lt"/>
                <a:ea typeface="+mn-ea"/>
                <a:cs typeface="+mn-cs"/>
              </a:rPr>
              <a:t>the words, their pronunciation, and the methods of combining them used and understood by a community.</a:t>
            </a:r>
            <a:endParaRPr lang="en-US" sz="1200" i="1" kern="1200" baseline="0" dirty="0" smtClean="0">
              <a:solidFill>
                <a:schemeClr val="tx1"/>
              </a:solidFill>
              <a:latin typeface="+mn-lt"/>
              <a:ea typeface="+mn-ea"/>
              <a:cs typeface="+mn-cs"/>
            </a:endParaRPr>
          </a:p>
          <a:p>
            <a:pPr>
              <a:spcBef>
                <a:spcPts val="0"/>
              </a:spcBef>
              <a:buNone/>
            </a:pPr>
            <a:r>
              <a:rPr lang="en-US" sz="1200" i="1" kern="1200" dirty="0" smtClean="0">
                <a:solidFill>
                  <a:schemeClr val="tx1"/>
                </a:solidFill>
                <a:latin typeface="+mn-lt"/>
                <a:ea typeface="+mn-ea"/>
                <a:cs typeface="+mn-cs"/>
              </a:rPr>
              <a:t>We are going to watch a video where </a:t>
            </a:r>
            <a:r>
              <a:rPr lang="en-US" sz="1200" i="1" kern="1200" dirty="0" err="1" smtClean="0">
                <a:solidFill>
                  <a:schemeClr val="tx1"/>
                </a:solidFill>
                <a:latin typeface="+mn-lt"/>
                <a:ea typeface="+mn-ea"/>
                <a:cs typeface="+mn-cs"/>
              </a:rPr>
              <a:t>Aída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Walqui</a:t>
            </a:r>
            <a:r>
              <a:rPr lang="en-US" sz="1200" i="1" kern="1200" dirty="0" smtClean="0">
                <a:solidFill>
                  <a:schemeClr val="tx1"/>
                </a:solidFill>
                <a:latin typeface="+mn-lt"/>
                <a:ea typeface="+mn-ea"/>
                <a:cs typeface="+mn-cs"/>
              </a:rPr>
              <a:t>, </a:t>
            </a:r>
            <a:r>
              <a:rPr lang="en-US" i="1" dirty="0" smtClean="0"/>
              <a:t>Director of Teacher Professional Development at </a:t>
            </a:r>
            <a:r>
              <a:rPr lang="en-US" i="1" dirty="0" err="1" smtClean="0"/>
              <a:t>WestE</a:t>
            </a:r>
            <a:r>
              <a:rPr lang="en-US" i="1" baseline="0" dirty="0" err="1" smtClean="0"/>
              <a:t>d</a:t>
            </a:r>
            <a:r>
              <a:rPr lang="en-US" i="1" baseline="0" dirty="0" smtClean="0"/>
              <a:t> and one of the authors of the new standards </a:t>
            </a:r>
            <a:r>
              <a:rPr lang="en-US" sz="1200" i="1" kern="1200" dirty="0" smtClean="0">
                <a:solidFill>
                  <a:schemeClr val="tx1"/>
                </a:solidFill>
                <a:latin typeface="+mn-lt"/>
                <a:ea typeface="+mn-ea"/>
                <a:cs typeface="+mn-cs"/>
              </a:rPr>
              <a:t>discusses how these new standards require a different view of language. As you watch the video</a:t>
            </a:r>
            <a:r>
              <a:rPr lang="en-US" sz="1200" i="1" kern="1200" baseline="0" dirty="0" smtClean="0">
                <a:solidFill>
                  <a:schemeClr val="tx1"/>
                </a:solidFill>
                <a:latin typeface="+mn-lt"/>
                <a:ea typeface="+mn-ea"/>
                <a:cs typeface="+mn-cs"/>
              </a:rPr>
              <a:t> I want you to think about how language is viewed differently under the new standards. </a:t>
            </a:r>
          </a:p>
          <a:p>
            <a:pPr>
              <a:spcBef>
                <a:spcPts val="0"/>
              </a:spcBef>
              <a:buNone/>
            </a:pPr>
            <a:r>
              <a:rPr lang="en-US" sz="1200" kern="1200" baseline="0" dirty="0" smtClean="0">
                <a:solidFill>
                  <a:schemeClr val="tx1"/>
                </a:solidFill>
                <a:latin typeface="+mn-lt"/>
                <a:ea typeface="+mn-ea"/>
                <a:cs typeface="+mn-cs"/>
              </a:rPr>
              <a:t>Answer: </a:t>
            </a:r>
            <a:r>
              <a:rPr lang="en-US" sz="1200" kern="1200" dirty="0" smtClean="0">
                <a:solidFill>
                  <a:schemeClr val="tx1"/>
                </a:solidFill>
                <a:latin typeface="+mn-lt"/>
                <a:ea typeface="+mn-ea"/>
                <a:cs typeface="+mn-cs"/>
              </a:rPr>
              <a:t> Language is viewed as </a:t>
            </a:r>
            <a:r>
              <a:rPr lang="en-US" sz="1200" b="1" kern="1200" dirty="0" smtClean="0">
                <a:solidFill>
                  <a:schemeClr val="tx1"/>
                </a:solidFill>
                <a:latin typeface="+mn-lt"/>
                <a:ea typeface="+mn-ea"/>
                <a:cs typeface="+mn-cs"/>
              </a:rPr>
              <a:t>action</a:t>
            </a:r>
            <a:r>
              <a:rPr lang="en-US" sz="1200" kern="1200" dirty="0" smtClean="0">
                <a:solidFill>
                  <a:schemeClr val="tx1"/>
                </a:solidFill>
                <a:latin typeface="+mn-lt"/>
                <a:ea typeface="+mn-ea"/>
                <a:cs typeface="+mn-cs"/>
              </a:rPr>
              <a:t> that encompasses both form and function. Language is action. It's impossible to separate words, sentences, from what we're doing, from the context, from with whom we are doing it, and with how we are being received.</a:t>
            </a:r>
          </a:p>
          <a:p>
            <a:pPr>
              <a:spcBef>
                <a:spcPts val="0"/>
              </a:spcBef>
              <a:buNone/>
            </a:pPr>
            <a:r>
              <a:rPr lang="en-US" sz="1200" kern="1200" dirty="0" smtClean="0">
                <a:solidFill>
                  <a:schemeClr val="tx1"/>
                </a:solidFill>
                <a:latin typeface="+mn-lt"/>
                <a:ea typeface="+mn-ea"/>
                <a:cs typeface="+mn-cs"/>
              </a:rPr>
              <a:t>Next</a:t>
            </a:r>
            <a:r>
              <a:rPr lang="en-US" sz="1200" kern="1200" baseline="0" dirty="0" smtClean="0">
                <a:solidFill>
                  <a:schemeClr val="tx1"/>
                </a:solidFill>
                <a:latin typeface="+mn-lt"/>
                <a:ea typeface="+mn-ea"/>
                <a:cs typeface="+mn-cs"/>
              </a:rPr>
              <a:t> we’re going to look at what sort of shifts in instruction will be necessary.</a:t>
            </a:r>
            <a:endParaRPr dirty="0"/>
          </a:p>
        </p:txBody>
      </p:sp>
      <p:sp>
        <p:nvSpPr>
          <p:cNvPr id="312" name="Shape 31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dirty="0" smtClean="0"/>
              <a:t>Have participants</a:t>
            </a:r>
            <a:r>
              <a:rPr lang="en-US" baseline="0" dirty="0" smtClean="0"/>
              <a:t> briefly write a definition. </a:t>
            </a:r>
            <a:r>
              <a:rPr lang="en-US" dirty="0" smtClean="0"/>
              <a:t>After</a:t>
            </a:r>
            <a:r>
              <a:rPr lang="en-US" baseline="0" dirty="0" smtClean="0"/>
              <a:t> participants write:</a:t>
            </a:r>
          </a:p>
          <a:p>
            <a:pPr>
              <a:spcBef>
                <a:spcPts val="0"/>
              </a:spcBef>
              <a:buNone/>
            </a:pPr>
            <a:r>
              <a:rPr lang="en-US" i="1" dirty="0" smtClean="0"/>
              <a:t>As</a:t>
            </a:r>
            <a:r>
              <a:rPr lang="en-US" i="1" baseline="0" dirty="0" smtClean="0"/>
              <a:t> an ESL teacher under the former standards, I may have written something about forms and functions or here is a dictionary definition I found: </a:t>
            </a:r>
            <a:r>
              <a:rPr lang="en-US" sz="1200" i="1" kern="1200" dirty="0" smtClean="0">
                <a:solidFill>
                  <a:schemeClr val="tx1"/>
                </a:solidFill>
                <a:latin typeface="+mn-lt"/>
                <a:ea typeface="+mn-ea"/>
                <a:cs typeface="+mn-cs"/>
              </a:rPr>
              <a:t>the words, their pronunciation, and the methods of combining them used and understood by a community.</a:t>
            </a:r>
            <a:endParaRPr lang="en-US" sz="1200" i="1" kern="1200" baseline="0" dirty="0" smtClean="0">
              <a:solidFill>
                <a:schemeClr val="tx1"/>
              </a:solidFill>
              <a:latin typeface="+mn-lt"/>
              <a:ea typeface="+mn-ea"/>
              <a:cs typeface="+mn-cs"/>
            </a:endParaRPr>
          </a:p>
          <a:p>
            <a:pPr>
              <a:spcBef>
                <a:spcPts val="0"/>
              </a:spcBef>
              <a:buNone/>
            </a:pPr>
            <a:r>
              <a:rPr lang="en-US" sz="1200" i="1" kern="1200" dirty="0" smtClean="0">
                <a:solidFill>
                  <a:schemeClr val="tx1"/>
                </a:solidFill>
                <a:latin typeface="+mn-lt"/>
                <a:ea typeface="+mn-ea"/>
                <a:cs typeface="+mn-cs"/>
              </a:rPr>
              <a:t>We are going to watch a video where </a:t>
            </a:r>
            <a:r>
              <a:rPr lang="en-US" sz="1200" i="1" kern="1200" dirty="0" err="1" smtClean="0">
                <a:solidFill>
                  <a:schemeClr val="tx1"/>
                </a:solidFill>
                <a:latin typeface="+mn-lt"/>
                <a:ea typeface="+mn-ea"/>
                <a:cs typeface="+mn-cs"/>
              </a:rPr>
              <a:t>Aída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Walqui</a:t>
            </a:r>
            <a:r>
              <a:rPr lang="en-US" sz="1200" i="1" kern="1200" dirty="0" smtClean="0">
                <a:solidFill>
                  <a:schemeClr val="tx1"/>
                </a:solidFill>
                <a:latin typeface="+mn-lt"/>
                <a:ea typeface="+mn-ea"/>
                <a:cs typeface="+mn-cs"/>
              </a:rPr>
              <a:t>, </a:t>
            </a:r>
            <a:r>
              <a:rPr lang="en-US" i="1" dirty="0" smtClean="0"/>
              <a:t>Director of Teacher Professional Development at </a:t>
            </a:r>
            <a:r>
              <a:rPr lang="en-US" i="1" dirty="0" err="1" smtClean="0"/>
              <a:t>WestE</a:t>
            </a:r>
            <a:r>
              <a:rPr lang="en-US" i="1" baseline="0" dirty="0" err="1" smtClean="0"/>
              <a:t>d</a:t>
            </a:r>
            <a:r>
              <a:rPr lang="en-US" i="1" baseline="0" dirty="0" smtClean="0"/>
              <a:t> and one of the authors of the new standards </a:t>
            </a:r>
            <a:r>
              <a:rPr lang="en-US" sz="1200" i="1" kern="1200" dirty="0" smtClean="0">
                <a:solidFill>
                  <a:schemeClr val="tx1"/>
                </a:solidFill>
                <a:latin typeface="+mn-lt"/>
                <a:ea typeface="+mn-ea"/>
                <a:cs typeface="+mn-cs"/>
              </a:rPr>
              <a:t>discusses how these new standards require a different view of language. As you watch the video</a:t>
            </a:r>
            <a:r>
              <a:rPr lang="en-US" sz="1200" i="1" kern="1200" baseline="0" dirty="0" smtClean="0">
                <a:solidFill>
                  <a:schemeClr val="tx1"/>
                </a:solidFill>
                <a:latin typeface="+mn-lt"/>
                <a:ea typeface="+mn-ea"/>
                <a:cs typeface="+mn-cs"/>
              </a:rPr>
              <a:t> I want you to think about how language is viewed differently under the new standards. </a:t>
            </a:r>
          </a:p>
          <a:p>
            <a:pPr>
              <a:spcBef>
                <a:spcPts val="0"/>
              </a:spcBef>
              <a:buNone/>
            </a:pPr>
            <a:r>
              <a:rPr lang="en-US" sz="1200" kern="1200" baseline="0" dirty="0" smtClean="0">
                <a:solidFill>
                  <a:schemeClr val="tx1"/>
                </a:solidFill>
                <a:latin typeface="+mn-lt"/>
                <a:ea typeface="+mn-ea"/>
                <a:cs typeface="+mn-cs"/>
              </a:rPr>
              <a:t>Answer: </a:t>
            </a:r>
            <a:r>
              <a:rPr lang="en-US" sz="1200" kern="1200" dirty="0" smtClean="0">
                <a:solidFill>
                  <a:schemeClr val="tx1"/>
                </a:solidFill>
                <a:latin typeface="+mn-lt"/>
                <a:ea typeface="+mn-ea"/>
                <a:cs typeface="+mn-cs"/>
              </a:rPr>
              <a:t> Language is viewed as </a:t>
            </a:r>
            <a:r>
              <a:rPr lang="en-US" sz="1200" b="1" kern="1200" dirty="0" smtClean="0">
                <a:solidFill>
                  <a:schemeClr val="tx1"/>
                </a:solidFill>
                <a:latin typeface="+mn-lt"/>
                <a:ea typeface="+mn-ea"/>
                <a:cs typeface="+mn-cs"/>
              </a:rPr>
              <a:t>action</a:t>
            </a:r>
            <a:r>
              <a:rPr lang="en-US" sz="1200" kern="1200" dirty="0" smtClean="0">
                <a:solidFill>
                  <a:schemeClr val="tx1"/>
                </a:solidFill>
                <a:latin typeface="+mn-lt"/>
                <a:ea typeface="+mn-ea"/>
                <a:cs typeface="+mn-cs"/>
              </a:rPr>
              <a:t> that encompasses both form and function. Language is action. It's impossible to separate words, sentences, from what we're doing, from the context, from with whom we are doing it, and with how we are being received.</a:t>
            </a:r>
          </a:p>
          <a:p>
            <a:pPr>
              <a:spcBef>
                <a:spcPts val="0"/>
              </a:spcBef>
              <a:buNone/>
            </a:pPr>
            <a:r>
              <a:rPr lang="en-US" sz="1200" kern="1200" dirty="0" smtClean="0">
                <a:solidFill>
                  <a:schemeClr val="tx1"/>
                </a:solidFill>
                <a:latin typeface="+mn-lt"/>
                <a:ea typeface="+mn-ea"/>
                <a:cs typeface="+mn-cs"/>
              </a:rPr>
              <a:t>Next</a:t>
            </a:r>
            <a:r>
              <a:rPr lang="en-US" sz="1200" kern="1200" baseline="0" dirty="0" smtClean="0">
                <a:solidFill>
                  <a:schemeClr val="tx1"/>
                </a:solidFill>
                <a:latin typeface="+mn-lt"/>
                <a:ea typeface="+mn-ea"/>
                <a:cs typeface="+mn-cs"/>
              </a:rPr>
              <a:t> we’re going to look at what sort of shifts in instruction will be necessary.</a:t>
            </a:r>
            <a:endParaRPr lang="en-US" dirty="0" smtClean="0"/>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209" name="Shape 2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Leslie-Where</a:t>
            </a:r>
            <a:r>
              <a:rPr lang="en-US" baseline="0" dirty="0" smtClean="0"/>
              <a:t> do you feel like your best learning occurred today. Go to the corner labeled with the corresponding number and find a partner to tell Why you chose that?</a:t>
            </a:r>
          </a:p>
          <a:p>
            <a:r>
              <a:rPr lang="en-US" baseline="0" dirty="0" smtClean="0"/>
              <a:t>Next: Which objective do you want to learn more about? Go the that number and talk about why you chose that one.</a:t>
            </a:r>
          </a:p>
          <a:p>
            <a:r>
              <a:rPr lang="en-US" dirty="0" smtClean="0"/>
              <a:t>Ahead of time to</a:t>
            </a:r>
            <a:r>
              <a:rPr lang="en-US" baseline="0" dirty="0" smtClean="0"/>
              <a:t> Do: Label Corners</a:t>
            </a:r>
            <a:endParaRPr lang="en-US" dirty="0" smtClean="0"/>
          </a:p>
          <a:p>
            <a:r>
              <a:rPr lang="en-US" dirty="0" smtClean="0"/>
              <a:t>Go</a:t>
            </a:r>
            <a:r>
              <a:rPr lang="en-US" baseline="0" dirty="0" smtClean="0"/>
              <a:t> there</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26</a:t>
            </a:fld>
            <a:endParaRPr lang="en-US"/>
          </a:p>
        </p:txBody>
      </p:sp>
    </p:spTree>
    <p:extLst>
      <p:ext uri="{BB962C8B-B14F-4D97-AF65-F5344CB8AC3E}">
        <p14:creationId xmlns:p14="http://schemas.microsoft.com/office/powerpoint/2010/main" val="91306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Anna</a:t>
            </a:r>
            <a:endParaRPr dirty="0"/>
          </a:p>
        </p:txBody>
      </p:sp>
      <p:sp>
        <p:nvSpPr>
          <p:cNvPr id="168" name="Shape 16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Anna</a:t>
            </a:r>
          </a:p>
          <a:p>
            <a:pPr>
              <a:spcBef>
                <a:spcPts val="0"/>
              </a:spcBef>
              <a:buNone/>
            </a:pPr>
            <a:endParaRPr lang="en-US" dirty="0" smtClean="0"/>
          </a:p>
          <a:p>
            <a:pPr>
              <a:spcBef>
                <a:spcPts val="0"/>
              </a:spcBef>
              <a:buNone/>
            </a:pPr>
            <a:r>
              <a:rPr lang="en-US" dirty="0" smtClean="0"/>
              <a:t>In 2010 when the CCSS</a:t>
            </a:r>
            <a:r>
              <a:rPr lang="en-US" baseline="0" dirty="0" smtClean="0"/>
              <a:t> Standards were brought to life, it became apparent that new standards contained increased language demands.  It started to become apparent that our </a:t>
            </a:r>
            <a:r>
              <a:rPr lang="en-US" baseline="0" dirty="0" err="1" smtClean="0"/>
              <a:t>Els</a:t>
            </a:r>
            <a:r>
              <a:rPr lang="en-US" baseline="0" dirty="0" smtClean="0"/>
              <a:t> were going to need more rigorous instruction to meet the goals of the CCSS.</a:t>
            </a:r>
            <a:endParaRPr dirty="0"/>
          </a:p>
        </p:txBody>
      </p:sp>
      <p:sp>
        <p:nvSpPr>
          <p:cNvPr id="176" name="Shape 17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dirty="0" smtClean="0">
                <a:solidFill>
                  <a:schemeClr val="dk1"/>
                </a:solidFill>
                <a:latin typeface="Calibri"/>
                <a:ea typeface="Calibri"/>
                <a:cs typeface="Calibri"/>
                <a:sym typeface="Calibri"/>
              </a:rPr>
              <a:t>Anna  Look</a:t>
            </a:r>
            <a:r>
              <a:rPr lang="en-US" sz="1200" baseline="0" dirty="0" smtClean="0">
                <a:solidFill>
                  <a:schemeClr val="dk1"/>
                </a:solidFill>
                <a:latin typeface="Calibri"/>
                <a:ea typeface="Calibri"/>
                <a:cs typeface="Calibri"/>
                <a:sym typeface="Calibri"/>
              </a:rPr>
              <a:t> at website and better explain slides more basic. Insert target slide before this slide.  Delete reason 2.  </a:t>
            </a: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en-US" sz="1200" kern="1200" dirty="0" smtClean="0">
                <a:solidFill>
                  <a:schemeClr val="tx1"/>
                </a:solidFill>
                <a:effectLst/>
                <a:latin typeface="+mn-lt"/>
                <a:ea typeface="+mn-ea"/>
                <a:cs typeface="+mn-cs"/>
              </a:rPr>
              <a:t>Elementary and Secondary Education Act of 1965 (ESEA) </a:t>
            </a:r>
          </a:p>
          <a:p>
            <a:pPr marL="0" marR="0" lvl="0" indent="0" algn="l" rtl="0">
              <a:spcBef>
                <a:spcPts val="0"/>
              </a:spcBef>
              <a:buSzPct val="25000"/>
              <a:buNone/>
            </a:pPr>
            <a:endParaRPr lang="en-US" sz="1200" b="0" i="0" u="none" strike="noStrike" kern="1200" cap="none" baseline="0" dirty="0" smtClean="0">
              <a:solidFill>
                <a:schemeClr val="tx1"/>
              </a:solidFill>
              <a:effectLst/>
              <a:latin typeface="+mn-lt"/>
              <a:ea typeface="+mn-ea"/>
              <a:cs typeface="+mn-cs"/>
              <a:sym typeface="Calibri"/>
            </a:endParaRPr>
          </a:p>
          <a:p>
            <a:pPr marL="0" marR="0" lvl="0" indent="0" algn="l" rtl="0">
              <a:spcBef>
                <a:spcPts val="0"/>
              </a:spcBef>
              <a:buSzPct val="25000"/>
              <a:buNone/>
            </a:pPr>
            <a:r>
              <a:rPr lang="en-US" sz="1200" b="0" i="0" u="none" strike="noStrike" kern="1200" cap="none" baseline="0" dirty="0" smtClean="0">
                <a:solidFill>
                  <a:schemeClr val="tx1"/>
                </a:solidFill>
                <a:effectLst/>
                <a:latin typeface="+mn-lt"/>
                <a:ea typeface="+mn-ea"/>
                <a:cs typeface="+mn-cs"/>
                <a:sym typeface="Calibri"/>
              </a:rPr>
              <a:t>When Oregon applied for an NCLB waiver in 2012, one of the requirements Oregon had to adhere was adopting new English Language Proficiency Standards.</a:t>
            </a:r>
            <a:endParaRPr lang="en-US" sz="1200" b="0" i="0" u="none" strike="noStrike" cap="none" baseline="0" dirty="0" smtClean="0">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Anna</a:t>
            </a:r>
          </a:p>
          <a:p>
            <a:pPr>
              <a:spcBef>
                <a:spcPts val="0"/>
              </a:spcBef>
              <a:buNone/>
            </a:pPr>
            <a:endParaRPr lang="en-US" dirty="0"/>
          </a:p>
          <a:p>
            <a:pPr>
              <a:spcBef>
                <a:spcPts val="0"/>
              </a:spcBef>
              <a:buNone/>
            </a:pPr>
            <a:r>
              <a:rPr lang="en-US" baseline="0" dirty="0" smtClean="0"/>
              <a:t>To adhere to the NCLB Waiver requirements, Oregon joined the ELPA21 Assessment Consortium, which is made up of 11 states. These states have all adopted the same ELP Standards and will adopt the ELPA21 Assessment next year.</a:t>
            </a:r>
            <a:endParaRPr lang="en-US" dirty="0" smtClean="0"/>
          </a:p>
        </p:txBody>
      </p:sp>
      <p:sp>
        <p:nvSpPr>
          <p:cNvPr id="200" name="Shape 20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US" sz="1800" dirty="0" smtClean="0"/>
              <a:t>Language </a:t>
            </a:r>
            <a:r>
              <a:rPr lang="en-US" sz="1800" dirty="0"/>
              <a:t>Proficiency </a:t>
            </a:r>
            <a:r>
              <a:rPr lang="en-US" sz="1800" dirty="0" smtClean="0"/>
              <a:t>Standards </a:t>
            </a:r>
            <a:r>
              <a:rPr lang="en-US" sz="1800" dirty="0"/>
              <a:t>were collaboratively</a:t>
            </a:r>
          </a:p>
          <a:p>
            <a:pPr lvl="0" rtl="0">
              <a:spcBef>
                <a:spcPts val="0"/>
              </a:spcBef>
              <a:buClr>
                <a:schemeClr val="dk1"/>
              </a:buClr>
              <a:buSzPct val="25000"/>
              <a:buFont typeface="Arial"/>
              <a:buNone/>
            </a:pPr>
            <a:r>
              <a:rPr lang="en-US" sz="1800" dirty="0"/>
              <a:t>developed </a:t>
            </a:r>
            <a:r>
              <a:rPr lang="en-US" sz="1800" dirty="0" smtClean="0"/>
              <a:t>with</a:t>
            </a:r>
            <a:r>
              <a:rPr lang="en-US" sz="1800" baseline="0" dirty="0" smtClean="0"/>
              <a:t> Council of Chief State School Officers</a:t>
            </a:r>
            <a:r>
              <a:rPr lang="en-US" sz="1800" dirty="0" smtClean="0"/>
              <a:t>, </a:t>
            </a:r>
            <a:r>
              <a:rPr lang="en-US" sz="1800" dirty="0"/>
              <a:t>West Ed, </a:t>
            </a:r>
            <a:r>
              <a:rPr lang="en-US" sz="1800" dirty="0" smtClean="0"/>
              <a:t>Stanford University’s </a:t>
            </a:r>
            <a:r>
              <a:rPr lang="en-US" sz="1800" dirty="0"/>
              <a:t>Understanding Language Initiative,</a:t>
            </a:r>
          </a:p>
          <a:p>
            <a:pPr lvl="0">
              <a:spcBef>
                <a:spcPts val="0"/>
              </a:spcBef>
              <a:buClr>
                <a:schemeClr val="dk1"/>
              </a:buClr>
              <a:buSzPct val="25000"/>
              <a:buFont typeface="Arial"/>
              <a:buNone/>
            </a:pPr>
            <a:r>
              <a:rPr lang="en-US" sz="1800" dirty="0"/>
              <a:t>and the states in the ELPA21 Consortium. </a:t>
            </a: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Anna</a:t>
            </a:r>
            <a:endParaRPr dirty="0"/>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Anna The </a:t>
            </a:r>
            <a:r>
              <a:rPr lang="en-US" sz="1200" b="0" i="0" u="none" strike="noStrike" cap="none" baseline="0" dirty="0">
                <a:solidFill>
                  <a:schemeClr val="dk1"/>
                </a:solidFill>
                <a:latin typeface="Calibri"/>
                <a:ea typeface="Calibri"/>
                <a:cs typeface="Calibri"/>
                <a:sym typeface="Calibri"/>
              </a:rPr>
              <a:t>creators of the ELP Standards found the key central language practices used with new mathematics, science, and ELA &amp; Literacy standards to create the ELP Standards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3" name="Shape 2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2"/>
        </a:solidFill>
        <a:effectLst/>
      </p:bgPr>
    </p:bg>
    <p:spTree>
      <p:nvGrpSpPr>
        <p:cNvPr id="1" name="Shape 66"/>
        <p:cNvGrpSpPr/>
        <p:nvPr/>
      </p:nvGrpSpPr>
      <p:grpSpPr>
        <a:xfrm>
          <a:off x="0" y="0"/>
          <a:ext cx="0" cy="0"/>
          <a:chOff x="0" y="0"/>
          <a:chExt cx="0" cy="0"/>
        </a:xfrm>
      </p:grpSpPr>
      <p:sp>
        <p:nvSpPr>
          <p:cNvPr id="67" name="Shape 67"/>
          <p:cNvSpPr/>
          <p:nvPr/>
        </p:nvSpPr>
        <p:spPr>
          <a:xfrm>
            <a:off x="0" y="5971032"/>
            <a:ext cx="9144000" cy="886967"/>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68" name="Shape 68"/>
          <p:cNvSpPr/>
          <p:nvPr/>
        </p:nvSpPr>
        <p:spPr>
          <a:xfrm>
            <a:off x="-9144" y="6053328"/>
            <a:ext cx="2249424" cy="713232"/>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69" name="Shape 69"/>
          <p:cNvSpPr/>
          <p:nvPr/>
        </p:nvSpPr>
        <p:spPr>
          <a:xfrm>
            <a:off x="2359150" y="6044182"/>
            <a:ext cx="6784847" cy="713232"/>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70" name="Shape 70"/>
          <p:cNvSpPr txBox="1">
            <a:spLocks noGrp="1"/>
          </p:cNvSpPr>
          <p:nvPr>
            <p:ph type="ctrTitle"/>
          </p:nvPr>
        </p:nvSpPr>
        <p:spPr>
          <a:xfrm>
            <a:off x="2362200" y="4038600"/>
            <a:ext cx="6476999" cy="18288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lt2"/>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1" name="Shape 71"/>
          <p:cNvSpPr txBox="1">
            <a:spLocks noGrp="1"/>
          </p:cNvSpPr>
          <p:nvPr>
            <p:ph type="subTitle" idx="1"/>
          </p:nvPr>
        </p:nvSpPr>
        <p:spPr>
          <a:xfrm>
            <a:off x="2362200" y="6050037"/>
            <a:ext cx="6705599" cy="685799"/>
          </a:xfrm>
          <a:prstGeom prst="rect">
            <a:avLst/>
          </a:prstGeom>
          <a:noFill/>
          <a:ln>
            <a:noFill/>
          </a:ln>
        </p:spPr>
        <p:txBody>
          <a:bodyPr lIns="91425" tIns="91425" rIns="91425" bIns="91425" anchor="ctr" anchorCtr="0"/>
          <a:lstStyle>
            <a:lvl1pPr marL="0" marR="0" indent="0" algn="l" rtl="0">
              <a:lnSpc>
                <a:spcPct val="100000"/>
              </a:lnSpc>
              <a:spcBef>
                <a:spcPts val="700"/>
              </a:spcBef>
              <a:spcAft>
                <a:spcPts val="0"/>
              </a:spcAft>
              <a:buClr>
                <a:schemeClr val="accent2"/>
              </a:buClr>
              <a:buFont typeface="Arial"/>
              <a:buNone/>
              <a:defRPr/>
            </a:lvl1pPr>
            <a:lvl2pPr marL="457200" marR="0" indent="0" algn="ctr" rtl="0">
              <a:lnSpc>
                <a:spcPct val="100000"/>
              </a:lnSpc>
              <a:spcBef>
                <a:spcPts val="550"/>
              </a:spcBef>
              <a:spcAft>
                <a:spcPts val="0"/>
              </a:spcAft>
              <a:buClr>
                <a:schemeClr val="accent1"/>
              </a:buClr>
              <a:buFont typeface="Arial"/>
              <a:buNone/>
              <a:defRPr/>
            </a:lvl2pPr>
            <a:lvl3pPr marL="914400" marR="0" indent="0" algn="ctr" rtl="0">
              <a:lnSpc>
                <a:spcPct val="100000"/>
              </a:lnSpc>
              <a:spcBef>
                <a:spcPts val="500"/>
              </a:spcBef>
              <a:spcAft>
                <a:spcPts val="0"/>
              </a:spcAft>
              <a:buClr>
                <a:schemeClr val="accent2"/>
              </a:buClr>
              <a:buFont typeface="Arial"/>
              <a:buNone/>
              <a:defRPr/>
            </a:lvl3pPr>
            <a:lvl4pPr marL="1371600" marR="0" indent="0" algn="ctr" rtl="0">
              <a:lnSpc>
                <a:spcPct val="100000"/>
              </a:lnSpc>
              <a:spcBef>
                <a:spcPts val="400"/>
              </a:spcBef>
              <a:spcAft>
                <a:spcPts val="0"/>
              </a:spcAft>
              <a:buClr>
                <a:schemeClr val="accent3"/>
              </a:buClr>
              <a:buFont typeface="Arial"/>
              <a:buNone/>
              <a:defRPr/>
            </a:lvl4pPr>
            <a:lvl5pPr marL="1828800" marR="0" indent="0" algn="ctr" rtl="0">
              <a:lnSpc>
                <a:spcPct val="100000"/>
              </a:lnSpc>
              <a:spcBef>
                <a:spcPts val="400"/>
              </a:spcBef>
              <a:spcAft>
                <a:spcPts val="0"/>
              </a:spcAft>
              <a:buClr>
                <a:schemeClr val="accent4"/>
              </a:buClr>
              <a:buFont typeface="Arial"/>
              <a:buNone/>
              <a:defRPr/>
            </a:lvl5pPr>
            <a:lvl6pPr marL="2286000" marR="0" indent="0" algn="ctr" rtl="0">
              <a:lnSpc>
                <a:spcPct val="100000"/>
              </a:lnSpc>
              <a:spcBef>
                <a:spcPts val="360"/>
              </a:spcBef>
              <a:spcAft>
                <a:spcPts val="0"/>
              </a:spcAft>
              <a:buClr>
                <a:schemeClr val="accent1"/>
              </a:buClr>
              <a:buFont typeface="Arial"/>
              <a:buNone/>
              <a:defRPr/>
            </a:lvl6pPr>
            <a:lvl7pPr marL="2743200" marR="0" indent="0" algn="ctr" rtl="0">
              <a:lnSpc>
                <a:spcPct val="100000"/>
              </a:lnSpc>
              <a:spcBef>
                <a:spcPts val="360"/>
              </a:spcBef>
              <a:spcAft>
                <a:spcPts val="0"/>
              </a:spcAft>
              <a:buClr>
                <a:schemeClr val="accent2"/>
              </a:buClr>
              <a:buFont typeface="Arial"/>
              <a:buNone/>
              <a:defRPr/>
            </a:lvl7pPr>
            <a:lvl8pPr marL="3200400" marR="0" indent="0" algn="ctr" rtl="0">
              <a:lnSpc>
                <a:spcPct val="100000"/>
              </a:lnSpc>
              <a:spcBef>
                <a:spcPts val="360"/>
              </a:spcBef>
              <a:spcAft>
                <a:spcPts val="0"/>
              </a:spcAft>
              <a:buClr>
                <a:schemeClr val="accent3"/>
              </a:buClr>
              <a:buFont typeface="Arial"/>
              <a:buNone/>
              <a:defRPr/>
            </a:lvl8pPr>
            <a:lvl9pPr marL="3657600" marR="0" indent="0" algn="ctr" rtl="0">
              <a:lnSpc>
                <a:spcPct val="100000"/>
              </a:lnSpc>
              <a:spcBef>
                <a:spcPts val="360"/>
              </a:spcBef>
              <a:spcAft>
                <a:spcPts val="0"/>
              </a:spcAft>
              <a:buClr>
                <a:schemeClr val="accent4"/>
              </a:buClr>
              <a:buFont typeface="Arial"/>
              <a:buNone/>
              <a:defRPr/>
            </a:lvl9pPr>
          </a:lstStyle>
          <a:p>
            <a:endParaRPr/>
          </a:p>
        </p:txBody>
      </p:sp>
      <p:sp>
        <p:nvSpPr>
          <p:cNvPr id="72" name="Shape 72"/>
          <p:cNvSpPr txBox="1">
            <a:spLocks noGrp="1"/>
          </p:cNvSpPr>
          <p:nvPr>
            <p:ph type="dt" idx="10"/>
          </p:nvPr>
        </p:nvSpPr>
        <p:spPr>
          <a:xfrm>
            <a:off x="76200" y="6068698"/>
            <a:ext cx="2057400" cy="6857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3" name="Shape 73"/>
          <p:cNvSpPr txBox="1">
            <a:spLocks noGrp="1"/>
          </p:cNvSpPr>
          <p:nvPr>
            <p:ph type="ftr" idx="11"/>
          </p:nvPr>
        </p:nvSpPr>
        <p:spPr>
          <a:xfrm>
            <a:off x="2085391" y="236537"/>
            <a:ext cx="5867400"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4" name="Shape 74"/>
          <p:cNvSpPr txBox="1">
            <a:spLocks noGrp="1"/>
          </p:cNvSpPr>
          <p:nvPr>
            <p:ph type="sldNum" idx="12"/>
          </p:nvPr>
        </p:nvSpPr>
        <p:spPr>
          <a:xfrm>
            <a:off x="8001000" y="228600"/>
            <a:ext cx="838198" cy="381000"/>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solidFill>
          <a:schemeClr val="lt1"/>
        </a:solidFill>
        <a:effectLst/>
      </p:bgPr>
    </p:bg>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rot="5400000">
            <a:off x="4823618" y="2339180"/>
            <a:ext cx="5516561" cy="2057400"/>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1" name="Shape 141"/>
          <p:cNvSpPr txBox="1">
            <a:spLocks noGrp="1"/>
          </p:cNvSpPr>
          <p:nvPr>
            <p:ph type="body" idx="1"/>
          </p:nvPr>
        </p:nvSpPr>
        <p:spPr>
          <a:xfrm rot="5400000">
            <a:off x="480216" y="586581"/>
            <a:ext cx="5516564" cy="5562600"/>
          </a:xfrm>
          <a:prstGeom prst="rect">
            <a:avLst/>
          </a:prstGeom>
          <a:noFill/>
          <a:ln>
            <a:noFill/>
          </a:ln>
        </p:spPr>
        <p:txBody>
          <a:bodyPr lIns="91425" tIns="91425" rIns="91425" bIns="91425" anchor="t" anchorCtr="0"/>
          <a:lstStyle>
            <a:lvl1pPr marL="320040" indent="-129540" algn="l" rtl="0">
              <a:spcBef>
                <a:spcPts val="700"/>
              </a:spcBef>
              <a:buClr>
                <a:schemeClr val="accent2"/>
              </a:buClr>
              <a:buFont typeface="Arial"/>
              <a:buChar char="◻"/>
              <a:defRPr/>
            </a:lvl1pPr>
            <a:lvl2pPr marL="640080" indent="-81280" algn="l" rtl="0">
              <a:spcBef>
                <a:spcPts val="550"/>
              </a:spcBef>
              <a:buClr>
                <a:schemeClr val="accent1"/>
              </a:buClr>
              <a:buFont typeface="Arial"/>
              <a:buChar char="⬜"/>
              <a:defRPr/>
            </a:lvl2pPr>
            <a:lvl3pPr marL="914400" indent="-38100" algn="l" rtl="0">
              <a:spcBef>
                <a:spcPts val="500"/>
              </a:spcBef>
              <a:buClr>
                <a:schemeClr val="accent2"/>
              </a:buClr>
              <a:buFont typeface="Arial"/>
              <a:buChar char="■"/>
              <a:defRPr/>
            </a:lvl3pPr>
            <a:lvl4pPr marL="1371600" indent="-50800" algn="l" rtl="0">
              <a:spcBef>
                <a:spcPts val="400"/>
              </a:spcBef>
              <a:buClr>
                <a:schemeClr val="accent3"/>
              </a:buClr>
              <a:buFont typeface="Arial"/>
              <a:buChar char="■"/>
              <a:defRPr/>
            </a:lvl4pPr>
            <a:lvl5pPr marL="1828800" indent="-63500" algn="l" rtl="0">
              <a:spcBef>
                <a:spcPts val="400"/>
              </a:spcBef>
              <a:buClr>
                <a:schemeClr val="accent4"/>
              </a:buClr>
              <a:buFont typeface="Arial"/>
              <a:buChar char="■"/>
              <a:defRPr/>
            </a:lvl5pPr>
            <a:lvl6pPr marL="2103120" indent="-33020" algn="l" rtl="0">
              <a:spcBef>
                <a:spcPts val="360"/>
              </a:spcBef>
              <a:buClr>
                <a:schemeClr val="accent1"/>
              </a:buClr>
              <a:buFont typeface="Arial"/>
              <a:buChar char="▪"/>
              <a:defRPr/>
            </a:lvl6pPr>
            <a:lvl7pPr marL="2377440" indent="-27939" algn="l" rtl="0">
              <a:spcBef>
                <a:spcPts val="360"/>
              </a:spcBef>
              <a:buClr>
                <a:schemeClr val="accent2"/>
              </a:buClr>
              <a:buFont typeface="Arial"/>
              <a:buChar char="▪"/>
              <a:defRPr/>
            </a:lvl7pPr>
            <a:lvl8pPr marL="2651760" indent="-35560" algn="l" rtl="0">
              <a:spcBef>
                <a:spcPts val="360"/>
              </a:spcBef>
              <a:buClr>
                <a:schemeClr val="accent3"/>
              </a:buClr>
              <a:buFont typeface="Arial"/>
              <a:buChar char="▪"/>
              <a:defRPr/>
            </a:lvl8pPr>
            <a:lvl9pPr marL="2926080" indent="-30479" algn="l" rtl="0">
              <a:spcBef>
                <a:spcPts val="360"/>
              </a:spcBef>
              <a:buClr>
                <a:schemeClr val="accent4"/>
              </a:buClr>
              <a:buFont typeface="Arial"/>
              <a:buChar char="▪"/>
              <a:defRPr/>
            </a:lvl9pPr>
          </a:lstStyle>
          <a:p>
            <a:endParaRPr/>
          </a:p>
        </p:txBody>
      </p:sp>
      <p:sp>
        <p:nvSpPr>
          <p:cNvPr id="142" name="Shape 142"/>
          <p:cNvSpPr txBox="1">
            <a:spLocks noGrp="1"/>
          </p:cNvSpPr>
          <p:nvPr>
            <p:ph type="dt" idx="10"/>
          </p:nvPr>
        </p:nvSpPr>
        <p:spPr>
          <a:xfrm>
            <a:off x="6553200" y="6248401"/>
            <a:ext cx="22097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43" name="Shape 143"/>
          <p:cNvSpPr txBox="1">
            <a:spLocks noGrp="1"/>
          </p:cNvSpPr>
          <p:nvPr>
            <p:ph type="ftr" idx="11"/>
          </p:nvPr>
        </p:nvSpPr>
        <p:spPr>
          <a:xfrm>
            <a:off x="457200" y="6248207"/>
            <a:ext cx="5573481"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44" name="Shape 144"/>
          <p:cNvSpPr/>
          <p:nvPr/>
        </p:nvSpPr>
        <p:spPr>
          <a:xfrm>
            <a:off x="6096317" y="0"/>
            <a:ext cx="32003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145" name="Shape 145"/>
          <p:cNvSpPr/>
          <p:nvPr/>
        </p:nvSpPr>
        <p:spPr>
          <a:xfrm>
            <a:off x="6142037" y="609600"/>
            <a:ext cx="228600" cy="624839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146" name="Shape 146"/>
          <p:cNvSpPr/>
          <p:nvPr/>
        </p:nvSpPr>
        <p:spPr>
          <a:xfrm>
            <a:off x="6142037" y="0"/>
            <a:ext cx="228600" cy="533399"/>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147" name="Shape 147"/>
          <p:cNvSpPr txBox="1">
            <a:spLocks noGrp="1"/>
          </p:cNvSpPr>
          <p:nvPr>
            <p:ph type="sldNum" idx="12"/>
          </p:nvPr>
        </p:nvSpPr>
        <p:spPr>
          <a:xfrm rot="5400000">
            <a:off x="5989637" y="144462"/>
            <a:ext cx="533399" cy="244474"/>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12647" y="228600"/>
            <a:ext cx="8153398" cy="990598"/>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dt" idx="10"/>
          </p:nvPr>
        </p:nvSpPr>
        <p:spPr>
          <a:xfrm>
            <a:off x="6096000" y="6248400"/>
            <a:ext cx="26669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8" name="Shape 78"/>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9" name="Shape 79"/>
          <p:cNvSpPr txBox="1">
            <a:spLocks noGrp="1"/>
          </p:cNvSpPr>
          <p:nvPr>
            <p:ph type="sldNum" idx="12"/>
          </p:nvPr>
        </p:nvSpPr>
        <p:spPr>
          <a:xfrm>
            <a:off x="0" y="1272220"/>
            <a:ext cx="533399" cy="244474"/>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80" name="Shape 80"/>
          <p:cNvSpPr txBox="1">
            <a:spLocks noGrp="1"/>
          </p:cNvSpPr>
          <p:nvPr>
            <p:ph type="body" idx="1"/>
          </p:nvPr>
        </p:nvSpPr>
        <p:spPr>
          <a:xfrm>
            <a:off x="612647" y="1600200"/>
            <a:ext cx="8153398" cy="4495800"/>
          </a:xfrm>
          <a:prstGeom prst="rect">
            <a:avLst/>
          </a:prstGeom>
          <a:noFill/>
          <a:ln>
            <a:noFill/>
          </a:ln>
        </p:spPr>
        <p:txBody>
          <a:bodyPr lIns="91425" tIns="91425" rIns="91425" bIns="91425" anchor="t" anchorCtr="0"/>
          <a:lstStyle>
            <a:lvl1pPr marL="320040" indent="-129540" algn="l" rtl="0">
              <a:spcBef>
                <a:spcPts val="700"/>
              </a:spcBef>
              <a:buClr>
                <a:schemeClr val="accent2"/>
              </a:buClr>
              <a:buFont typeface="Arial"/>
              <a:buChar char="◻"/>
              <a:defRPr/>
            </a:lvl1pPr>
            <a:lvl2pPr marL="640080" indent="-81280" algn="l" rtl="0">
              <a:spcBef>
                <a:spcPts val="550"/>
              </a:spcBef>
              <a:buClr>
                <a:schemeClr val="accent1"/>
              </a:buClr>
              <a:buFont typeface="Arial"/>
              <a:buChar char="⬜"/>
              <a:defRPr/>
            </a:lvl2pPr>
            <a:lvl3pPr marL="914400" indent="-38100" algn="l" rtl="0">
              <a:spcBef>
                <a:spcPts val="500"/>
              </a:spcBef>
              <a:buClr>
                <a:schemeClr val="accent2"/>
              </a:buClr>
              <a:buFont typeface="Arial"/>
              <a:buChar char="■"/>
              <a:defRPr/>
            </a:lvl3pPr>
            <a:lvl4pPr marL="1371600" indent="-50800" algn="l" rtl="0">
              <a:spcBef>
                <a:spcPts val="400"/>
              </a:spcBef>
              <a:buClr>
                <a:schemeClr val="accent3"/>
              </a:buClr>
              <a:buFont typeface="Arial"/>
              <a:buChar char="■"/>
              <a:defRPr/>
            </a:lvl4pPr>
            <a:lvl5pPr marL="1828800" indent="-63500" algn="l" rtl="0">
              <a:spcBef>
                <a:spcPts val="400"/>
              </a:spcBef>
              <a:buClr>
                <a:schemeClr val="accent4"/>
              </a:buClr>
              <a:buFont typeface="Arial"/>
              <a:buChar char="■"/>
              <a:defRPr/>
            </a:lvl5pPr>
            <a:lvl6pPr marL="2103120" indent="-33020" algn="l" rtl="0">
              <a:spcBef>
                <a:spcPts val="360"/>
              </a:spcBef>
              <a:buClr>
                <a:schemeClr val="accent1"/>
              </a:buClr>
              <a:buFont typeface="Arial"/>
              <a:buChar char="▪"/>
              <a:defRPr/>
            </a:lvl6pPr>
            <a:lvl7pPr marL="2377440" indent="-27939" algn="l" rtl="0">
              <a:spcBef>
                <a:spcPts val="360"/>
              </a:spcBef>
              <a:buClr>
                <a:schemeClr val="accent2"/>
              </a:buClr>
              <a:buFont typeface="Arial"/>
              <a:buChar char="▪"/>
              <a:defRPr/>
            </a:lvl7pPr>
            <a:lvl8pPr marL="2651760" indent="-35560" algn="l" rtl="0">
              <a:spcBef>
                <a:spcPts val="360"/>
              </a:spcBef>
              <a:buClr>
                <a:schemeClr val="accent3"/>
              </a:buClr>
              <a:buFont typeface="Arial"/>
              <a:buChar char="▪"/>
              <a:defRPr/>
            </a:lvl8pPr>
            <a:lvl9pPr marL="2926080" indent="-30479" algn="l" rtl="0">
              <a:spcBef>
                <a:spcPts val="360"/>
              </a:spcBef>
              <a:buClr>
                <a:schemeClr val="accent4"/>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09600" y="228600"/>
            <a:ext cx="8153398" cy="990598"/>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txBox="1">
            <a:spLocks noGrp="1"/>
          </p:cNvSpPr>
          <p:nvPr>
            <p:ph type="dt" idx="10"/>
          </p:nvPr>
        </p:nvSpPr>
        <p:spPr>
          <a:xfrm>
            <a:off x="6096000" y="6248400"/>
            <a:ext cx="26669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4" name="Shape 84"/>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5" name="Shape 85"/>
          <p:cNvSpPr txBox="1">
            <a:spLocks noGrp="1"/>
          </p:cNvSpPr>
          <p:nvPr>
            <p:ph type="sldNum" idx="12"/>
          </p:nvPr>
        </p:nvSpPr>
        <p:spPr>
          <a:xfrm>
            <a:off x="0" y="1272220"/>
            <a:ext cx="533399" cy="244474"/>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6"/>
        <p:cNvGrpSpPr/>
        <p:nvPr/>
      </p:nvGrpSpPr>
      <p:grpSpPr>
        <a:xfrm>
          <a:off x="0" y="0"/>
          <a:ext cx="0" cy="0"/>
          <a:chOff x="0" y="0"/>
          <a:chExt cx="0" cy="0"/>
        </a:xfrm>
      </p:grpSpPr>
      <p:sp>
        <p:nvSpPr>
          <p:cNvPr id="87" name="Shape 87"/>
          <p:cNvSpPr txBox="1">
            <a:spLocks noGrp="1"/>
          </p:cNvSpPr>
          <p:nvPr>
            <p:ph type="dt" idx="10"/>
          </p:nvPr>
        </p:nvSpPr>
        <p:spPr>
          <a:xfrm>
            <a:off x="6096000" y="6248400"/>
            <a:ext cx="26669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8" name="Shape 88"/>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9" name="Shape 89"/>
          <p:cNvSpPr txBox="1">
            <a:spLocks noGrp="1"/>
          </p:cNvSpPr>
          <p:nvPr>
            <p:ph type="sldNum" idx="12"/>
          </p:nvPr>
        </p:nvSpPr>
        <p:spPr>
          <a:xfrm>
            <a:off x="0" y="6248400"/>
            <a:ext cx="533399" cy="381000"/>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09600" y="228600"/>
            <a:ext cx="8153398" cy="990598"/>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1"/>
          </p:nvPr>
        </p:nvSpPr>
        <p:spPr>
          <a:xfrm>
            <a:off x="609600" y="1589566"/>
            <a:ext cx="3886200" cy="4572000"/>
          </a:xfrm>
          <a:prstGeom prst="rect">
            <a:avLst/>
          </a:prstGeom>
          <a:noFill/>
          <a:ln>
            <a:noFill/>
          </a:ln>
        </p:spPr>
        <p:txBody>
          <a:bodyPr lIns="91425" tIns="91425" rIns="91425" bIns="91425" anchor="t" anchorCtr="0"/>
          <a:lstStyle>
            <a:lvl1pPr marL="320040" indent="-129540" algn="l" rtl="0">
              <a:spcBef>
                <a:spcPts val="700"/>
              </a:spcBef>
              <a:buClr>
                <a:schemeClr val="accent2"/>
              </a:buClr>
              <a:buFont typeface="Arial"/>
              <a:buChar char="◻"/>
              <a:defRPr/>
            </a:lvl1pPr>
            <a:lvl2pPr marL="640080" indent="-81280" algn="l" rtl="0">
              <a:spcBef>
                <a:spcPts val="550"/>
              </a:spcBef>
              <a:buClr>
                <a:schemeClr val="accent1"/>
              </a:buClr>
              <a:buFont typeface="Arial"/>
              <a:buChar char="⬜"/>
              <a:defRPr/>
            </a:lvl2pPr>
            <a:lvl3pPr marL="914400" indent="-38100" algn="l" rtl="0">
              <a:spcBef>
                <a:spcPts val="500"/>
              </a:spcBef>
              <a:buClr>
                <a:schemeClr val="accent2"/>
              </a:buClr>
              <a:buFont typeface="Arial"/>
              <a:buChar char="■"/>
              <a:defRPr/>
            </a:lvl3pPr>
            <a:lvl4pPr marL="1371600" indent="-50800" algn="l" rtl="0">
              <a:spcBef>
                <a:spcPts val="400"/>
              </a:spcBef>
              <a:buClr>
                <a:schemeClr val="accent3"/>
              </a:buClr>
              <a:buFont typeface="Arial"/>
              <a:buChar char="■"/>
              <a:defRPr/>
            </a:lvl4pPr>
            <a:lvl5pPr marL="1828800" indent="-63500" algn="l" rtl="0">
              <a:spcBef>
                <a:spcPts val="400"/>
              </a:spcBef>
              <a:buClr>
                <a:schemeClr val="accent4"/>
              </a:buClr>
              <a:buFont typeface="Arial"/>
              <a:buChar char="■"/>
              <a:defRPr/>
            </a:lvl5pPr>
            <a:lvl6pPr marL="2103120" indent="-33020" algn="l" rtl="0">
              <a:spcBef>
                <a:spcPts val="360"/>
              </a:spcBef>
              <a:buClr>
                <a:schemeClr val="accent1"/>
              </a:buClr>
              <a:buFont typeface="Arial"/>
              <a:buChar char="▪"/>
              <a:defRPr/>
            </a:lvl6pPr>
            <a:lvl7pPr marL="2377440" indent="-27939" algn="l" rtl="0">
              <a:spcBef>
                <a:spcPts val="360"/>
              </a:spcBef>
              <a:buClr>
                <a:schemeClr val="accent2"/>
              </a:buClr>
              <a:buFont typeface="Arial"/>
              <a:buChar char="▪"/>
              <a:defRPr/>
            </a:lvl7pPr>
            <a:lvl8pPr marL="2651760" indent="-35560" algn="l" rtl="0">
              <a:spcBef>
                <a:spcPts val="360"/>
              </a:spcBef>
              <a:buClr>
                <a:schemeClr val="accent3"/>
              </a:buClr>
              <a:buFont typeface="Arial"/>
              <a:buChar char="▪"/>
              <a:defRPr/>
            </a:lvl8pPr>
            <a:lvl9pPr marL="2926080" indent="-30479" algn="l" rtl="0">
              <a:spcBef>
                <a:spcPts val="360"/>
              </a:spcBef>
              <a:buClr>
                <a:schemeClr val="accent4"/>
              </a:buClr>
              <a:buFont typeface="Arial"/>
              <a:buChar char="▪"/>
              <a:defRPr/>
            </a:lvl9pPr>
          </a:lstStyle>
          <a:p>
            <a:endParaRPr/>
          </a:p>
        </p:txBody>
      </p:sp>
      <p:sp>
        <p:nvSpPr>
          <p:cNvPr id="102" name="Shape 102"/>
          <p:cNvSpPr txBox="1">
            <a:spLocks noGrp="1"/>
          </p:cNvSpPr>
          <p:nvPr>
            <p:ph type="body" idx="2"/>
          </p:nvPr>
        </p:nvSpPr>
        <p:spPr>
          <a:xfrm>
            <a:off x="4844901" y="1589566"/>
            <a:ext cx="3886200" cy="4572000"/>
          </a:xfrm>
          <a:prstGeom prst="rect">
            <a:avLst/>
          </a:prstGeom>
          <a:noFill/>
          <a:ln>
            <a:noFill/>
          </a:ln>
        </p:spPr>
        <p:txBody>
          <a:bodyPr lIns="91425" tIns="91425" rIns="91425" bIns="91425" anchor="t" anchorCtr="0"/>
          <a:lstStyle>
            <a:lvl1pPr marL="320040" indent="-129540" algn="l" rtl="0">
              <a:spcBef>
                <a:spcPts val="700"/>
              </a:spcBef>
              <a:buClr>
                <a:schemeClr val="accent2"/>
              </a:buClr>
              <a:buFont typeface="Arial"/>
              <a:buChar char="◻"/>
              <a:defRPr/>
            </a:lvl1pPr>
            <a:lvl2pPr marL="640080" indent="-81280" algn="l" rtl="0">
              <a:spcBef>
                <a:spcPts val="550"/>
              </a:spcBef>
              <a:buClr>
                <a:schemeClr val="accent1"/>
              </a:buClr>
              <a:buFont typeface="Arial"/>
              <a:buChar char="⬜"/>
              <a:defRPr/>
            </a:lvl2pPr>
            <a:lvl3pPr marL="914400" indent="-38100" algn="l" rtl="0">
              <a:spcBef>
                <a:spcPts val="500"/>
              </a:spcBef>
              <a:buClr>
                <a:schemeClr val="accent2"/>
              </a:buClr>
              <a:buFont typeface="Arial"/>
              <a:buChar char="■"/>
              <a:defRPr/>
            </a:lvl3pPr>
            <a:lvl4pPr marL="1371600" indent="-50800" algn="l" rtl="0">
              <a:spcBef>
                <a:spcPts val="400"/>
              </a:spcBef>
              <a:buClr>
                <a:schemeClr val="accent3"/>
              </a:buClr>
              <a:buFont typeface="Arial"/>
              <a:buChar char="■"/>
              <a:defRPr/>
            </a:lvl4pPr>
            <a:lvl5pPr marL="1828800" indent="-63500" algn="l" rtl="0">
              <a:spcBef>
                <a:spcPts val="400"/>
              </a:spcBef>
              <a:buClr>
                <a:schemeClr val="accent4"/>
              </a:buClr>
              <a:buFont typeface="Arial"/>
              <a:buChar char="■"/>
              <a:defRPr/>
            </a:lvl5pPr>
            <a:lvl6pPr marL="2103120" indent="-33020" algn="l" rtl="0">
              <a:spcBef>
                <a:spcPts val="360"/>
              </a:spcBef>
              <a:buClr>
                <a:schemeClr val="accent1"/>
              </a:buClr>
              <a:buFont typeface="Arial"/>
              <a:buChar char="▪"/>
              <a:defRPr/>
            </a:lvl6pPr>
            <a:lvl7pPr marL="2377440" indent="-27939" algn="l" rtl="0">
              <a:spcBef>
                <a:spcPts val="360"/>
              </a:spcBef>
              <a:buClr>
                <a:schemeClr val="accent2"/>
              </a:buClr>
              <a:buFont typeface="Arial"/>
              <a:buChar char="▪"/>
              <a:defRPr/>
            </a:lvl7pPr>
            <a:lvl8pPr marL="2651760" indent="-35560" algn="l" rtl="0">
              <a:spcBef>
                <a:spcPts val="360"/>
              </a:spcBef>
              <a:buClr>
                <a:schemeClr val="accent3"/>
              </a:buClr>
              <a:buFont typeface="Arial"/>
              <a:buChar char="▪"/>
              <a:defRPr/>
            </a:lvl8pPr>
            <a:lvl9pPr marL="2926080" indent="-30479" algn="l" rtl="0">
              <a:spcBef>
                <a:spcPts val="360"/>
              </a:spcBef>
              <a:buClr>
                <a:schemeClr val="accent4"/>
              </a:buClr>
              <a:buFont typeface="Arial"/>
              <a:buChar char="▪"/>
              <a:defRPr/>
            </a:lvl9pPr>
          </a:lstStyle>
          <a:p>
            <a:endParaRPr/>
          </a:p>
        </p:txBody>
      </p:sp>
      <p:sp>
        <p:nvSpPr>
          <p:cNvPr id="103" name="Shape 103"/>
          <p:cNvSpPr txBox="1">
            <a:spLocks noGrp="1"/>
          </p:cNvSpPr>
          <p:nvPr>
            <p:ph type="dt" idx="10"/>
          </p:nvPr>
        </p:nvSpPr>
        <p:spPr>
          <a:xfrm>
            <a:off x="6096000" y="6248400"/>
            <a:ext cx="26669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4" name="Shape 104"/>
          <p:cNvSpPr txBox="1">
            <a:spLocks noGrp="1"/>
          </p:cNvSpPr>
          <p:nvPr>
            <p:ph type="sldNum" idx="12"/>
          </p:nvPr>
        </p:nvSpPr>
        <p:spPr>
          <a:xfrm>
            <a:off x="0" y="1272220"/>
            <a:ext cx="533399" cy="244474"/>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05" name="Shape 105"/>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533400" y="273050"/>
            <a:ext cx="8153398" cy="86994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8" name="Shape 108"/>
          <p:cNvSpPr txBox="1">
            <a:spLocks noGrp="1"/>
          </p:cNvSpPr>
          <p:nvPr>
            <p:ph type="body" idx="1"/>
          </p:nvPr>
        </p:nvSpPr>
        <p:spPr>
          <a:xfrm>
            <a:off x="609600" y="2438400"/>
            <a:ext cx="3886200" cy="3581398"/>
          </a:xfrm>
          <a:prstGeom prst="rect">
            <a:avLst/>
          </a:prstGeom>
          <a:noFill/>
          <a:ln>
            <a:noFill/>
          </a:ln>
        </p:spPr>
        <p:txBody>
          <a:bodyPr lIns="91425" tIns="91425" rIns="91425" bIns="91425" anchor="t" anchorCtr="0"/>
          <a:lstStyle>
            <a:lvl1pPr marL="320040" indent="-129540" algn="l" rtl="0">
              <a:spcBef>
                <a:spcPts val="700"/>
              </a:spcBef>
              <a:buClr>
                <a:schemeClr val="accent2"/>
              </a:buClr>
              <a:buFont typeface="Arial"/>
              <a:buChar char="◻"/>
              <a:defRPr/>
            </a:lvl1pPr>
            <a:lvl2pPr marL="640080" indent="-81280" algn="l" rtl="0">
              <a:spcBef>
                <a:spcPts val="550"/>
              </a:spcBef>
              <a:buClr>
                <a:schemeClr val="accent1"/>
              </a:buClr>
              <a:buFont typeface="Arial"/>
              <a:buChar char="⬜"/>
              <a:defRPr/>
            </a:lvl2pPr>
            <a:lvl3pPr marL="914400" indent="-38100" algn="l" rtl="0">
              <a:spcBef>
                <a:spcPts val="500"/>
              </a:spcBef>
              <a:buClr>
                <a:schemeClr val="accent2"/>
              </a:buClr>
              <a:buFont typeface="Arial"/>
              <a:buChar char="■"/>
              <a:defRPr/>
            </a:lvl3pPr>
            <a:lvl4pPr marL="1371600" indent="-50800" algn="l" rtl="0">
              <a:spcBef>
                <a:spcPts val="400"/>
              </a:spcBef>
              <a:buClr>
                <a:schemeClr val="accent3"/>
              </a:buClr>
              <a:buFont typeface="Arial"/>
              <a:buChar char="■"/>
              <a:defRPr/>
            </a:lvl4pPr>
            <a:lvl5pPr marL="1828800" indent="-63500" algn="l" rtl="0">
              <a:spcBef>
                <a:spcPts val="400"/>
              </a:spcBef>
              <a:buClr>
                <a:schemeClr val="accent4"/>
              </a:buClr>
              <a:buFont typeface="Arial"/>
              <a:buChar char="■"/>
              <a:defRPr/>
            </a:lvl5pPr>
            <a:lvl6pPr marL="2103120" indent="-33020" algn="l" rtl="0">
              <a:spcBef>
                <a:spcPts val="360"/>
              </a:spcBef>
              <a:buClr>
                <a:schemeClr val="accent1"/>
              </a:buClr>
              <a:buFont typeface="Arial"/>
              <a:buChar char="▪"/>
              <a:defRPr/>
            </a:lvl6pPr>
            <a:lvl7pPr marL="2377440" indent="-27939" algn="l" rtl="0">
              <a:spcBef>
                <a:spcPts val="360"/>
              </a:spcBef>
              <a:buClr>
                <a:schemeClr val="accent2"/>
              </a:buClr>
              <a:buFont typeface="Arial"/>
              <a:buChar char="▪"/>
              <a:defRPr/>
            </a:lvl7pPr>
            <a:lvl8pPr marL="2651760" indent="-35560" algn="l" rtl="0">
              <a:spcBef>
                <a:spcPts val="360"/>
              </a:spcBef>
              <a:buClr>
                <a:schemeClr val="accent3"/>
              </a:buClr>
              <a:buFont typeface="Arial"/>
              <a:buChar char="▪"/>
              <a:defRPr/>
            </a:lvl8pPr>
            <a:lvl9pPr marL="2926080" indent="-30479" algn="l" rtl="0">
              <a:spcBef>
                <a:spcPts val="360"/>
              </a:spcBef>
              <a:buClr>
                <a:schemeClr val="accent4"/>
              </a:buClr>
              <a:buFont typeface="Arial"/>
              <a:buChar char="▪"/>
              <a:defRPr/>
            </a:lvl9pPr>
          </a:lstStyle>
          <a:p>
            <a:endParaRPr/>
          </a:p>
        </p:txBody>
      </p:sp>
      <p:sp>
        <p:nvSpPr>
          <p:cNvPr id="109" name="Shape 109"/>
          <p:cNvSpPr txBox="1">
            <a:spLocks noGrp="1"/>
          </p:cNvSpPr>
          <p:nvPr>
            <p:ph type="body" idx="2"/>
          </p:nvPr>
        </p:nvSpPr>
        <p:spPr>
          <a:xfrm>
            <a:off x="4800600" y="2438400"/>
            <a:ext cx="3886200" cy="3581398"/>
          </a:xfrm>
          <a:prstGeom prst="rect">
            <a:avLst/>
          </a:prstGeom>
          <a:noFill/>
          <a:ln>
            <a:noFill/>
          </a:ln>
        </p:spPr>
        <p:txBody>
          <a:bodyPr lIns="91425" tIns="91425" rIns="91425" bIns="91425" anchor="t" anchorCtr="0"/>
          <a:lstStyle>
            <a:lvl1pPr marL="320040" indent="-129540" algn="l" rtl="0">
              <a:spcBef>
                <a:spcPts val="700"/>
              </a:spcBef>
              <a:buClr>
                <a:schemeClr val="accent2"/>
              </a:buClr>
              <a:buFont typeface="Arial"/>
              <a:buChar char="◻"/>
              <a:defRPr/>
            </a:lvl1pPr>
            <a:lvl2pPr marL="640080" indent="-81280" algn="l" rtl="0">
              <a:spcBef>
                <a:spcPts val="550"/>
              </a:spcBef>
              <a:buClr>
                <a:schemeClr val="accent1"/>
              </a:buClr>
              <a:buFont typeface="Arial"/>
              <a:buChar char="⬜"/>
              <a:defRPr/>
            </a:lvl2pPr>
            <a:lvl3pPr marL="914400" indent="-38100" algn="l" rtl="0">
              <a:spcBef>
                <a:spcPts val="500"/>
              </a:spcBef>
              <a:buClr>
                <a:schemeClr val="accent2"/>
              </a:buClr>
              <a:buFont typeface="Arial"/>
              <a:buChar char="■"/>
              <a:defRPr/>
            </a:lvl3pPr>
            <a:lvl4pPr marL="1371600" indent="-50800" algn="l" rtl="0">
              <a:spcBef>
                <a:spcPts val="400"/>
              </a:spcBef>
              <a:buClr>
                <a:schemeClr val="accent3"/>
              </a:buClr>
              <a:buFont typeface="Arial"/>
              <a:buChar char="■"/>
              <a:defRPr/>
            </a:lvl4pPr>
            <a:lvl5pPr marL="1828800" indent="-63500" algn="l" rtl="0">
              <a:spcBef>
                <a:spcPts val="400"/>
              </a:spcBef>
              <a:buClr>
                <a:schemeClr val="accent4"/>
              </a:buClr>
              <a:buFont typeface="Arial"/>
              <a:buChar char="■"/>
              <a:defRPr/>
            </a:lvl5pPr>
            <a:lvl6pPr marL="2103120" indent="-33020" algn="l" rtl="0">
              <a:spcBef>
                <a:spcPts val="360"/>
              </a:spcBef>
              <a:buClr>
                <a:schemeClr val="accent1"/>
              </a:buClr>
              <a:buFont typeface="Arial"/>
              <a:buChar char="▪"/>
              <a:defRPr/>
            </a:lvl6pPr>
            <a:lvl7pPr marL="2377440" indent="-27939" algn="l" rtl="0">
              <a:spcBef>
                <a:spcPts val="360"/>
              </a:spcBef>
              <a:buClr>
                <a:schemeClr val="accent2"/>
              </a:buClr>
              <a:buFont typeface="Arial"/>
              <a:buChar char="▪"/>
              <a:defRPr/>
            </a:lvl7pPr>
            <a:lvl8pPr marL="2651760" indent="-35560" algn="l" rtl="0">
              <a:spcBef>
                <a:spcPts val="360"/>
              </a:spcBef>
              <a:buClr>
                <a:schemeClr val="accent3"/>
              </a:buClr>
              <a:buFont typeface="Arial"/>
              <a:buChar char="▪"/>
              <a:defRPr/>
            </a:lvl8pPr>
            <a:lvl9pPr marL="2926080" indent="-30479" algn="l" rtl="0">
              <a:spcBef>
                <a:spcPts val="360"/>
              </a:spcBef>
              <a:buClr>
                <a:schemeClr val="accent4"/>
              </a:buClr>
              <a:buFont typeface="Arial"/>
              <a:buChar char="▪"/>
              <a:defRPr/>
            </a:lvl9pPr>
          </a:lstStyle>
          <a:p>
            <a:endParaRPr/>
          </a:p>
        </p:txBody>
      </p:sp>
      <p:sp>
        <p:nvSpPr>
          <p:cNvPr id="110" name="Shape 110"/>
          <p:cNvSpPr txBox="1">
            <a:spLocks noGrp="1"/>
          </p:cNvSpPr>
          <p:nvPr>
            <p:ph type="dt" idx="10"/>
          </p:nvPr>
        </p:nvSpPr>
        <p:spPr>
          <a:xfrm>
            <a:off x="6096000" y="6248400"/>
            <a:ext cx="26669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11" name="Shape 111"/>
          <p:cNvSpPr txBox="1">
            <a:spLocks noGrp="1"/>
          </p:cNvSpPr>
          <p:nvPr>
            <p:ph type="sldNum" idx="12"/>
          </p:nvPr>
        </p:nvSpPr>
        <p:spPr>
          <a:xfrm>
            <a:off x="0" y="1272220"/>
            <a:ext cx="533399" cy="244474"/>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12" name="Shape 112"/>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13" name="Shape 113"/>
          <p:cNvSpPr txBox="1">
            <a:spLocks noGrp="1"/>
          </p:cNvSpPr>
          <p:nvPr>
            <p:ph type="body" idx="3"/>
          </p:nvPr>
        </p:nvSpPr>
        <p:spPr>
          <a:xfrm>
            <a:off x="609600" y="1752600"/>
            <a:ext cx="3886200" cy="640079"/>
          </a:xfrm>
          <a:prstGeom prst="rect">
            <a:avLst/>
          </a:prstGeom>
          <a:solidFill>
            <a:schemeClr val="accent2"/>
          </a:solidFill>
          <a:ln>
            <a:noFill/>
          </a:ln>
        </p:spPr>
        <p:txBody>
          <a:bodyPr lIns="91425" tIns="91425" rIns="91425" bIns="91425" anchor="ctr" anchorCtr="0"/>
          <a:lstStyle>
            <a:lvl1pPr marL="0" indent="0" rtl="0">
              <a:spcBef>
                <a:spcPts val="0"/>
              </a:spcBef>
              <a:buClr>
                <a:srgbClr val="FFFFFF"/>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4" name="Shape 114"/>
          <p:cNvSpPr txBox="1">
            <a:spLocks noGrp="1"/>
          </p:cNvSpPr>
          <p:nvPr>
            <p:ph type="body" idx="4"/>
          </p:nvPr>
        </p:nvSpPr>
        <p:spPr>
          <a:xfrm>
            <a:off x="4800600" y="1752600"/>
            <a:ext cx="3886200" cy="640079"/>
          </a:xfrm>
          <a:prstGeom prst="rect">
            <a:avLst/>
          </a:prstGeom>
          <a:solidFill>
            <a:schemeClr val="accent4"/>
          </a:solidFill>
          <a:ln>
            <a:noFill/>
          </a:ln>
        </p:spPr>
        <p:txBody>
          <a:bodyPr lIns="91425" tIns="91425" rIns="91425" bIns="91425" anchor="ctr" anchorCtr="0"/>
          <a:lstStyle>
            <a:lvl1pPr marL="0" indent="0" rtl="0">
              <a:spcBef>
                <a:spcPts val="0"/>
              </a:spcBef>
              <a:buClr>
                <a:srgbClr val="FFFFFF"/>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09600" y="273050"/>
            <a:ext cx="8077199" cy="869949"/>
          </a:xfrm>
          <a:prstGeom prst="rect">
            <a:avLst/>
          </a:prstGeom>
          <a:noFill/>
          <a:ln>
            <a:noFill/>
          </a:ln>
        </p:spPr>
        <p:txBody>
          <a:bodyPr lIns="91425" tIns="91425" rIns="91425" bIns="91425" anchor="ctr" anchorCtr="0"/>
          <a:lstStyle>
            <a:lvl1pPr algn="l"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7" name="Shape 117"/>
          <p:cNvSpPr txBox="1">
            <a:spLocks noGrp="1"/>
          </p:cNvSpPr>
          <p:nvPr>
            <p:ph type="dt" idx="10"/>
          </p:nvPr>
        </p:nvSpPr>
        <p:spPr>
          <a:xfrm>
            <a:off x="6096000" y="6248400"/>
            <a:ext cx="26669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18" name="Shape 118"/>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19" name="Shape 119"/>
          <p:cNvSpPr txBox="1">
            <a:spLocks noGrp="1"/>
          </p:cNvSpPr>
          <p:nvPr>
            <p:ph type="sldNum" idx="12"/>
          </p:nvPr>
        </p:nvSpPr>
        <p:spPr>
          <a:xfrm>
            <a:off x="0" y="1272220"/>
            <a:ext cx="533399" cy="244474"/>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20" name="Shape 120"/>
          <p:cNvSpPr txBox="1">
            <a:spLocks noGrp="1"/>
          </p:cNvSpPr>
          <p:nvPr>
            <p:ph type="body" idx="1"/>
          </p:nvPr>
        </p:nvSpPr>
        <p:spPr>
          <a:xfrm>
            <a:off x="609600" y="1752600"/>
            <a:ext cx="1600198" cy="4343400"/>
          </a:xfrm>
          <a:prstGeom prst="rect">
            <a:avLst/>
          </a:prstGeom>
          <a:solidFill>
            <a:schemeClr val="accent2"/>
          </a:solidFill>
          <a:ln w="50800" cap="sq">
            <a:solidFill>
              <a:schemeClr val="accent2"/>
            </a:solidFill>
            <a:prstDash val="solid"/>
            <a:miter/>
            <a:headEnd type="none" w="med" len="med"/>
            <a:tailEnd type="none" w="med" len="med"/>
          </a:ln>
        </p:spPr>
        <p:txBody>
          <a:bodyPr lIns="91425" tIns="91425" rIns="91425" bIns="91425" anchor="t" anchorCtr="0"/>
          <a:lstStyle>
            <a:lvl1pPr marL="0" indent="0" rtl="0">
              <a:spcBef>
                <a:spcPts val="0"/>
              </a:spcBef>
              <a:spcAft>
                <a:spcPts val="1000"/>
              </a:spcAft>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1" name="Shape 121"/>
          <p:cNvSpPr txBox="1">
            <a:spLocks noGrp="1"/>
          </p:cNvSpPr>
          <p:nvPr>
            <p:ph type="body" idx="2"/>
          </p:nvPr>
        </p:nvSpPr>
        <p:spPr>
          <a:xfrm>
            <a:off x="2362200" y="1752600"/>
            <a:ext cx="6400799" cy="4419599"/>
          </a:xfrm>
          <a:prstGeom prst="rect">
            <a:avLst/>
          </a:prstGeom>
          <a:noFill/>
          <a:ln>
            <a:noFill/>
          </a:ln>
        </p:spPr>
        <p:txBody>
          <a:bodyPr lIns="91425" tIns="91425" rIns="91425" bIns="91425" anchor="t" anchorCtr="0"/>
          <a:lstStyle>
            <a:lvl1pPr marL="320040" indent="-129540" algn="l" rtl="0">
              <a:spcBef>
                <a:spcPts val="700"/>
              </a:spcBef>
              <a:buClr>
                <a:schemeClr val="accent2"/>
              </a:buClr>
              <a:buFont typeface="Arial"/>
              <a:buChar char="◻"/>
              <a:defRPr/>
            </a:lvl1pPr>
            <a:lvl2pPr marL="640080" indent="-81280" algn="l" rtl="0">
              <a:spcBef>
                <a:spcPts val="550"/>
              </a:spcBef>
              <a:buClr>
                <a:schemeClr val="accent1"/>
              </a:buClr>
              <a:buFont typeface="Arial"/>
              <a:buChar char="⬜"/>
              <a:defRPr/>
            </a:lvl2pPr>
            <a:lvl3pPr marL="914400" indent="-38100" algn="l" rtl="0">
              <a:spcBef>
                <a:spcPts val="500"/>
              </a:spcBef>
              <a:buClr>
                <a:schemeClr val="accent2"/>
              </a:buClr>
              <a:buFont typeface="Arial"/>
              <a:buChar char="■"/>
              <a:defRPr/>
            </a:lvl3pPr>
            <a:lvl4pPr marL="1371600" indent="-50800" algn="l" rtl="0">
              <a:spcBef>
                <a:spcPts val="400"/>
              </a:spcBef>
              <a:buClr>
                <a:schemeClr val="accent3"/>
              </a:buClr>
              <a:buFont typeface="Arial"/>
              <a:buChar char="■"/>
              <a:defRPr/>
            </a:lvl4pPr>
            <a:lvl5pPr marL="1828800" indent="-63500" algn="l" rtl="0">
              <a:spcBef>
                <a:spcPts val="400"/>
              </a:spcBef>
              <a:buClr>
                <a:schemeClr val="accent4"/>
              </a:buClr>
              <a:buFont typeface="Arial"/>
              <a:buChar char="■"/>
              <a:defRPr/>
            </a:lvl5pPr>
            <a:lvl6pPr marL="2103120" indent="-33020" algn="l" rtl="0">
              <a:spcBef>
                <a:spcPts val="360"/>
              </a:spcBef>
              <a:buClr>
                <a:schemeClr val="accent1"/>
              </a:buClr>
              <a:buFont typeface="Arial"/>
              <a:buChar char="▪"/>
              <a:defRPr/>
            </a:lvl6pPr>
            <a:lvl7pPr marL="2377440" indent="-27939" algn="l" rtl="0">
              <a:spcBef>
                <a:spcPts val="360"/>
              </a:spcBef>
              <a:buClr>
                <a:schemeClr val="accent2"/>
              </a:buClr>
              <a:buFont typeface="Arial"/>
              <a:buChar char="▪"/>
              <a:defRPr/>
            </a:lvl7pPr>
            <a:lvl8pPr marL="2651760" indent="-35560" algn="l" rtl="0">
              <a:spcBef>
                <a:spcPts val="360"/>
              </a:spcBef>
              <a:buClr>
                <a:schemeClr val="accent3"/>
              </a:buClr>
              <a:buFont typeface="Arial"/>
              <a:buChar char="▪"/>
              <a:defRPr/>
            </a:lvl8pPr>
            <a:lvl9pPr marL="2926080" indent="-30479" algn="l" rtl="0">
              <a:spcBef>
                <a:spcPts val="360"/>
              </a:spcBef>
              <a:buClr>
                <a:schemeClr val="accent4"/>
              </a:buClr>
              <a:buFont typeface="Arial"/>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bg>
      <p:bgPr>
        <a:noFill/>
        <a:effectLst/>
      </p:bgPr>
    </p:bg>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1600200" y="5486400"/>
            <a:ext cx="7315200" cy="685799"/>
          </a:xfrm>
          <a:prstGeom prst="rect">
            <a:avLst/>
          </a:prstGeom>
          <a:noFill/>
          <a:ln>
            <a:noFill/>
          </a:ln>
        </p:spPr>
        <p:txBody>
          <a:bodyPr lIns="91425" tIns="91425" rIns="91425" bIns="91425" anchor="t" anchorCtr="0"/>
          <a:lstStyle>
            <a:lvl1pPr marL="0" indent="0" rtl="0">
              <a:spcBef>
                <a:spcPts val="0"/>
              </a:spcBef>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4" name="Shape 124"/>
          <p:cNvSpPr/>
          <p:nvPr/>
        </p:nvSpPr>
        <p:spPr>
          <a:xfrm>
            <a:off x="-9144" y="4572000"/>
            <a:ext cx="9144000" cy="886967"/>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125" name="Shape 125"/>
          <p:cNvSpPr/>
          <p:nvPr/>
        </p:nvSpPr>
        <p:spPr>
          <a:xfrm>
            <a:off x="-9144" y="4663439"/>
            <a:ext cx="1463038" cy="713232"/>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126" name="Shape 126"/>
          <p:cNvSpPr/>
          <p:nvPr/>
        </p:nvSpPr>
        <p:spPr>
          <a:xfrm>
            <a:off x="1545336" y="4654296"/>
            <a:ext cx="7598663" cy="713232"/>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127" name="Shape 127"/>
          <p:cNvSpPr txBox="1">
            <a:spLocks noGrp="1"/>
          </p:cNvSpPr>
          <p:nvPr>
            <p:ph type="title"/>
          </p:nvPr>
        </p:nvSpPr>
        <p:spPr>
          <a:xfrm>
            <a:off x="1600200" y="4648200"/>
            <a:ext cx="7315200" cy="685799"/>
          </a:xfrm>
          <a:prstGeom prst="rect">
            <a:avLst/>
          </a:prstGeom>
          <a:noFill/>
          <a:ln>
            <a:noFill/>
          </a:ln>
        </p:spPr>
        <p:txBody>
          <a:bodyPr lIns="91425" tIns="91425" rIns="91425" bIns="91425" anchor="ctr" anchorCtr="0"/>
          <a:lstStyle>
            <a:lvl1pPr algn="l" rtl="0">
              <a:spcBef>
                <a:spcPts val="0"/>
              </a:spcBef>
              <a:buClr>
                <a:srgbClr val="FFFFFF"/>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8" name="Shape 128"/>
          <p:cNvSpPr/>
          <p:nvPr/>
        </p:nvSpPr>
        <p:spPr>
          <a:xfrm>
            <a:off x="1447800" y="0"/>
            <a:ext cx="100584" cy="6867143"/>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129" name="Shape 129"/>
          <p:cNvSpPr txBox="1">
            <a:spLocks noGrp="1"/>
          </p:cNvSpPr>
          <p:nvPr>
            <p:ph type="dt" idx="10"/>
          </p:nvPr>
        </p:nvSpPr>
        <p:spPr>
          <a:xfrm>
            <a:off x="6248400" y="6248400"/>
            <a:ext cx="26669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0" name="Shape 130"/>
          <p:cNvSpPr txBox="1">
            <a:spLocks noGrp="1"/>
          </p:cNvSpPr>
          <p:nvPr>
            <p:ph type="sldNum" idx="12"/>
          </p:nvPr>
        </p:nvSpPr>
        <p:spPr>
          <a:xfrm>
            <a:off x="0" y="4667248"/>
            <a:ext cx="1447800" cy="663578"/>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31" name="Shape 131"/>
          <p:cNvSpPr txBox="1">
            <a:spLocks noGrp="1"/>
          </p:cNvSpPr>
          <p:nvPr>
            <p:ph type="ftr" idx="11"/>
          </p:nvPr>
        </p:nvSpPr>
        <p:spPr>
          <a:xfrm>
            <a:off x="1600200" y="6248205"/>
            <a:ext cx="4572000"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2" name="Shape 132"/>
          <p:cNvSpPr>
            <a:spLocks noGrp="1"/>
          </p:cNvSpPr>
          <p:nvPr>
            <p:ph type="pic" idx="2"/>
          </p:nvPr>
        </p:nvSpPr>
        <p:spPr>
          <a:xfrm>
            <a:off x="1560575" y="0"/>
            <a:ext cx="7583423" cy="4568952"/>
          </a:xfrm>
          <a:prstGeom prst="rect">
            <a:avLst/>
          </a:prstGeom>
          <a:solidFill>
            <a:srgbClr val="E9F0F5"/>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09600" y="228600"/>
            <a:ext cx="8153398" cy="990598"/>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5" name="Shape 135"/>
          <p:cNvSpPr txBox="1">
            <a:spLocks noGrp="1"/>
          </p:cNvSpPr>
          <p:nvPr>
            <p:ph type="body" idx="1"/>
          </p:nvPr>
        </p:nvSpPr>
        <p:spPr>
          <a:xfrm rot="5400000">
            <a:off x="2426207" y="-213359"/>
            <a:ext cx="4526278" cy="8153398"/>
          </a:xfrm>
          <a:prstGeom prst="rect">
            <a:avLst/>
          </a:prstGeom>
          <a:noFill/>
          <a:ln>
            <a:noFill/>
          </a:ln>
        </p:spPr>
        <p:txBody>
          <a:bodyPr lIns="91425" tIns="91425" rIns="91425" bIns="91425" anchor="t" anchorCtr="0"/>
          <a:lstStyle>
            <a:lvl1pPr marL="320040" indent="-129540" algn="l" rtl="0">
              <a:spcBef>
                <a:spcPts val="700"/>
              </a:spcBef>
              <a:buClr>
                <a:schemeClr val="accent2"/>
              </a:buClr>
              <a:buFont typeface="Arial"/>
              <a:buChar char="◻"/>
              <a:defRPr/>
            </a:lvl1pPr>
            <a:lvl2pPr marL="640080" indent="-81280" algn="l" rtl="0">
              <a:spcBef>
                <a:spcPts val="550"/>
              </a:spcBef>
              <a:buClr>
                <a:schemeClr val="accent1"/>
              </a:buClr>
              <a:buFont typeface="Arial"/>
              <a:buChar char="⬜"/>
              <a:defRPr/>
            </a:lvl2pPr>
            <a:lvl3pPr marL="914400" indent="-38100" algn="l" rtl="0">
              <a:spcBef>
                <a:spcPts val="500"/>
              </a:spcBef>
              <a:buClr>
                <a:schemeClr val="accent2"/>
              </a:buClr>
              <a:buFont typeface="Arial"/>
              <a:buChar char="■"/>
              <a:defRPr/>
            </a:lvl3pPr>
            <a:lvl4pPr marL="1371600" indent="-50800" algn="l" rtl="0">
              <a:spcBef>
                <a:spcPts val="400"/>
              </a:spcBef>
              <a:buClr>
                <a:schemeClr val="accent3"/>
              </a:buClr>
              <a:buFont typeface="Arial"/>
              <a:buChar char="■"/>
              <a:defRPr/>
            </a:lvl4pPr>
            <a:lvl5pPr marL="1828800" indent="-63500" algn="l" rtl="0">
              <a:spcBef>
                <a:spcPts val="400"/>
              </a:spcBef>
              <a:buClr>
                <a:schemeClr val="accent4"/>
              </a:buClr>
              <a:buFont typeface="Arial"/>
              <a:buChar char="■"/>
              <a:defRPr/>
            </a:lvl5pPr>
            <a:lvl6pPr marL="2103120" indent="-33020" algn="l" rtl="0">
              <a:spcBef>
                <a:spcPts val="360"/>
              </a:spcBef>
              <a:buClr>
                <a:schemeClr val="accent1"/>
              </a:buClr>
              <a:buFont typeface="Arial"/>
              <a:buChar char="▪"/>
              <a:defRPr/>
            </a:lvl6pPr>
            <a:lvl7pPr marL="2377440" indent="-27939" algn="l" rtl="0">
              <a:spcBef>
                <a:spcPts val="360"/>
              </a:spcBef>
              <a:buClr>
                <a:schemeClr val="accent2"/>
              </a:buClr>
              <a:buFont typeface="Arial"/>
              <a:buChar char="▪"/>
              <a:defRPr/>
            </a:lvl7pPr>
            <a:lvl8pPr marL="2651760" indent="-35560" algn="l" rtl="0">
              <a:spcBef>
                <a:spcPts val="360"/>
              </a:spcBef>
              <a:buClr>
                <a:schemeClr val="accent3"/>
              </a:buClr>
              <a:buFont typeface="Arial"/>
              <a:buChar char="▪"/>
              <a:defRPr/>
            </a:lvl8pPr>
            <a:lvl9pPr marL="2926080" indent="-30479" algn="l" rtl="0">
              <a:spcBef>
                <a:spcPts val="360"/>
              </a:spcBef>
              <a:buClr>
                <a:schemeClr val="accent4"/>
              </a:buClr>
              <a:buFont typeface="Arial"/>
              <a:buChar char="▪"/>
              <a:defRPr/>
            </a:lvl9pPr>
          </a:lstStyle>
          <a:p>
            <a:endParaRPr/>
          </a:p>
        </p:txBody>
      </p:sp>
      <p:sp>
        <p:nvSpPr>
          <p:cNvPr id="136" name="Shape 136"/>
          <p:cNvSpPr txBox="1">
            <a:spLocks noGrp="1"/>
          </p:cNvSpPr>
          <p:nvPr>
            <p:ph type="dt" idx="10"/>
          </p:nvPr>
        </p:nvSpPr>
        <p:spPr>
          <a:xfrm>
            <a:off x="6096000" y="6248400"/>
            <a:ext cx="26669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7" name="Shape 137"/>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8" name="Shape 138"/>
          <p:cNvSpPr txBox="1">
            <a:spLocks noGrp="1"/>
          </p:cNvSpPr>
          <p:nvPr>
            <p:ph type="sldNum" idx="12"/>
          </p:nvPr>
        </p:nvSpPr>
        <p:spPr>
          <a:xfrm>
            <a:off x="0" y="1272220"/>
            <a:ext cx="533399" cy="244474"/>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09600" y="228600"/>
            <a:ext cx="8153398" cy="990598"/>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9" name="Shape 59"/>
          <p:cNvSpPr txBox="1">
            <a:spLocks noGrp="1"/>
          </p:cNvSpPr>
          <p:nvPr>
            <p:ph type="body" idx="1"/>
          </p:nvPr>
        </p:nvSpPr>
        <p:spPr>
          <a:xfrm>
            <a:off x="612647" y="1600200"/>
            <a:ext cx="8153398" cy="4526278"/>
          </a:xfrm>
          <a:prstGeom prst="rect">
            <a:avLst/>
          </a:prstGeom>
          <a:noFill/>
          <a:ln>
            <a:noFill/>
          </a:ln>
        </p:spPr>
        <p:txBody>
          <a:bodyPr lIns="91425" tIns="91425" rIns="91425" bIns="91425" anchor="t" anchorCtr="0"/>
          <a:lstStyle>
            <a:lvl1pPr marL="320040" marR="0" indent="-129540" algn="l" rtl="0">
              <a:lnSpc>
                <a:spcPct val="100000"/>
              </a:lnSpc>
              <a:spcBef>
                <a:spcPts val="700"/>
              </a:spcBef>
              <a:spcAft>
                <a:spcPts val="0"/>
              </a:spcAft>
              <a:buClr>
                <a:schemeClr val="accent2"/>
              </a:buClr>
              <a:buFont typeface="Arial"/>
              <a:buChar char="◻"/>
              <a:defRPr/>
            </a:lvl1pPr>
            <a:lvl2pPr marL="640080" marR="0" indent="-81280" algn="l" rtl="0">
              <a:lnSpc>
                <a:spcPct val="100000"/>
              </a:lnSpc>
              <a:spcBef>
                <a:spcPts val="550"/>
              </a:spcBef>
              <a:spcAft>
                <a:spcPts val="0"/>
              </a:spcAft>
              <a:buClr>
                <a:schemeClr val="accent1"/>
              </a:buClr>
              <a:buFont typeface="Arial"/>
              <a:buChar char="⬜"/>
              <a:defRPr/>
            </a:lvl2pPr>
            <a:lvl3pPr marL="914400" marR="0" indent="-38100" algn="l" rtl="0">
              <a:lnSpc>
                <a:spcPct val="100000"/>
              </a:lnSpc>
              <a:spcBef>
                <a:spcPts val="500"/>
              </a:spcBef>
              <a:spcAft>
                <a:spcPts val="0"/>
              </a:spcAft>
              <a:buClr>
                <a:schemeClr val="accent2"/>
              </a:buClr>
              <a:buFont typeface="Arial"/>
              <a:buChar char="■"/>
              <a:defRPr/>
            </a:lvl3pPr>
            <a:lvl4pPr marL="1371600" marR="0" indent="-50800" algn="l" rtl="0">
              <a:lnSpc>
                <a:spcPct val="100000"/>
              </a:lnSpc>
              <a:spcBef>
                <a:spcPts val="400"/>
              </a:spcBef>
              <a:spcAft>
                <a:spcPts val="0"/>
              </a:spcAft>
              <a:buClr>
                <a:schemeClr val="accent3"/>
              </a:buClr>
              <a:buFont typeface="Arial"/>
              <a:buChar char="■"/>
              <a:defRPr/>
            </a:lvl4pPr>
            <a:lvl5pPr marL="1828800" marR="0" indent="-63500" algn="l" rtl="0">
              <a:lnSpc>
                <a:spcPct val="100000"/>
              </a:lnSpc>
              <a:spcBef>
                <a:spcPts val="400"/>
              </a:spcBef>
              <a:spcAft>
                <a:spcPts val="0"/>
              </a:spcAft>
              <a:buClr>
                <a:schemeClr val="accent4"/>
              </a:buClr>
              <a:buFont typeface="Arial"/>
              <a:buChar char="■"/>
              <a:defRPr/>
            </a:lvl5pPr>
            <a:lvl6pPr marL="2103120" marR="0" indent="-33020" algn="l" rtl="0">
              <a:lnSpc>
                <a:spcPct val="100000"/>
              </a:lnSpc>
              <a:spcBef>
                <a:spcPts val="360"/>
              </a:spcBef>
              <a:spcAft>
                <a:spcPts val="0"/>
              </a:spcAft>
              <a:buClr>
                <a:schemeClr val="accent1"/>
              </a:buClr>
              <a:buFont typeface="Arial"/>
              <a:buChar char="▪"/>
              <a:defRPr/>
            </a:lvl6pPr>
            <a:lvl7pPr marL="2377440" marR="0" indent="-27939" algn="l" rtl="0">
              <a:lnSpc>
                <a:spcPct val="100000"/>
              </a:lnSpc>
              <a:spcBef>
                <a:spcPts val="360"/>
              </a:spcBef>
              <a:spcAft>
                <a:spcPts val="0"/>
              </a:spcAft>
              <a:buClr>
                <a:schemeClr val="accent2"/>
              </a:buClr>
              <a:buFont typeface="Arial"/>
              <a:buChar char="▪"/>
              <a:defRPr/>
            </a:lvl7pPr>
            <a:lvl8pPr marL="2651760" marR="0" indent="-35560" algn="l" rtl="0">
              <a:lnSpc>
                <a:spcPct val="100000"/>
              </a:lnSpc>
              <a:spcBef>
                <a:spcPts val="360"/>
              </a:spcBef>
              <a:spcAft>
                <a:spcPts val="0"/>
              </a:spcAft>
              <a:buClr>
                <a:schemeClr val="accent3"/>
              </a:buClr>
              <a:buFont typeface="Arial"/>
              <a:buChar char="▪"/>
              <a:defRPr/>
            </a:lvl8pPr>
            <a:lvl9pPr marL="2926080" marR="0" indent="-30479" algn="l" rtl="0">
              <a:lnSpc>
                <a:spcPct val="100000"/>
              </a:lnSpc>
              <a:spcBef>
                <a:spcPts val="360"/>
              </a:spcBef>
              <a:spcAft>
                <a:spcPts val="0"/>
              </a:spcAft>
              <a:buClr>
                <a:schemeClr val="accent4"/>
              </a:buClr>
              <a:buFont typeface="Arial"/>
              <a:buChar char="▪"/>
              <a:defRPr/>
            </a:lvl9pPr>
          </a:lstStyle>
          <a:p>
            <a:endParaRPr/>
          </a:p>
        </p:txBody>
      </p:sp>
      <p:sp>
        <p:nvSpPr>
          <p:cNvPr id="60" name="Shape 60"/>
          <p:cNvSpPr txBox="1">
            <a:spLocks noGrp="1"/>
          </p:cNvSpPr>
          <p:nvPr>
            <p:ph type="dt" idx="10"/>
          </p:nvPr>
        </p:nvSpPr>
        <p:spPr>
          <a:xfrm>
            <a:off x="6096000" y="6248400"/>
            <a:ext cx="26669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1" name="Shape 61"/>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2" name="Shape 62"/>
          <p:cNvSpPr/>
          <p:nvPr/>
        </p:nvSpPr>
        <p:spPr>
          <a:xfrm>
            <a:off x="0" y="1234440"/>
            <a:ext cx="9144000" cy="32003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63" name="Shape 63"/>
          <p:cNvSpPr/>
          <p:nvPr/>
        </p:nvSpPr>
        <p:spPr>
          <a:xfrm>
            <a:off x="0" y="1280158"/>
            <a:ext cx="533399" cy="2286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64" name="Shape 64"/>
          <p:cNvSpPr/>
          <p:nvPr/>
        </p:nvSpPr>
        <p:spPr>
          <a:xfrm>
            <a:off x="590550" y="1280158"/>
            <a:ext cx="8553450" cy="2286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65" name="Shape 65"/>
          <p:cNvSpPr txBox="1">
            <a:spLocks noGrp="1"/>
          </p:cNvSpPr>
          <p:nvPr>
            <p:ph type="sldNum" idx="12"/>
          </p:nvPr>
        </p:nvSpPr>
        <p:spPr>
          <a:xfrm>
            <a:off x="0" y="1272220"/>
            <a:ext cx="533399" cy="244474"/>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60" r:id="rId5"/>
    <p:sldLayoutId id="2147483661" r:id="rId6"/>
    <p:sldLayoutId id="2147483662" r:id="rId7"/>
    <p:sldLayoutId id="2147483663" r:id="rId8"/>
    <p:sldLayoutId id="2147483664" r:id="rId9"/>
    <p:sldLayoutId id="2147483665"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ell.stanford.edu/sites/default/files/pdf/academic-papers/01_Bunch_Kibler_Pimentel_RealizingOpp%20in%20ELA_FINAL_0.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youtu.be/T3YJx8ujoto"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429064" y="1544812"/>
            <a:ext cx="6480000" cy="4094099"/>
          </a:xfrm>
          <a:prstGeom prst="rect">
            <a:avLst/>
          </a:prstGeom>
          <a:noFill/>
          <a:ln>
            <a:noFill/>
          </a:ln>
        </p:spPr>
        <p:txBody>
          <a:bodyPr lIns="45700" tIns="45700" rIns="45700" bIns="45700" anchor="t" anchorCtr="0">
            <a:noAutofit/>
          </a:bodyPr>
          <a:lstStyle/>
          <a:p>
            <a:pPr marL="0" marR="0" lvl="0" indent="0" algn="ctr" rtl="0">
              <a:spcBef>
                <a:spcPts val="0"/>
              </a:spcBef>
              <a:buClr>
                <a:srgbClr val="B7E5F4"/>
              </a:buClr>
              <a:buSzPct val="25000"/>
              <a:buFont typeface="Source Sans Pro"/>
              <a:buNone/>
            </a:pPr>
            <a:r>
              <a:rPr lang="en-US" sz="7200" b="1" i="0" u="none" strike="noStrike" cap="none" baseline="0">
                <a:solidFill>
                  <a:srgbClr val="B7E5F4"/>
                </a:solidFill>
                <a:latin typeface="Source Sans Pro"/>
                <a:ea typeface="Source Sans Pro"/>
                <a:cs typeface="Source Sans Pro"/>
                <a:sym typeface="Source Sans Pro"/>
              </a:rPr>
              <a:t>ENGLISH</a:t>
            </a:r>
            <a:br>
              <a:rPr lang="en-US" sz="7200" b="1" i="0" u="none" strike="noStrike" cap="none" baseline="0">
                <a:solidFill>
                  <a:srgbClr val="B7E5F4"/>
                </a:solidFill>
                <a:latin typeface="Source Sans Pro"/>
                <a:ea typeface="Source Sans Pro"/>
                <a:cs typeface="Source Sans Pro"/>
                <a:sym typeface="Source Sans Pro"/>
              </a:rPr>
            </a:br>
            <a:r>
              <a:rPr lang="en-US" sz="7200" b="1" i="0" u="none" strike="noStrike" cap="none" baseline="0">
                <a:solidFill>
                  <a:srgbClr val="B7E5F4"/>
                </a:solidFill>
                <a:latin typeface="Source Sans Pro"/>
                <a:ea typeface="Source Sans Pro"/>
                <a:cs typeface="Source Sans Pro"/>
                <a:sym typeface="Source Sans Pro"/>
              </a:rPr>
              <a:t>LANGUAGE</a:t>
            </a:r>
            <a:br>
              <a:rPr lang="en-US" sz="7200" b="1" i="0" u="none" strike="noStrike" cap="none" baseline="0">
                <a:solidFill>
                  <a:srgbClr val="B7E5F4"/>
                </a:solidFill>
                <a:latin typeface="Source Sans Pro"/>
                <a:ea typeface="Source Sans Pro"/>
                <a:cs typeface="Source Sans Pro"/>
                <a:sym typeface="Source Sans Pro"/>
              </a:rPr>
            </a:br>
            <a:r>
              <a:rPr lang="en-US" sz="7200" b="1" i="0" u="none" strike="noStrike" cap="none" baseline="0">
                <a:solidFill>
                  <a:srgbClr val="6EA0B0"/>
                </a:solidFill>
                <a:latin typeface="Source Sans Pro"/>
                <a:ea typeface="Source Sans Pro"/>
                <a:cs typeface="Source Sans Pro"/>
                <a:sym typeface="Source Sans Pro"/>
              </a:rPr>
              <a:t>PROFICIENCY</a:t>
            </a:r>
            <a:r>
              <a:rPr lang="en-US" sz="7200" b="1" i="0" u="none" strike="noStrike" cap="none" baseline="0">
                <a:solidFill>
                  <a:srgbClr val="B7E5F4"/>
                </a:solidFill>
                <a:latin typeface="Source Sans Pro"/>
                <a:ea typeface="Source Sans Pro"/>
                <a:cs typeface="Source Sans Pro"/>
                <a:sym typeface="Source Sans Pro"/>
              </a:rPr>
              <a:t/>
            </a:r>
            <a:br>
              <a:rPr lang="en-US" sz="7200" b="1" i="0" u="none" strike="noStrike" cap="none" baseline="0">
                <a:solidFill>
                  <a:srgbClr val="B7E5F4"/>
                </a:solidFill>
                <a:latin typeface="Source Sans Pro"/>
                <a:ea typeface="Source Sans Pro"/>
                <a:cs typeface="Source Sans Pro"/>
                <a:sym typeface="Source Sans Pro"/>
              </a:rPr>
            </a:br>
            <a:r>
              <a:rPr lang="en-US" sz="7200" b="1" i="0" u="none" strike="noStrike" cap="none" baseline="0">
                <a:solidFill>
                  <a:srgbClr val="B7E5F4"/>
                </a:solidFill>
                <a:latin typeface="Source Sans Pro"/>
                <a:ea typeface="Source Sans Pro"/>
                <a:cs typeface="Source Sans Pro"/>
                <a:sym typeface="Source Sans Pro"/>
              </a:rPr>
              <a:t>STANDARDS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Shape 225"/>
          <p:cNvPicPr preferRelativeResize="0"/>
          <p:nvPr/>
        </p:nvPicPr>
        <p:blipFill rotWithShape="1">
          <a:blip r:embed="rId3">
            <a:alphaModFix/>
          </a:blip>
          <a:srcRect/>
          <a:stretch/>
        </p:blipFill>
        <p:spPr>
          <a:xfrm>
            <a:off x="1079500" y="1782362"/>
            <a:ext cx="6985000" cy="5075637"/>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prstGeom prst="rect">
            <a:avLst/>
          </a:prstGeom>
          <a:noFill/>
          <a:ln>
            <a:noFill/>
          </a:ln>
        </p:spPr>
        <p:txBody>
          <a:bodyPr lIns="45700" tIns="45700" rIns="45700" bIns="45700" anchor="ctr" anchorCtr="0">
            <a:noAutofit/>
          </a:bodyPr>
          <a:lstStyle/>
          <a:p>
            <a:pPr marL="0" marR="0" lvl="0" indent="0" algn="l" rtl="0">
              <a:spcBef>
                <a:spcPts val="0"/>
              </a:spcBef>
              <a:buClr>
                <a:schemeClr val="lt1"/>
              </a:buClr>
              <a:buSzPct val="25000"/>
              <a:buFont typeface="Source Sans Pro"/>
              <a:buNone/>
            </a:pPr>
            <a:r>
              <a:rPr lang="en-US" sz="4150" dirty="0" smtClean="0">
                <a:solidFill>
                  <a:srgbClr val="3366FF"/>
                </a:solidFill>
                <a:latin typeface="Source Sans Pro"/>
                <a:ea typeface="Source Sans Pro"/>
                <a:cs typeface="Source Sans Pro"/>
                <a:sym typeface="Source Sans Pro"/>
              </a:rPr>
              <a:t>Information Gap</a:t>
            </a:r>
            <a:endParaRPr lang="en-US" sz="4150" b="0" i="0" u="none" strike="noStrike" cap="none" baseline="0" dirty="0">
              <a:solidFill>
                <a:srgbClr val="3366FF"/>
              </a:solidFill>
              <a:latin typeface="Source Sans Pro"/>
              <a:ea typeface="Source Sans Pro"/>
              <a:cs typeface="Source Sans Pro"/>
              <a:sym typeface="Source Sans Pro"/>
            </a:endParaRPr>
          </a:p>
        </p:txBody>
      </p:sp>
      <p:sp>
        <p:nvSpPr>
          <p:cNvPr id="2" name="TextBox 1"/>
          <p:cNvSpPr txBox="1"/>
          <p:nvPr/>
        </p:nvSpPr>
        <p:spPr>
          <a:xfrm>
            <a:off x="609600" y="1646175"/>
            <a:ext cx="7119658" cy="4401205"/>
          </a:xfrm>
          <a:prstGeom prst="rect">
            <a:avLst/>
          </a:prstGeom>
          <a:noFill/>
        </p:spPr>
        <p:txBody>
          <a:bodyPr wrap="square" rtlCol="0">
            <a:spAutoFit/>
          </a:bodyPr>
          <a:lstStyle/>
          <a:p>
            <a:r>
              <a:rPr lang="en-US" sz="2800" dirty="0" smtClean="0"/>
              <a:t>You and your partner have the same paragraph that summarizes the previous slides.  </a:t>
            </a:r>
          </a:p>
          <a:p>
            <a:endParaRPr lang="en-US" sz="2800" dirty="0"/>
          </a:p>
          <a:p>
            <a:r>
              <a:rPr lang="en-US" sz="2800" dirty="0" smtClean="0"/>
              <a:t>Each</a:t>
            </a:r>
            <a:r>
              <a:rPr lang="en-US" sz="2800" dirty="0"/>
              <a:t> p</a:t>
            </a:r>
            <a:r>
              <a:rPr lang="en-US" sz="2800" dirty="0" smtClean="0"/>
              <a:t>aragraph has different information missing.</a:t>
            </a:r>
          </a:p>
          <a:p>
            <a:endParaRPr lang="en-US" sz="2800" dirty="0" smtClean="0"/>
          </a:p>
          <a:p>
            <a:r>
              <a:rPr lang="en-US" sz="2800" dirty="0" smtClean="0"/>
              <a:t>Without showing your partner your paragraph, find out the missing information from your paragraph.</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pic>
        <p:nvPicPr>
          <p:cNvPr id="240" name="Shape 240"/>
          <p:cNvPicPr preferRelativeResize="0"/>
          <p:nvPr/>
        </p:nvPicPr>
        <p:blipFill>
          <a:blip r:embed="rId3">
            <a:alphaModFix/>
          </a:blip>
          <a:stretch>
            <a:fillRect/>
          </a:stretch>
        </p:blipFill>
        <p:spPr>
          <a:xfrm>
            <a:off x="219687" y="121274"/>
            <a:ext cx="8704625" cy="6488674"/>
          </a:xfrm>
          <a:prstGeom prst="rect">
            <a:avLst/>
          </a:prstGeom>
          <a:noFill/>
          <a:ln>
            <a:noFill/>
          </a:ln>
        </p:spPr>
      </p:pic>
    </p:spTree>
    <p:extLst>
      <p:ext uri="{BB962C8B-B14F-4D97-AF65-F5344CB8AC3E}">
        <p14:creationId xmlns:p14="http://schemas.microsoft.com/office/powerpoint/2010/main" val="343418371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aphicFrame>
        <p:nvGraphicFramePr>
          <p:cNvPr id="246" name="Shape 246"/>
          <p:cNvGraphicFramePr/>
          <p:nvPr/>
        </p:nvGraphicFramePr>
        <p:xfrm>
          <a:off x="380975" y="1594820"/>
          <a:ext cx="8306025" cy="3017559"/>
        </p:xfrm>
        <a:graphic>
          <a:graphicData uri="http://schemas.openxmlformats.org/drawingml/2006/table">
            <a:tbl>
              <a:tblPr firstRow="1" bandRow="1">
                <a:noFill/>
                <a:tableStyleId>{292F761C-C77F-4A82-9F56-5CAEF8FC88CB}</a:tableStyleId>
              </a:tblPr>
              <a:tblGrid>
                <a:gridCol w="1186575"/>
                <a:gridCol w="1186575"/>
                <a:gridCol w="1186575"/>
                <a:gridCol w="1186575"/>
                <a:gridCol w="1186575"/>
                <a:gridCol w="1186575"/>
                <a:gridCol w="1186575"/>
              </a:tblGrid>
              <a:tr h="496475">
                <a:tc gridSpan="7">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rtl val="0"/>
                        </a:rPr>
                        <a:t>Grades 4-5 </a:t>
                      </a:r>
                      <a:r>
                        <a:rPr lang="en-US" sz="1400" b="1" i="0" u="sng" strike="noStrike" cap="none" baseline="0">
                          <a:solidFill>
                            <a:schemeClr val="dk1"/>
                          </a:solidFill>
                          <a:rtl val="0"/>
                        </a:rPr>
                        <a:t>English Language Proficiency Standards </a:t>
                      </a:r>
                      <a:r>
                        <a:rPr lang="en-US" sz="1400" b="0" i="0" u="none" strike="noStrike" cap="none" baseline="0">
                          <a:solidFill>
                            <a:schemeClr val="dk1"/>
                          </a:solidFill>
                          <a:rtl val="0"/>
                        </a:rPr>
                        <a:t>with Correspondences to the K-12 Practices and Grade 4 ELA Standards</a:t>
                      </a: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450">
                <a:tc gridSpan="7">
                  <a:txBody>
                    <a:bodyPr/>
                    <a:lstStyle/>
                    <a:p>
                      <a:pPr marL="0" marR="0" lvl="0" indent="0" algn="ctr" rtl="0">
                        <a:lnSpc>
                          <a:spcPct val="100000"/>
                        </a:lnSpc>
                        <a:spcBef>
                          <a:spcPts val="0"/>
                        </a:spcBef>
                        <a:spcAft>
                          <a:spcPts val="0"/>
                        </a:spcAft>
                        <a:buClr>
                          <a:schemeClr val="dk1"/>
                        </a:buClr>
                        <a:buSzPct val="25000"/>
                        <a:buFont typeface="Arial"/>
                        <a:buNone/>
                      </a:pPr>
                      <a:r>
                        <a:rPr lang="en-US" sz="1050" b="1" i="0" u="none" strike="noStrike" cap="none" baseline="0">
                          <a:solidFill>
                            <a:schemeClr val="dk1"/>
                          </a:solidFill>
                          <a:rtl val="0"/>
                        </a:rPr>
                        <a:t>                                              By the end of each English language proficiency level, an ELL can . . . </a:t>
                      </a:r>
                      <a:r>
                        <a:rPr lang="en-US" sz="1800" b="0" i="0" u="none" strike="noStrike" cap="none" baseline="0">
                          <a:solidFill>
                            <a:schemeClr val="dk1"/>
                          </a:solidFill>
                          <a:rtl val="0"/>
                        </a:rPr>
                        <a:t>	</a:t>
                      </a: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450">
                <a:tc>
                  <a:txBody>
                    <a:bodyPr/>
                    <a:lstStyle/>
                    <a:p>
                      <a:pPr marL="0" marR="0" lvl="0" indent="0" algn="l" rtl="0">
                        <a:lnSpc>
                          <a:spcPct val="100000"/>
                        </a:lnSpc>
                        <a:spcBef>
                          <a:spcPts val="0"/>
                        </a:spcBef>
                        <a:spcAft>
                          <a:spcPts val="0"/>
                        </a:spcAft>
                        <a:buClr>
                          <a:srgbClr val="000000"/>
                        </a:buClr>
                        <a:buFont typeface="Arial"/>
                        <a:buNone/>
                      </a:pPr>
                      <a:endParaRPr sz="1400" u="none" strike="noStrike" cap="none" baseline="0">
                        <a:rtl val="0"/>
                      </a:endParaRPr>
                    </a:p>
                  </a:txBody>
                  <a:tcPr marL="91450" marR="91450" marT="45725" marB="45725"/>
                </a:tc>
                <a:tc>
                  <a:txBody>
                    <a:bodyPr/>
                    <a:lstStyle/>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rtl val="0"/>
                      </a:endParaRP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rtl val="0"/>
                        </a:rPr>
                        <a:t>1</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rtl val="0"/>
                        </a:rPr>
                        <a:t>2</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rtl val="0"/>
                        </a:rPr>
                        <a:t>3</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rtl val="0"/>
                        </a:rPr>
                        <a:t>4</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rtl val="0"/>
                        </a:rPr>
                        <a:t>5</a:t>
                      </a:r>
                    </a:p>
                  </a:txBody>
                  <a:tcPr marL="91450" marR="91450" marT="45725" marB="45725"/>
                </a:tc>
              </a:tr>
              <a:tr h="1710375">
                <a:tc>
                  <a:txBody>
                    <a:bodyPr/>
                    <a:lstStyle/>
                    <a:p>
                      <a:pPr marL="0" marR="0" lvl="0" indent="0" algn="ctr" rtl="0">
                        <a:lnSpc>
                          <a:spcPct val="100000"/>
                        </a:lnSpc>
                        <a:spcBef>
                          <a:spcPts val="0"/>
                        </a:spcBef>
                        <a:spcAft>
                          <a:spcPts val="0"/>
                        </a:spcAft>
                        <a:buClr>
                          <a:srgbClr val="000000"/>
                        </a:buClr>
                        <a:buSzPct val="25000"/>
                        <a:buFont typeface="Arial"/>
                        <a:buNone/>
                      </a:pPr>
                      <a:r>
                        <a:rPr lang="en-US" sz="1300" u="none" strike="noStrike" cap="none" baseline="0" dirty="0">
                          <a:rtl val="0"/>
                        </a:rPr>
                        <a:t>Standard 4</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000" b="1" i="0" u="none" strike="noStrike" cap="none" baseline="0">
                          <a:solidFill>
                            <a:schemeClr val="dk1"/>
                          </a:solidFill>
                          <a:rtl val="0"/>
                        </a:rPr>
                        <a:t>An ELL can . . . </a:t>
                      </a:r>
                      <a:r>
                        <a:rPr lang="en-US" sz="1000" b="0" i="0" u="none" strike="noStrike" cap="none" baseline="0">
                          <a:solidFill>
                            <a:schemeClr val="dk1"/>
                          </a:solidFill>
                          <a:rtl val="0"/>
                        </a:rPr>
                        <a:t>construct grade-appropriate oral and written claims and support them with reasoning and evidence.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chemeClr val="dk1"/>
                          </a:solidFill>
                          <a:rtl val="0"/>
                        </a:rPr>
                        <a:t>express an opinion about a familiar topic.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dirty="0">
                          <a:solidFill>
                            <a:schemeClr val="dk1"/>
                          </a:solidFill>
                          <a:rtl val="0"/>
                        </a:rPr>
                        <a:t>construct a simple claim about a familiar topic, and give a reason to support the claim.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chemeClr val="dk1"/>
                          </a:solidFill>
                          <a:rtl val="0"/>
                        </a:rPr>
                        <a:t>construct a claim about familiar topics, introducing the topic and providing a few reasons or facts to support the claim.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chemeClr val="dk1"/>
                          </a:solidFill>
                          <a:rtl val="0"/>
                        </a:rPr>
                        <a:t>construct a claim about a variety of topics: introduce the topic, provide several reasons or facts to support the claim, and provide a concluding statement.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dirty="0">
                          <a:solidFill>
                            <a:schemeClr val="dk1"/>
                          </a:solidFill>
                          <a:rtl val="0"/>
                        </a:rPr>
                        <a:t>construct a claim about a variety of topics: introduce the topic, provide logically ordered reasons or facts to support the claim, and provide a concluding statement. </a:t>
                      </a:r>
                    </a:p>
                  </a:txBody>
                  <a:tcPr marL="91450" marR="91450" marT="45725" marB="45725"/>
                </a:tc>
              </a:tr>
            </a:tbl>
          </a:graphicData>
        </a:graphic>
      </p:graphicFrame>
      <p:graphicFrame>
        <p:nvGraphicFramePr>
          <p:cNvPr id="247" name="Shape 247"/>
          <p:cNvGraphicFramePr/>
          <p:nvPr>
            <p:extLst>
              <p:ext uri="{D42A27DB-BD31-4B8C-83A1-F6EECF244321}">
                <p14:modId xmlns:p14="http://schemas.microsoft.com/office/powerpoint/2010/main" val="140310317"/>
              </p:ext>
            </p:extLst>
          </p:nvPr>
        </p:nvGraphicFramePr>
        <p:xfrm>
          <a:off x="380975" y="4740048"/>
          <a:ext cx="8306050" cy="1853375"/>
        </p:xfrm>
        <a:graphic>
          <a:graphicData uri="http://schemas.openxmlformats.org/drawingml/2006/table">
            <a:tbl>
              <a:tblPr firstRow="1" bandRow="1">
                <a:noFill/>
                <a:tableStyleId>{767A48E3-EE16-4323-A21D-A0CD79218474}</a:tableStyleId>
              </a:tblPr>
              <a:tblGrid>
                <a:gridCol w="8306050"/>
              </a:tblGrid>
              <a:tr h="339725">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baseline="0">
                          <a:rtl val="0"/>
                        </a:rPr>
                        <a:t>Writing – Grade 4</a:t>
                      </a:r>
                    </a:p>
                  </a:txBody>
                  <a:tcPr marL="91450" marR="91450" marT="45725" marB="45725"/>
                </a:tc>
              </a:tr>
              <a:tr h="299200">
                <a:tc>
                  <a:txBody>
                    <a:bodyPr/>
                    <a:lstStyle/>
                    <a:p>
                      <a:pPr marL="0" marR="0" lvl="0" indent="0" algn="l" rtl="0">
                        <a:lnSpc>
                          <a:spcPct val="100000"/>
                        </a:lnSpc>
                        <a:spcBef>
                          <a:spcPts val="0"/>
                        </a:spcBef>
                        <a:spcAft>
                          <a:spcPts val="0"/>
                        </a:spcAft>
                        <a:buClr>
                          <a:srgbClr val="000000"/>
                        </a:buClr>
                        <a:buSzPct val="25000"/>
                        <a:buFont typeface="Arial"/>
                        <a:buNone/>
                      </a:pPr>
                      <a:r>
                        <a:rPr lang="en-US" sz="1000" b="1" u="none" strike="noStrike" cap="none" baseline="0">
                          <a:rtl val="0"/>
                        </a:rPr>
                        <a:t>Text Types and Purposes </a:t>
                      </a:r>
                    </a:p>
                  </a:txBody>
                  <a:tcPr marL="91450" marR="91450" marT="45725" marB="45725"/>
                </a:tc>
              </a:tr>
              <a:tr h="1214450">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baseline="0" dirty="0">
                          <a:rtl val="0"/>
                        </a:rPr>
                        <a:t>4.W.1  Write opinion pieces on topics or texts, supporting a point of view with reasons and information.</a:t>
                      </a:r>
                    </a:p>
                    <a:p>
                      <a:pPr marL="0" marR="0" lvl="0" indent="0" algn="l" rtl="0">
                        <a:lnSpc>
                          <a:spcPct val="100000"/>
                        </a:lnSpc>
                        <a:spcBef>
                          <a:spcPts val="0"/>
                        </a:spcBef>
                        <a:spcAft>
                          <a:spcPts val="0"/>
                        </a:spcAft>
                        <a:buClr>
                          <a:srgbClr val="000000"/>
                        </a:buClr>
                        <a:buSzPct val="25000"/>
                        <a:buFont typeface="Arial"/>
                        <a:buNone/>
                      </a:pPr>
                      <a:r>
                        <a:rPr lang="en-US" sz="1000" u="none" strike="noStrike" cap="none" baseline="0" dirty="0">
                          <a:rtl val="0"/>
                        </a:rPr>
                        <a:t>     a. Introduce a topic or text clearly, state an opinion, and create an organizational structure in which related ideas are grouped to support the writer’s purpose.</a:t>
                      </a:r>
                    </a:p>
                    <a:p>
                      <a:pPr marL="0" marR="0" lvl="0" indent="0" algn="l" rtl="0">
                        <a:lnSpc>
                          <a:spcPct val="100000"/>
                        </a:lnSpc>
                        <a:spcBef>
                          <a:spcPts val="0"/>
                        </a:spcBef>
                        <a:spcAft>
                          <a:spcPts val="0"/>
                        </a:spcAft>
                        <a:buClr>
                          <a:srgbClr val="000000"/>
                        </a:buClr>
                        <a:buSzPct val="25000"/>
                        <a:buFont typeface="Arial"/>
                        <a:buNone/>
                      </a:pPr>
                      <a:r>
                        <a:rPr lang="en-US" sz="1000" u="none" strike="noStrike" cap="none" baseline="0" dirty="0">
                          <a:rtl val="0"/>
                        </a:rPr>
                        <a:t>     b. Provide reasons that are supported by facts and details.</a:t>
                      </a:r>
                    </a:p>
                    <a:p>
                      <a:pPr marL="0" marR="0" lvl="0" indent="0" algn="l" rtl="0">
                        <a:lnSpc>
                          <a:spcPct val="100000"/>
                        </a:lnSpc>
                        <a:spcBef>
                          <a:spcPts val="0"/>
                        </a:spcBef>
                        <a:spcAft>
                          <a:spcPts val="0"/>
                        </a:spcAft>
                        <a:buClr>
                          <a:srgbClr val="000000"/>
                        </a:buClr>
                        <a:buSzPct val="25000"/>
                        <a:buFont typeface="Arial"/>
                        <a:buNone/>
                      </a:pPr>
                      <a:r>
                        <a:rPr lang="en-US" sz="1000" u="none" strike="noStrike" cap="none" baseline="0" dirty="0">
                          <a:rtl val="0"/>
                        </a:rPr>
                        <a:t>     c. Link opinion and reasons using words and phrases (e.g., for instance, in order to, in addition). </a:t>
                      </a:r>
                    </a:p>
                    <a:p>
                      <a:pPr marL="0" marR="0" lvl="0" indent="0" algn="l" rtl="0">
                        <a:lnSpc>
                          <a:spcPct val="100000"/>
                        </a:lnSpc>
                        <a:spcBef>
                          <a:spcPts val="0"/>
                        </a:spcBef>
                        <a:spcAft>
                          <a:spcPts val="0"/>
                        </a:spcAft>
                        <a:buClr>
                          <a:srgbClr val="000000"/>
                        </a:buClr>
                        <a:buSzPct val="25000"/>
                        <a:buFont typeface="Arial"/>
                        <a:buNone/>
                      </a:pPr>
                      <a:r>
                        <a:rPr lang="en-US" sz="1000" u="none" strike="noStrike" cap="none" baseline="0" dirty="0">
                          <a:rtl val="0"/>
                        </a:rPr>
                        <a:t>     d. Provide a concluding statement or section related to the opinion presented.</a:t>
                      </a:r>
                    </a:p>
                  </a:txBody>
                  <a:tcPr marL="91450" marR="91450" marT="45725" marB="45725"/>
                </a:tc>
              </a:tr>
            </a:tbl>
          </a:graphicData>
        </a:graphic>
      </p:graphicFrame>
      <p:sp>
        <p:nvSpPr>
          <p:cNvPr id="248" name="Shape 248"/>
          <p:cNvSpPr txBox="1"/>
          <p:nvPr/>
        </p:nvSpPr>
        <p:spPr>
          <a:xfrm>
            <a:off x="381000" y="221920"/>
            <a:ext cx="8306060" cy="803802"/>
          </a:xfrm>
          <a:prstGeom prst="rect">
            <a:avLst/>
          </a:prstGeom>
          <a:solidFill>
            <a:schemeClr val="dk2"/>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000" b="0" i="0" u="none" strike="noStrike" cap="none" baseline="0">
                <a:solidFill>
                  <a:schemeClr val="lt1"/>
                </a:solidFill>
                <a:latin typeface="Arial"/>
                <a:ea typeface="Arial"/>
                <a:cs typeface="Arial"/>
                <a:sym typeface="Arial"/>
                <a:rtl val="0"/>
              </a:rPr>
              <a:t>ELP AND CCSS</a:t>
            </a:r>
          </a:p>
        </p:txBody>
      </p:sp>
      <p:sp>
        <p:nvSpPr>
          <p:cNvPr id="249" name="Shape 249"/>
          <p:cNvSpPr/>
          <p:nvPr/>
        </p:nvSpPr>
        <p:spPr>
          <a:xfrm>
            <a:off x="2564597" y="5604846"/>
            <a:ext cx="952563" cy="122110"/>
          </a:xfrm>
          <a:prstGeom prst="roundRect">
            <a:avLst>
              <a:gd name="adj" fmla="val 16667"/>
            </a:avLst>
          </a:prstGeom>
          <a:gradFill>
            <a:gsLst>
              <a:gs pos="0">
                <a:srgbClr val="8AB8DC">
                  <a:alpha val="50980"/>
                </a:srgbClr>
              </a:gs>
              <a:gs pos="100000">
                <a:srgbClr val="D7ECFF">
                  <a:alpha val="50980"/>
                </a:srgbClr>
              </a:gs>
            </a:gsLst>
            <a:lin ang="16200000" scaled="0"/>
          </a:gra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50" name="Shape 250"/>
          <p:cNvSpPr/>
          <p:nvPr/>
        </p:nvSpPr>
        <p:spPr>
          <a:xfrm>
            <a:off x="2839118" y="2936506"/>
            <a:ext cx="787948" cy="272051"/>
          </a:xfrm>
          <a:prstGeom prst="roundRect">
            <a:avLst>
              <a:gd name="adj" fmla="val 16667"/>
            </a:avLst>
          </a:prstGeom>
          <a:gradFill>
            <a:gsLst>
              <a:gs pos="0">
                <a:srgbClr val="8AB8DC">
                  <a:alpha val="50980"/>
                </a:srgbClr>
              </a:gs>
              <a:gs pos="100000">
                <a:srgbClr val="D7ECFF">
                  <a:alpha val="50980"/>
                </a:srgbClr>
              </a:gs>
            </a:gsLst>
            <a:lin ang="16200000" scaled="0"/>
          </a:gra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51" name="Shape 251"/>
          <p:cNvSpPr/>
          <p:nvPr/>
        </p:nvSpPr>
        <p:spPr>
          <a:xfrm>
            <a:off x="7583871" y="3504555"/>
            <a:ext cx="891501" cy="622759"/>
          </a:xfrm>
          <a:prstGeom prst="roundRect">
            <a:avLst>
              <a:gd name="adj" fmla="val 16667"/>
            </a:avLst>
          </a:prstGeom>
          <a:solidFill>
            <a:srgbClr val="FF6600">
              <a:alpha val="48627"/>
            </a:srgbClr>
          </a:soli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52" name="Shape 252"/>
          <p:cNvSpPr/>
          <p:nvPr/>
        </p:nvSpPr>
        <p:spPr>
          <a:xfrm>
            <a:off x="6197514" y="5604846"/>
            <a:ext cx="1471842" cy="122110"/>
          </a:xfrm>
          <a:prstGeom prst="roundRect">
            <a:avLst>
              <a:gd name="adj" fmla="val 16667"/>
            </a:avLst>
          </a:prstGeom>
          <a:solidFill>
            <a:srgbClr val="FF6600">
              <a:alpha val="48627"/>
            </a:srgbClr>
          </a:soli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53" name="Shape 253"/>
          <p:cNvSpPr/>
          <p:nvPr/>
        </p:nvSpPr>
        <p:spPr>
          <a:xfrm>
            <a:off x="2186010" y="5910121"/>
            <a:ext cx="1746366" cy="122108"/>
          </a:xfrm>
          <a:prstGeom prst="roundRect">
            <a:avLst>
              <a:gd name="adj" fmla="val 16667"/>
            </a:avLst>
          </a:prstGeom>
          <a:solidFill>
            <a:srgbClr val="FFFF00">
              <a:alpha val="46666"/>
            </a:srgbClr>
          </a:soli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54" name="Shape 254"/>
          <p:cNvSpPr/>
          <p:nvPr/>
        </p:nvSpPr>
        <p:spPr>
          <a:xfrm>
            <a:off x="4042289" y="3504555"/>
            <a:ext cx="964776" cy="256430"/>
          </a:xfrm>
          <a:prstGeom prst="roundRect">
            <a:avLst>
              <a:gd name="adj" fmla="val 16667"/>
            </a:avLst>
          </a:prstGeom>
          <a:solidFill>
            <a:srgbClr val="FFFF00">
              <a:alpha val="46666"/>
            </a:srgbClr>
          </a:soli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55" name="Shape 255"/>
          <p:cNvSpPr/>
          <p:nvPr/>
        </p:nvSpPr>
        <p:spPr>
          <a:xfrm>
            <a:off x="5159464" y="3656955"/>
            <a:ext cx="964776" cy="604681"/>
          </a:xfrm>
          <a:prstGeom prst="roundRect">
            <a:avLst>
              <a:gd name="adj" fmla="val 16667"/>
            </a:avLst>
          </a:prstGeom>
          <a:solidFill>
            <a:srgbClr val="FFFF00">
              <a:alpha val="46666"/>
            </a:srgbClr>
          </a:soli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56" name="Shape 256"/>
          <p:cNvSpPr/>
          <p:nvPr/>
        </p:nvSpPr>
        <p:spPr>
          <a:xfrm>
            <a:off x="6410976" y="3507489"/>
            <a:ext cx="964776" cy="473295"/>
          </a:xfrm>
          <a:prstGeom prst="roundRect">
            <a:avLst>
              <a:gd name="adj" fmla="val 16667"/>
            </a:avLst>
          </a:prstGeom>
          <a:solidFill>
            <a:srgbClr val="FFFF00">
              <a:alpha val="46666"/>
            </a:srgbClr>
          </a:soli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57" name="Shape 257"/>
          <p:cNvSpPr/>
          <p:nvPr/>
        </p:nvSpPr>
        <p:spPr>
          <a:xfrm>
            <a:off x="1367783" y="6215396"/>
            <a:ext cx="1196813" cy="134321"/>
          </a:xfrm>
          <a:prstGeom prst="roundRect">
            <a:avLst>
              <a:gd name="adj" fmla="val 16667"/>
            </a:avLst>
          </a:prstGeom>
          <a:solidFill>
            <a:srgbClr val="00FF00">
              <a:alpha val="44705"/>
            </a:srgbClr>
          </a:soli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58" name="Shape 258"/>
          <p:cNvSpPr/>
          <p:nvPr/>
        </p:nvSpPr>
        <p:spPr>
          <a:xfrm>
            <a:off x="6387060" y="3980783"/>
            <a:ext cx="988693" cy="427385"/>
          </a:xfrm>
          <a:prstGeom prst="roundRect">
            <a:avLst>
              <a:gd name="adj" fmla="val 16667"/>
            </a:avLst>
          </a:prstGeom>
          <a:solidFill>
            <a:srgbClr val="00FF00">
              <a:alpha val="44705"/>
            </a:srgbClr>
          </a:soli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59" name="Shape 259"/>
          <p:cNvSpPr/>
          <p:nvPr/>
        </p:nvSpPr>
        <p:spPr>
          <a:xfrm>
            <a:off x="7583871" y="4127316"/>
            <a:ext cx="988693" cy="433253"/>
          </a:xfrm>
          <a:prstGeom prst="roundRect">
            <a:avLst>
              <a:gd name="adj" fmla="val 16667"/>
            </a:avLst>
          </a:prstGeom>
          <a:solidFill>
            <a:srgbClr val="00FF00">
              <a:alpha val="44705"/>
            </a:srgbClr>
          </a:soli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60" name="Shape 260"/>
          <p:cNvSpPr/>
          <p:nvPr/>
        </p:nvSpPr>
        <p:spPr>
          <a:xfrm>
            <a:off x="769377" y="5604846"/>
            <a:ext cx="1697516" cy="122110"/>
          </a:xfrm>
          <a:prstGeom prst="roundRect">
            <a:avLst>
              <a:gd name="adj" fmla="val 16667"/>
            </a:avLst>
          </a:prstGeom>
          <a:solidFill>
            <a:srgbClr val="D600D9">
              <a:alpha val="45882"/>
            </a:srgbClr>
          </a:soli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61" name="Shape 261"/>
          <p:cNvSpPr/>
          <p:nvPr/>
        </p:nvSpPr>
        <p:spPr>
          <a:xfrm rot="10800000" flipH="1">
            <a:off x="5159464" y="3360957"/>
            <a:ext cx="1038049" cy="295997"/>
          </a:xfrm>
          <a:prstGeom prst="roundRect">
            <a:avLst>
              <a:gd name="adj" fmla="val 16667"/>
            </a:avLst>
          </a:prstGeom>
          <a:solidFill>
            <a:srgbClr val="D600D9">
              <a:alpha val="45882"/>
            </a:srgbClr>
          </a:soli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62" name="Shape 262"/>
          <p:cNvSpPr/>
          <p:nvPr/>
        </p:nvSpPr>
        <p:spPr>
          <a:xfrm rot="10800000" flipH="1">
            <a:off x="6410976" y="3208557"/>
            <a:ext cx="1038049" cy="295997"/>
          </a:xfrm>
          <a:prstGeom prst="roundRect">
            <a:avLst>
              <a:gd name="adj" fmla="val 16667"/>
            </a:avLst>
          </a:prstGeom>
          <a:solidFill>
            <a:srgbClr val="D600D9">
              <a:alpha val="45882"/>
            </a:srgbClr>
          </a:soli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63" name="Shape 263"/>
          <p:cNvSpPr/>
          <p:nvPr/>
        </p:nvSpPr>
        <p:spPr>
          <a:xfrm rot="10800000" flipH="1">
            <a:off x="7583871" y="3212959"/>
            <a:ext cx="1038049" cy="295997"/>
          </a:xfrm>
          <a:prstGeom prst="roundRect">
            <a:avLst>
              <a:gd name="adj" fmla="val 16667"/>
            </a:avLst>
          </a:prstGeom>
          <a:solidFill>
            <a:srgbClr val="D600D9">
              <a:alpha val="45882"/>
            </a:srgbClr>
          </a:soli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64" name="Shape 264"/>
          <p:cNvSpPr/>
          <p:nvPr/>
        </p:nvSpPr>
        <p:spPr>
          <a:xfrm rot="10800000" flipH="1">
            <a:off x="4042289" y="2924810"/>
            <a:ext cx="757165" cy="283747"/>
          </a:xfrm>
          <a:prstGeom prst="roundRect">
            <a:avLst>
              <a:gd name="adj" fmla="val 16667"/>
            </a:avLst>
          </a:prstGeom>
          <a:gradFill>
            <a:gsLst>
              <a:gs pos="0">
                <a:srgbClr val="8AB8DC">
                  <a:alpha val="50980"/>
                </a:srgbClr>
              </a:gs>
              <a:gs pos="100000">
                <a:srgbClr val="D7ECFF">
                  <a:alpha val="50980"/>
                </a:srgbClr>
              </a:gs>
            </a:gsLst>
            <a:lin ang="16200000" scaled="0"/>
          </a:gra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65" name="Shape 265"/>
          <p:cNvSpPr/>
          <p:nvPr/>
        </p:nvSpPr>
        <p:spPr>
          <a:xfrm>
            <a:off x="5159464" y="2899872"/>
            <a:ext cx="1038049" cy="177338"/>
          </a:xfrm>
          <a:prstGeom prst="roundRect">
            <a:avLst>
              <a:gd name="adj" fmla="val 16667"/>
            </a:avLst>
          </a:prstGeom>
          <a:gradFill>
            <a:gsLst>
              <a:gs pos="0">
                <a:srgbClr val="8AB8DC">
                  <a:alpha val="50980"/>
                </a:srgbClr>
              </a:gs>
              <a:gs pos="100000">
                <a:srgbClr val="D7ECFF">
                  <a:alpha val="50980"/>
                </a:srgbClr>
              </a:gs>
            </a:gsLst>
            <a:lin ang="16200000" scaled="0"/>
          </a:gra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66" name="Shape 266"/>
          <p:cNvSpPr/>
          <p:nvPr/>
        </p:nvSpPr>
        <p:spPr>
          <a:xfrm>
            <a:off x="6410976" y="2924810"/>
            <a:ext cx="964776" cy="177813"/>
          </a:xfrm>
          <a:prstGeom prst="roundRect">
            <a:avLst>
              <a:gd name="adj" fmla="val 16667"/>
            </a:avLst>
          </a:prstGeom>
          <a:gradFill>
            <a:gsLst>
              <a:gs pos="0">
                <a:srgbClr val="8AB8DC">
                  <a:alpha val="50980"/>
                </a:srgbClr>
              </a:gs>
              <a:gs pos="100000">
                <a:srgbClr val="D7ECFF">
                  <a:alpha val="50980"/>
                </a:srgbClr>
              </a:gs>
            </a:gsLst>
            <a:lin ang="16200000" scaled="0"/>
          </a:gra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67" name="Shape 267"/>
          <p:cNvSpPr/>
          <p:nvPr/>
        </p:nvSpPr>
        <p:spPr>
          <a:xfrm>
            <a:off x="7583871" y="2899397"/>
            <a:ext cx="964776" cy="177813"/>
          </a:xfrm>
          <a:prstGeom prst="roundRect">
            <a:avLst>
              <a:gd name="adj" fmla="val 16667"/>
            </a:avLst>
          </a:prstGeom>
          <a:gradFill>
            <a:gsLst>
              <a:gs pos="0">
                <a:srgbClr val="8AB8DC">
                  <a:alpha val="50980"/>
                </a:srgbClr>
              </a:gs>
              <a:gs pos="100000">
                <a:srgbClr val="D7ECFF">
                  <a:alpha val="50980"/>
                </a:srgbClr>
              </a:gs>
            </a:gsLst>
            <a:lin ang="16200000" scaled="0"/>
          </a:gradFill>
          <a:ln w="9525" cap="flat">
            <a:solidFill>
              <a:srgbClr val="8FB2C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Tree>
    <p:extLst>
      <p:ext uri="{BB962C8B-B14F-4D97-AF65-F5344CB8AC3E}">
        <p14:creationId xmlns:p14="http://schemas.microsoft.com/office/powerpoint/2010/main" val="117039232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
                                        <p:tgtEl>
                                          <p:spTgt spid="249"/>
                                        </p:tgtEl>
                                      </p:cBhvr>
                                    </p:animEffect>
                                  </p:childTnLst>
                                </p:cTn>
                              </p:par>
                              <p:par>
                                <p:cTn id="8" presetID="10" presetClass="entr" presetSubtype="0" fill="hold" nodeType="withEffect">
                                  <p:stCondLst>
                                    <p:cond delay="0"/>
                                  </p:stCondLst>
                                  <p:childTnLst>
                                    <p:set>
                                      <p:cBhvr>
                                        <p:cTn id="9" dur="1" fill="hold">
                                          <p:stCondLst>
                                            <p:cond delay="0"/>
                                          </p:stCondLst>
                                        </p:cTn>
                                        <p:tgtEl>
                                          <p:spTgt spid="250"/>
                                        </p:tgtEl>
                                        <p:attrNameLst>
                                          <p:attrName>style.visibility</p:attrName>
                                        </p:attrNameLst>
                                      </p:cBhvr>
                                      <p:to>
                                        <p:strVal val="visible"/>
                                      </p:to>
                                    </p:set>
                                    <p:animEffect transition="in" filter="fade">
                                      <p:cBhvr>
                                        <p:cTn id="10" dur="1"/>
                                        <p:tgtEl>
                                          <p:spTgt spid="250"/>
                                        </p:tgtEl>
                                      </p:cBhvr>
                                    </p:animEffect>
                                  </p:childTnLst>
                                </p:cTn>
                              </p:par>
                              <p:par>
                                <p:cTn id="11" presetID="10" presetClass="entr" presetSubtype="0" fill="hold" nodeType="with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fade">
                                      <p:cBhvr>
                                        <p:cTn id="13" dur="1"/>
                                        <p:tgtEl>
                                          <p:spTgt spid="264"/>
                                        </p:tgtEl>
                                      </p:cBhvr>
                                    </p:animEffect>
                                  </p:childTnLst>
                                </p:cTn>
                              </p:par>
                              <p:par>
                                <p:cTn id="14" presetID="10" presetClass="entr" presetSubtype="0" fill="hold" nodeType="withEffect">
                                  <p:stCondLst>
                                    <p:cond delay="0"/>
                                  </p:stCondLst>
                                  <p:childTnLst>
                                    <p:set>
                                      <p:cBhvr>
                                        <p:cTn id="15" dur="1" fill="hold">
                                          <p:stCondLst>
                                            <p:cond delay="0"/>
                                          </p:stCondLst>
                                        </p:cTn>
                                        <p:tgtEl>
                                          <p:spTgt spid="265"/>
                                        </p:tgtEl>
                                        <p:attrNameLst>
                                          <p:attrName>style.visibility</p:attrName>
                                        </p:attrNameLst>
                                      </p:cBhvr>
                                      <p:to>
                                        <p:strVal val="visible"/>
                                      </p:to>
                                    </p:set>
                                    <p:animEffect transition="in" filter="fade">
                                      <p:cBhvr>
                                        <p:cTn id="16" dur="1"/>
                                        <p:tgtEl>
                                          <p:spTgt spid="265"/>
                                        </p:tgtEl>
                                      </p:cBhvr>
                                    </p:animEffect>
                                  </p:childTnLst>
                                </p:cTn>
                              </p:par>
                              <p:par>
                                <p:cTn id="17" presetID="10" presetClass="entr" presetSubtype="0" fill="hold" nodeType="withEffect">
                                  <p:stCondLst>
                                    <p:cond delay="0"/>
                                  </p:stCondLst>
                                  <p:childTnLst>
                                    <p:set>
                                      <p:cBhvr>
                                        <p:cTn id="18" dur="1" fill="hold">
                                          <p:stCondLst>
                                            <p:cond delay="0"/>
                                          </p:stCondLst>
                                        </p:cTn>
                                        <p:tgtEl>
                                          <p:spTgt spid="266"/>
                                        </p:tgtEl>
                                        <p:attrNameLst>
                                          <p:attrName>style.visibility</p:attrName>
                                        </p:attrNameLst>
                                      </p:cBhvr>
                                      <p:to>
                                        <p:strVal val="visible"/>
                                      </p:to>
                                    </p:set>
                                    <p:animEffect transition="in" filter="fade">
                                      <p:cBhvr>
                                        <p:cTn id="19" dur="1"/>
                                        <p:tgtEl>
                                          <p:spTgt spid="266"/>
                                        </p:tgtEl>
                                      </p:cBhvr>
                                    </p:animEffect>
                                  </p:childTnLst>
                                </p:cTn>
                              </p:par>
                              <p:par>
                                <p:cTn id="20" presetID="10" presetClass="entr" presetSubtype="0" fill="hold" nodeType="withEffect">
                                  <p:stCondLst>
                                    <p:cond delay="0"/>
                                  </p:stCondLst>
                                  <p:childTnLst>
                                    <p:set>
                                      <p:cBhvr>
                                        <p:cTn id="21" dur="1" fill="hold">
                                          <p:stCondLst>
                                            <p:cond delay="0"/>
                                          </p:stCondLst>
                                        </p:cTn>
                                        <p:tgtEl>
                                          <p:spTgt spid="267"/>
                                        </p:tgtEl>
                                        <p:attrNameLst>
                                          <p:attrName>style.visibility</p:attrName>
                                        </p:attrNameLst>
                                      </p:cBhvr>
                                      <p:to>
                                        <p:strVal val="visible"/>
                                      </p:to>
                                    </p:set>
                                    <p:animEffect transition="in" filter="fade">
                                      <p:cBhvr>
                                        <p:cTn id="22" dur="1"/>
                                        <p:tgtEl>
                                          <p:spTgt spid="26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53"/>
                                        </p:tgtEl>
                                        <p:attrNameLst>
                                          <p:attrName>style.visibility</p:attrName>
                                        </p:attrNameLst>
                                      </p:cBhvr>
                                      <p:to>
                                        <p:strVal val="visible"/>
                                      </p:to>
                                    </p:set>
                                    <p:anim calcmode="lin" valueType="num">
                                      <p:cBhvr additive="base">
                                        <p:cTn id="27" dur="500"/>
                                        <p:tgtEl>
                                          <p:spTgt spid="253"/>
                                        </p:tgtEl>
                                        <p:attrNameLst>
                                          <p:attrName>ppt_x</p:attrName>
                                        </p:attrNameLst>
                                      </p:cBhvr>
                                      <p:tavLst>
                                        <p:tav tm="0">
                                          <p:val>
                                            <p:strVal val="#ppt_x-1"/>
                                          </p:val>
                                        </p:tav>
                                        <p:tav tm="100000">
                                          <p:val>
                                            <p:strVal val="#ppt_x"/>
                                          </p:val>
                                        </p:tav>
                                      </p:tavLst>
                                    </p:anim>
                                  </p:childTnLst>
                                </p:cTn>
                              </p:par>
                              <p:par>
                                <p:cTn id="28" presetID="2" presetClass="entr" presetSubtype="8" fill="hold" nodeType="withEffect">
                                  <p:stCondLst>
                                    <p:cond delay="0"/>
                                  </p:stCondLst>
                                  <p:childTnLst>
                                    <p:set>
                                      <p:cBhvr>
                                        <p:cTn id="29" dur="1" fill="hold">
                                          <p:stCondLst>
                                            <p:cond delay="0"/>
                                          </p:stCondLst>
                                        </p:cTn>
                                        <p:tgtEl>
                                          <p:spTgt spid="254"/>
                                        </p:tgtEl>
                                        <p:attrNameLst>
                                          <p:attrName>style.visibility</p:attrName>
                                        </p:attrNameLst>
                                      </p:cBhvr>
                                      <p:to>
                                        <p:strVal val="visible"/>
                                      </p:to>
                                    </p:set>
                                    <p:anim calcmode="lin" valueType="num">
                                      <p:cBhvr additive="base">
                                        <p:cTn id="30" dur="500"/>
                                        <p:tgtEl>
                                          <p:spTgt spid="254"/>
                                        </p:tgtEl>
                                        <p:attrNameLst>
                                          <p:attrName>ppt_x</p:attrName>
                                        </p:attrNameLst>
                                      </p:cBhvr>
                                      <p:tavLst>
                                        <p:tav tm="0">
                                          <p:val>
                                            <p:strVal val="#ppt_x-1"/>
                                          </p:val>
                                        </p:tav>
                                        <p:tav tm="100000">
                                          <p:val>
                                            <p:strVal val="#ppt_x"/>
                                          </p:val>
                                        </p:tav>
                                      </p:tavLst>
                                    </p:anim>
                                  </p:childTnLst>
                                </p:cTn>
                              </p:par>
                              <p:par>
                                <p:cTn id="31" presetID="2" presetClass="entr" presetSubtype="8" fill="hold" nodeType="withEffect">
                                  <p:stCondLst>
                                    <p:cond delay="0"/>
                                  </p:stCondLst>
                                  <p:childTnLst>
                                    <p:set>
                                      <p:cBhvr>
                                        <p:cTn id="32" dur="1" fill="hold">
                                          <p:stCondLst>
                                            <p:cond delay="0"/>
                                          </p:stCondLst>
                                        </p:cTn>
                                        <p:tgtEl>
                                          <p:spTgt spid="255"/>
                                        </p:tgtEl>
                                        <p:attrNameLst>
                                          <p:attrName>style.visibility</p:attrName>
                                        </p:attrNameLst>
                                      </p:cBhvr>
                                      <p:to>
                                        <p:strVal val="visible"/>
                                      </p:to>
                                    </p:set>
                                    <p:anim calcmode="lin" valueType="num">
                                      <p:cBhvr additive="base">
                                        <p:cTn id="33" dur="500"/>
                                        <p:tgtEl>
                                          <p:spTgt spid="255"/>
                                        </p:tgtEl>
                                        <p:attrNameLst>
                                          <p:attrName>ppt_x</p:attrName>
                                        </p:attrNameLst>
                                      </p:cBhvr>
                                      <p:tavLst>
                                        <p:tav tm="0">
                                          <p:val>
                                            <p:strVal val="#ppt_x-1"/>
                                          </p:val>
                                        </p:tav>
                                        <p:tav tm="100000">
                                          <p:val>
                                            <p:strVal val="#ppt_x"/>
                                          </p:val>
                                        </p:tav>
                                      </p:tavLst>
                                    </p:anim>
                                  </p:childTnLst>
                                </p:cTn>
                              </p:par>
                              <p:par>
                                <p:cTn id="34" presetID="2" presetClass="entr" presetSubtype="8" fill="hold" nodeType="withEffect">
                                  <p:stCondLst>
                                    <p:cond delay="0"/>
                                  </p:stCondLst>
                                  <p:childTnLst>
                                    <p:set>
                                      <p:cBhvr>
                                        <p:cTn id="35" dur="1" fill="hold">
                                          <p:stCondLst>
                                            <p:cond delay="0"/>
                                          </p:stCondLst>
                                        </p:cTn>
                                        <p:tgtEl>
                                          <p:spTgt spid="256"/>
                                        </p:tgtEl>
                                        <p:attrNameLst>
                                          <p:attrName>style.visibility</p:attrName>
                                        </p:attrNameLst>
                                      </p:cBhvr>
                                      <p:to>
                                        <p:strVal val="visible"/>
                                      </p:to>
                                    </p:set>
                                    <p:anim calcmode="lin" valueType="num">
                                      <p:cBhvr additive="base">
                                        <p:cTn id="36" dur="500"/>
                                        <p:tgtEl>
                                          <p:spTgt spid="256"/>
                                        </p:tgtEl>
                                        <p:attrNameLst>
                                          <p:attrName>ppt_x</p:attrName>
                                        </p:attrNameLst>
                                      </p:cBhvr>
                                      <p:tavLst>
                                        <p:tav tm="0">
                                          <p:val>
                                            <p:strVal val="#ppt_x-1"/>
                                          </p:val>
                                        </p:tav>
                                        <p:tav tm="100000">
                                          <p:val>
                                            <p:strVal val="#ppt_x"/>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0"/>
                                        </p:tgtEl>
                                        <p:attrNameLst>
                                          <p:attrName>style.visibility</p:attrName>
                                        </p:attrNameLst>
                                      </p:cBhvr>
                                      <p:to>
                                        <p:strVal val="visible"/>
                                      </p:to>
                                    </p:set>
                                    <p:animEffect transition="in" filter="fade">
                                      <p:cBhvr>
                                        <p:cTn id="41" dur="500"/>
                                        <p:tgtEl>
                                          <p:spTgt spid="260"/>
                                        </p:tgtEl>
                                      </p:cBhvr>
                                    </p:animEffect>
                                  </p:childTnLst>
                                </p:cTn>
                              </p:par>
                              <p:par>
                                <p:cTn id="42" presetID="10" presetClass="entr" presetSubtype="0" fill="hold" nodeType="withEffect">
                                  <p:stCondLst>
                                    <p:cond delay="0"/>
                                  </p:stCondLst>
                                  <p:childTnLst>
                                    <p:set>
                                      <p:cBhvr>
                                        <p:cTn id="43" dur="1" fill="hold">
                                          <p:stCondLst>
                                            <p:cond delay="0"/>
                                          </p:stCondLst>
                                        </p:cTn>
                                        <p:tgtEl>
                                          <p:spTgt spid="261"/>
                                        </p:tgtEl>
                                        <p:attrNameLst>
                                          <p:attrName>style.visibility</p:attrName>
                                        </p:attrNameLst>
                                      </p:cBhvr>
                                      <p:to>
                                        <p:strVal val="visible"/>
                                      </p:to>
                                    </p:set>
                                    <p:animEffect transition="in" filter="fade">
                                      <p:cBhvr>
                                        <p:cTn id="44" dur="500"/>
                                        <p:tgtEl>
                                          <p:spTgt spid="261"/>
                                        </p:tgtEl>
                                      </p:cBhvr>
                                    </p:animEffect>
                                  </p:childTnLst>
                                </p:cTn>
                              </p:par>
                              <p:par>
                                <p:cTn id="45" presetID="10" presetClass="entr" presetSubtype="0" fill="hold" nodeType="withEffect">
                                  <p:stCondLst>
                                    <p:cond delay="0"/>
                                  </p:stCondLst>
                                  <p:childTnLst>
                                    <p:set>
                                      <p:cBhvr>
                                        <p:cTn id="46" dur="1" fill="hold">
                                          <p:stCondLst>
                                            <p:cond delay="0"/>
                                          </p:stCondLst>
                                        </p:cTn>
                                        <p:tgtEl>
                                          <p:spTgt spid="262"/>
                                        </p:tgtEl>
                                        <p:attrNameLst>
                                          <p:attrName>style.visibility</p:attrName>
                                        </p:attrNameLst>
                                      </p:cBhvr>
                                      <p:to>
                                        <p:strVal val="visible"/>
                                      </p:to>
                                    </p:set>
                                    <p:animEffect transition="in" filter="fade">
                                      <p:cBhvr>
                                        <p:cTn id="47" dur="500"/>
                                        <p:tgtEl>
                                          <p:spTgt spid="262"/>
                                        </p:tgtEl>
                                      </p:cBhvr>
                                    </p:animEffect>
                                  </p:childTnLst>
                                </p:cTn>
                              </p:par>
                              <p:par>
                                <p:cTn id="48" presetID="10" presetClass="entr" presetSubtype="0" fill="hold" nodeType="withEffect">
                                  <p:stCondLst>
                                    <p:cond delay="0"/>
                                  </p:stCondLst>
                                  <p:childTnLst>
                                    <p:set>
                                      <p:cBhvr>
                                        <p:cTn id="49" dur="1" fill="hold">
                                          <p:stCondLst>
                                            <p:cond delay="0"/>
                                          </p:stCondLst>
                                        </p:cTn>
                                        <p:tgtEl>
                                          <p:spTgt spid="263"/>
                                        </p:tgtEl>
                                        <p:attrNameLst>
                                          <p:attrName>style.visibility</p:attrName>
                                        </p:attrNameLst>
                                      </p:cBhvr>
                                      <p:to>
                                        <p:strVal val="visible"/>
                                      </p:to>
                                    </p:set>
                                    <p:animEffect transition="in" filter="fade">
                                      <p:cBhvr>
                                        <p:cTn id="50" dur="500"/>
                                        <p:tgtEl>
                                          <p:spTgt spid="26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7"/>
                                        </p:tgtEl>
                                        <p:attrNameLst>
                                          <p:attrName>style.visibility</p:attrName>
                                        </p:attrNameLst>
                                      </p:cBhvr>
                                      <p:to>
                                        <p:strVal val="visible"/>
                                      </p:to>
                                    </p:set>
                                    <p:animEffect transition="in" filter="fade">
                                      <p:cBhvr>
                                        <p:cTn id="55" dur="1000"/>
                                        <p:tgtEl>
                                          <p:spTgt spid="257"/>
                                        </p:tgtEl>
                                      </p:cBhvr>
                                    </p:animEffect>
                                  </p:childTnLst>
                                </p:cTn>
                              </p:par>
                              <p:par>
                                <p:cTn id="56" presetID="10" presetClass="entr" presetSubtype="0" fill="hold" nodeType="withEffect">
                                  <p:stCondLst>
                                    <p:cond delay="0"/>
                                  </p:stCondLst>
                                  <p:childTnLst>
                                    <p:set>
                                      <p:cBhvr>
                                        <p:cTn id="57" dur="1" fill="hold">
                                          <p:stCondLst>
                                            <p:cond delay="0"/>
                                          </p:stCondLst>
                                        </p:cTn>
                                        <p:tgtEl>
                                          <p:spTgt spid="258"/>
                                        </p:tgtEl>
                                        <p:attrNameLst>
                                          <p:attrName>style.visibility</p:attrName>
                                        </p:attrNameLst>
                                      </p:cBhvr>
                                      <p:to>
                                        <p:strVal val="visible"/>
                                      </p:to>
                                    </p:set>
                                    <p:animEffect transition="in" filter="fade">
                                      <p:cBhvr>
                                        <p:cTn id="58" dur="1000"/>
                                        <p:tgtEl>
                                          <p:spTgt spid="258"/>
                                        </p:tgtEl>
                                      </p:cBhvr>
                                    </p:animEffect>
                                  </p:childTnLst>
                                </p:cTn>
                              </p:par>
                              <p:par>
                                <p:cTn id="59" presetID="10" presetClass="entr" presetSubtype="0" fill="hold" nodeType="withEffect">
                                  <p:stCondLst>
                                    <p:cond delay="0"/>
                                  </p:stCondLst>
                                  <p:childTnLst>
                                    <p:set>
                                      <p:cBhvr>
                                        <p:cTn id="60" dur="1" fill="hold">
                                          <p:stCondLst>
                                            <p:cond delay="0"/>
                                          </p:stCondLst>
                                        </p:cTn>
                                        <p:tgtEl>
                                          <p:spTgt spid="259"/>
                                        </p:tgtEl>
                                        <p:attrNameLst>
                                          <p:attrName>style.visibility</p:attrName>
                                        </p:attrNameLst>
                                      </p:cBhvr>
                                      <p:to>
                                        <p:strVal val="visible"/>
                                      </p:to>
                                    </p:set>
                                    <p:animEffect transition="in" filter="fade">
                                      <p:cBhvr>
                                        <p:cTn id="61" dur="1000"/>
                                        <p:tgtEl>
                                          <p:spTgt spid="25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52"/>
                                        </p:tgtEl>
                                        <p:attrNameLst>
                                          <p:attrName>style.visibility</p:attrName>
                                        </p:attrNameLst>
                                      </p:cBhvr>
                                      <p:to>
                                        <p:strVal val="visible"/>
                                      </p:to>
                                    </p:set>
                                    <p:animEffect transition="in" filter="fade">
                                      <p:cBhvr>
                                        <p:cTn id="66" dur="1000"/>
                                        <p:tgtEl>
                                          <p:spTgt spid="252"/>
                                        </p:tgtEl>
                                      </p:cBhvr>
                                    </p:animEffect>
                                  </p:childTnLst>
                                </p:cTn>
                              </p:par>
                              <p:par>
                                <p:cTn id="67" presetID="10" presetClass="entr" presetSubtype="0" fill="hold" nodeType="withEffect">
                                  <p:stCondLst>
                                    <p:cond delay="0"/>
                                  </p:stCondLst>
                                  <p:childTnLst>
                                    <p:set>
                                      <p:cBhvr>
                                        <p:cTn id="68" dur="1" fill="hold">
                                          <p:stCondLst>
                                            <p:cond delay="0"/>
                                          </p:stCondLst>
                                        </p:cTn>
                                        <p:tgtEl>
                                          <p:spTgt spid="251"/>
                                        </p:tgtEl>
                                        <p:attrNameLst>
                                          <p:attrName>style.visibility</p:attrName>
                                        </p:attrNameLst>
                                      </p:cBhvr>
                                      <p:to>
                                        <p:strVal val="visible"/>
                                      </p:to>
                                    </p:set>
                                    <p:animEffect transition="in" filter="fade">
                                      <p:cBhvr>
                                        <p:cTn id="69" dur="1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597387" y="228600"/>
            <a:ext cx="8153398" cy="9905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0" i="0" u="none" strike="noStrike" cap="none" baseline="0" dirty="0">
                <a:solidFill>
                  <a:schemeClr val="dk2"/>
                </a:solidFill>
                <a:latin typeface="Arial"/>
                <a:ea typeface="Arial"/>
                <a:cs typeface="Arial"/>
                <a:sym typeface="Arial"/>
                <a:rtl val="0"/>
              </a:rPr>
              <a:t>Intro To ELP Standards</a:t>
            </a:r>
          </a:p>
        </p:txBody>
      </p:sp>
      <p:graphicFrame>
        <p:nvGraphicFramePr>
          <p:cNvPr id="274" name="Shape 274"/>
          <p:cNvGraphicFramePr/>
          <p:nvPr>
            <p:extLst>
              <p:ext uri="{D42A27DB-BD31-4B8C-83A1-F6EECF244321}">
                <p14:modId xmlns:p14="http://schemas.microsoft.com/office/powerpoint/2010/main" val="1152394062"/>
              </p:ext>
            </p:extLst>
          </p:nvPr>
        </p:nvGraphicFramePr>
        <p:xfrm>
          <a:off x="183185" y="1717399"/>
          <a:ext cx="8853975" cy="4594889"/>
        </p:xfrm>
        <a:graphic>
          <a:graphicData uri="http://schemas.openxmlformats.org/drawingml/2006/table">
            <a:tbl>
              <a:tblPr firstRow="1" bandRow="1">
                <a:noFill/>
                <a:tableStyleId>{5919E8EF-F35A-43CF-8710-4608EB698979}</a:tableStyleId>
              </a:tblPr>
              <a:tblGrid>
                <a:gridCol w="977000"/>
                <a:gridCol w="1160175"/>
                <a:gridCol w="1074675"/>
                <a:gridCol w="1074700"/>
                <a:gridCol w="1306725"/>
                <a:gridCol w="1502125"/>
                <a:gridCol w="1758575"/>
              </a:tblGrid>
              <a:tr h="505475">
                <a:tc gridSpan="7">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rtl val="0"/>
                        </a:rPr>
                        <a:t>Grades 4-5 </a:t>
                      </a:r>
                      <a:r>
                        <a:rPr lang="en-US" sz="1400" b="1" i="0" u="sng" strike="noStrike" cap="none" baseline="0" dirty="0">
                          <a:solidFill>
                            <a:schemeClr val="dk1"/>
                          </a:solidFill>
                          <a:rtl val="0"/>
                        </a:rPr>
                        <a:t>English Language Proficiency Standards </a:t>
                      </a:r>
                      <a:r>
                        <a:rPr lang="en-US" sz="1400" b="0" i="0" u="none" strike="noStrike" cap="none" baseline="0" dirty="0">
                          <a:solidFill>
                            <a:schemeClr val="dk1"/>
                          </a:solidFill>
                          <a:rtl val="0"/>
                        </a:rPr>
                        <a:t>with Correspondences to the K-12 Practices and Grade 4 ELA Standards</a:t>
                      </a:r>
                    </a:p>
                  </a:txBody>
                  <a:tcPr marL="91450" marR="91450" marT="45725" marB="45725">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4125">
                <a:tc gridSpan="7">
                  <a:txBody>
                    <a:bodyPr/>
                    <a:lstStyle/>
                    <a:p>
                      <a:pPr marL="0" marR="0" lvl="0" indent="0" algn="ctr" rtl="0">
                        <a:lnSpc>
                          <a:spcPct val="80000"/>
                        </a:lnSpc>
                        <a:spcBef>
                          <a:spcPts val="0"/>
                        </a:spcBef>
                        <a:spcAft>
                          <a:spcPts val="0"/>
                        </a:spcAft>
                        <a:buClr>
                          <a:schemeClr val="dk1"/>
                        </a:buClr>
                        <a:buSzPct val="25000"/>
                        <a:buFont typeface="Arial"/>
                        <a:buNone/>
                      </a:pPr>
                      <a:r>
                        <a:rPr lang="en-US" sz="1050" b="1" i="0" u="none" strike="noStrike" cap="none" baseline="0">
                          <a:solidFill>
                            <a:schemeClr val="dk1"/>
                          </a:solidFill>
                          <a:rtl val="0"/>
                        </a:rPr>
                        <a:t>                                              By the end of each English language proficiency level, an ELL can . . . </a:t>
                      </a:r>
                      <a:r>
                        <a:rPr lang="en-US" sz="1800" b="0" i="0" u="none" strike="noStrike" cap="none" baseline="0">
                          <a:solidFill>
                            <a:schemeClr val="dk1"/>
                          </a:solidFill>
                          <a:rtl val="0"/>
                        </a:rPr>
                        <a:t>	</a:t>
                      </a: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5350">
                <a:tc>
                  <a:txBody>
                    <a:bodyPr/>
                    <a:lstStyle/>
                    <a:p>
                      <a:pPr marL="0" marR="0" lvl="0" indent="0" algn="l" rtl="0">
                        <a:lnSpc>
                          <a:spcPct val="100000"/>
                        </a:lnSpc>
                        <a:spcBef>
                          <a:spcPts val="0"/>
                        </a:spcBef>
                        <a:spcAft>
                          <a:spcPts val="0"/>
                        </a:spcAft>
                        <a:buClr>
                          <a:srgbClr val="000000"/>
                        </a:buClr>
                        <a:buFont typeface="Arial"/>
                        <a:buNone/>
                      </a:pPr>
                      <a:endParaRPr sz="1400" u="none" strike="noStrike" cap="none" baseline="0" dirty="0">
                        <a:rtl val="0"/>
                      </a:endParaRPr>
                    </a:p>
                  </a:txBody>
                  <a:tcPr marL="91450" marR="91450" marT="45725" marB="45725">
                    <a:solidFill>
                      <a:srgbClr val="FFF167"/>
                    </a:solidFill>
                  </a:tcPr>
                </a:tc>
                <a:tc>
                  <a:txBody>
                    <a:bodyPr/>
                    <a:lstStyle/>
                    <a:p>
                      <a:pPr marL="0" marR="0" lvl="0" indent="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rtl val="0"/>
                      </a:endParaRPr>
                    </a:p>
                  </a:txBody>
                  <a:tcPr marL="91450" marR="91450" marT="45725" marB="45725">
                    <a:solidFill>
                      <a:srgbClr val="FFF167"/>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rtl val="0"/>
                        </a:rPr>
                        <a:t>1</a:t>
                      </a:r>
                    </a:p>
                  </a:txBody>
                  <a:tcPr marL="91450" marR="91450" marT="45725" marB="45725">
                    <a:solidFill>
                      <a:srgbClr val="FFF167"/>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rtl val="0"/>
                        </a:rPr>
                        <a:t>2</a:t>
                      </a:r>
                    </a:p>
                  </a:txBody>
                  <a:tcPr marL="91450" marR="91450" marT="45725" marB="45725">
                    <a:solidFill>
                      <a:srgbClr val="FFF167"/>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rtl val="0"/>
                        </a:rPr>
                        <a:t>3</a:t>
                      </a:r>
                    </a:p>
                  </a:txBody>
                  <a:tcPr marL="91450" marR="91450" marT="45725" marB="45725">
                    <a:solidFill>
                      <a:srgbClr val="FFF167"/>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rtl val="0"/>
                        </a:rPr>
                        <a:t>4</a:t>
                      </a:r>
                    </a:p>
                  </a:txBody>
                  <a:tcPr marL="91450" marR="91450" marT="45725" marB="45725">
                    <a:solidFill>
                      <a:srgbClr val="FFF167"/>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rtl val="0"/>
                        </a:rPr>
                        <a:t>5</a:t>
                      </a:r>
                    </a:p>
                  </a:txBody>
                  <a:tcPr marL="91450" marR="91450" marT="45725" marB="45725">
                    <a:solidFill>
                      <a:srgbClr val="FFF167"/>
                    </a:solidFill>
                  </a:tcPr>
                </a:tc>
              </a:tr>
              <a:tr h="1318400">
                <a:tc>
                  <a:txBody>
                    <a:bodyPr/>
                    <a:lstStyle/>
                    <a:p>
                      <a:pPr marL="0" marR="0" lvl="0" indent="0" algn="ctr" rtl="0">
                        <a:lnSpc>
                          <a:spcPct val="100000"/>
                        </a:lnSpc>
                        <a:spcBef>
                          <a:spcPts val="0"/>
                        </a:spcBef>
                        <a:spcAft>
                          <a:spcPts val="0"/>
                        </a:spcAft>
                        <a:buClr>
                          <a:srgbClr val="000000"/>
                        </a:buClr>
                        <a:buSzPct val="25000"/>
                        <a:buFont typeface="Arial"/>
                        <a:buNone/>
                      </a:pPr>
                      <a:r>
                        <a:rPr lang="en-US" sz="1300" u="none" strike="noStrike" cap="none" baseline="0" dirty="0">
                          <a:rtl val="0"/>
                        </a:rPr>
                        <a:t>Standard 4</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000" b="1" i="0" u="none" strike="noStrike" cap="none" baseline="0">
                          <a:solidFill>
                            <a:schemeClr val="dk1"/>
                          </a:solidFill>
                          <a:rtl val="0"/>
                        </a:rPr>
                        <a:t>An ELL can . . . </a:t>
                      </a:r>
                      <a:r>
                        <a:rPr lang="en-US" sz="1000" b="0" i="0" u="none" strike="noStrike" cap="none" baseline="0">
                          <a:solidFill>
                            <a:schemeClr val="dk1"/>
                          </a:solidFill>
                          <a:rtl val="0"/>
                        </a:rPr>
                        <a:t>construct grade-appropriate oral and written claims and support them with reasoning and evidence.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dirty="0">
                          <a:solidFill>
                            <a:schemeClr val="dk1"/>
                          </a:solidFill>
                          <a:rtl val="0"/>
                        </a:rPr>
                        <a:t>express an opinion about a familiar topic</a:t>
                      </a:r>
                      <a:r>
                        <a:rPr lang="en-US" sz="1000" b="0" i="0" u="none" strike="noStrike" cap="none" baseline="0" dirty="0" smtClean="0">
                          <a:solidFill>
                            <a:schemeClr val="dk1"/>
                          </a:solidFill>
                          <a:rtl val="0"/>
                        </a:rPr>
                        <a:t>.</a:t>
                      </a:r>
                    </a:p>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dirty="0" smtClean="0">
                          <a:solidFill>
                            <a:schemeClr val="dk1"/>
                          </a:solidFill>
                          <a:rtl val="0"/>
                        </a:rPr>
                        <a:t> </a:t>
                      </a:r>
                      <a:endParaRPr lang="en-US" sz="1000" b="0" i="0" u="none" strike="noStrike" cap="none" baseline="0" dirty="0">
                        <a:solidFill>
                          <a:schemeClr val="dk1"/>
                        </a:solidFill>
                        <a:rtl val="0"/>
                      </a:endParaRP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chemeClr val="dk1"/>
                          </a:solidFill>
                          <a:rtl val="0"/>
                        </a:rPr>
                        <a:t>construct a simple claim about a familiar topic, and give a reason to support the claim.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chemeClr val="dk1"/>
                          </a:solidFill>
                          <a:rtl val="0"/>
                        </a:rPr>
                        <a:t>construct a claim about familiar topics, introducing the topic and providing a few reasons or facts to support the claim.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chemeClr val="dk1"/>
                          </a:solidFill>
                          <a:rtl val="0"/>
                        </a:rPr>
                        <a:t>construct a claim about a variety of topics: introduce the topic, provide several reasons or facts to support the claim, and provide a concluding statement.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chemeClr val="dk1"/>
                          </a:solidFill>
                          <a:rtl val="0"/>
                        </a:rPr>
                        <a:t>construct a claim about a variety of topics: introduce the topic, provide logically ordered reasons or facts to support the claim, and provide a concluding statement. </a:t>
                      </a:r>
                    </a:p>
                  </a:txBody>
                  <a:tcPr marL="91450" marR="91450" marT="45725" marB="45725"/>
                </a:tc>
              </a:tr>
              <a:tr h="2038425">
                <a:tc>
                  <a:txBody>
                    <a:bodyPr/>
                    <a:lstStyle/>
                    <a:p>
                      <a:pPr marL="0" marR="0" lvl="0" indent="0" algn="ctr" rtl="0">
                        <a:lnSpc>
                          <a:spcPct val="100000"/>
                        </a:lnSpc>
                        <a:spcBef>
                          <a:spcPts val="0"/>
                        </a:spcBef>
                        <a:spcAft>
                          <a:spcPts val="0"/>
                        </a:spcAft>
                        <a:buClr>
                          <a:srgbClr val="000000"/>
                        </a:buClr>
                        <a:buSzPct val="25000"/>
                        <a:buFont typeface="Arial"/>
                        <a:buNone/>
                      </a:pPr>
                      <a:r>
                        <a:rPr lang="en-US" sz="1300" u="none" strike="noStrike" cap="none" baseline="0" dirty="0">
                          <a:rtl val="0"/>
                        </a:rPr>
                        <a:t>Standard 9</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dirty="0">
                          <a:solidFill>
                            <a:schemeClr val="dk1"/>
                          </a:solidFill>
                          <a:rtl val="0"/>
                        </a:rPr>
                        <a:t>An ELL can… </a:t>
                      </a:r>
                      <a:r>
                        <a:rPr lang="en-US" sz="1000" b="0" i="0" u="none" strike="noStrike" cap="none" baseline="0" dirty="0">
                          <a:solidFill>
                            <a:schemeClr val="dk1"/>
                          </a:solidFill>
                          <a:latin typeface="Arial"/>
                          <a:ea typeface="Arial"/>
                          <a:cs typeface="Arial"/>
                          <a:sym typeface="Arial"/>
                          <a:rtl val="0"/>
                        </a:rPr>
                        <a:t>create clear and coherent grade- appropriate speech and</a:t>
                      </a:r>
                    </a:p>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dirty="0">
                          <a:solidFill>
                            <a:schemeClr val="dk1"/>
                          </a:solidFill>
                          <a:latin typeface="Arial"/>
                          <a:ea typeface="Arial"/>
                          <a:cs typeface="Arial"/>
                          <a:sym typeface="Arial"/>
                          <a:rtl val="0"/>
                        </a:rPr>
                        <a:t>text.</a:t>
                      </a:r>
                    </a:p>
                  </a:txBody>
                  <a:tcPr marL="91450" marR="91450" marT="45725" marB="45725"/>
                </a:tc>
                <a:tc>
                  <a:txBody>
                    <a:bodyPr/>
                    <a:lstStyle/>
                    <a:p>
                      <a:pPr marL="0" marR="0" lvl="0" indent="0" algn="l" rtl="0">
                        <a:lnSpc>
                          <a:spcPct val="100000"/>
                        </a:lnSpc>
                        <a:spcBef>
                          <a:spcPts val="0"/>
                        </a:spcBef>
                        <a:spcAft>
                          <a:spcPts val="0"/>
                        </a:spcAft>
                        <a:buClr>
                          <a:schemeClr val="dk1"/>
                        </a:buClr>
                        <a:buFont typeface="Arial"/>
                        <a:buNone/>
                      </a:pPr>
                      <a:endParaRPr sz="1000" b="0" i="0" u="none" strike="noStrike" cap="none" baseline="0" dirty="0">
                        <a:solidFill>
                          <a:schemeClr val="dk1"/>
                        </a:solidFill>
                        <a:rtl val="0"/>
                      </a:endParaRPr>
                    </a:p>
                  </a:txBody>
                  <a:tcPr marL="91450" marR="91450" marT="45725" marB="45725"/>
                </a:tc>
                <a:tc>
                  <a:txBody>
                    <a:bodyPr/>
                    <a:lstStyle/>
                    <a:p>
                      <a:pPr marL="0" marR="0" lvl="0" indent="0" algn="l" rtl="0">
                        <a:lnSpc>
                          <a:spcPct val="100000"/>
                        </a:lnSpc>
                        <a:spcBef>
                          <a:spcPts val="0"/>
                        </a:spcBef>
                        <a:spcAft>
                          <a:spcPts val="0"/>
                        </a:spcAft>
                        <a:buClr>
                          <a:schemeClr val="dk1"/>
                        </a:buClr>
                        <a:buFont typeface="Arial"/>
                        <a:buNone/>
                      </a:pPr>
                      <a:endParaRPr sz="1000" b="0" i="0" u="none" strike="noStrike" cap="none" baseline="0" dirty="0">
                        <a:solidFill>
                          <a:schemeClr val="dk1"/>
                        </a:solidFill>
                        <a:rtl val="0"/>
                      </a:endParaRPr>
                    </a:p>
                  </a:txBody>
                  <a:tcPr marL="91450" marR="91450" marT="45725" marB="45725"/>
                </a:tc>
                <a:tc>
                  <a:txBody>
                    <a:bodyPr/>
                    <a:lstStyle/>
                    <a:p>
                      <a:pPr marL="0" marR="0" lvl="0" indent="0" algn="l" rtl="0">
                        <a:lnSpc>
                          <a:spcPct val="100000"/>
                        </a:lnSpc>
                        <a:spcBef>
                          <a:spcPts val="0"/>
                        </a:spcBef>
                        <a:spcAft>
                          <a:spcPts val="0"/>
                        </a:spcAft>
                        <a:buClr>
                          <a:schemeClr val="dk1"/>
                        </a:buClr>
                        <a:buFont typeface="Arial"/>
                        <a:buNone/>
                      </a:pPr>
                      <a:endParaRPr sz="1000" b="0" i="0" u="none" strike="noStrike" cap="none" baseline="0" dirty="0">
                        <a:solidFill>
                          <a:schemeClr val="dk1"/>
                        </a:solidFill>
                        <a:rtl val="0"/>
                      </a:endParaRPr>
                    </a:p>
                  </a:txBody>
                  <a:tcPr marL="91450" marR="91450" marT="45725" marB="45725"/>
                </a:tc>
                <a:tc>
                  <a:txBody>
                    <a:bodyPr/>
                    <a:lstStyle/>
                    <a:p>
                      <a:pPr marL="0" marR="0" lvl="0" indent="0" algn="l" rtl="0">
                        <a:lnSpc>
                          <a:spcPct val="100000"/>
                        </a:lnSpc>
                        <a:spcBef>
                          <a:spcPts val="0"/>
                        </a:spcBef>
                        <a:spcAft>
                          <a:spcPts val="0"/>
                        </a:spcAft>
                        <a:buClr>
                          <a:schemeClr val="dk1"/>
                        </a:buClr>
                        <a:buFont typeface="Arial"/>
                        <a:buNone/>
                      </a:pPr>
                      <a:endParaRPr sz="1000" b="0" i="0" u="none" strike="noStrike" cap="none" baseline="0" dirty="0">
                        <a:solidFill>
                          <a:schemeClr val="dk1"/>
                        </a:solidFill>
                        <a:rtl val="0"/>
                      </a:endParaRPr>
                    </a:p>
                  </a:txBody>
                  <a:tcPr marL="91450" marR="91450" marT="45725" marB="45725"/>
                </a:tc>
                <a:tc>
                  <a:txBody>
                    <a:bodyPr/>
                    <a:lstStyle/>
                    <a:p>
                      <a:pPr marL="0" marR="0" lvl="0" indent="0" algn="l" rtl="0">
                        <a:lnSpc>
                          <a:spcPct val="100000"/>
                        </a:lnSpc>
                        <a:spcBef>
                          <a:spcPts val="0"/>
                        </a:spcBef>
                        <a:spcAft>
                          <a:spcPts val="0"/>
                        </a:spcAft>
                        <a:buClr>
                          <a:schemeClr val="dk1"/>
                        </a:buClr>
                        <a:buFont typeface="Arial"/>
                        <a:buNone/>
                      </a:pPr>
                      <a:endParaRPr sz="1000" b="0" i="0" u="none" strike="noStrike" cap="none" baseline="0" dirty="0">
                        <a:solidFill>
                          <a:schemeClr val="dk1"/>
                        </a:solidFill>
                        <a:rtl val="0"/>
                      </a:endParaRPr>
                    </a:p>
                  </a:txBody>
                  <a:tcPr marL="91450" marR="91450" marT="45725" marB="45725"/>
                </a:tc>
              </a:tr>
            </a:tbl>
          </a:graphicData>
        </a:graphic>
      </p:graphicFrame>
      <p:sp>
        <p:nvSpPr>
          <p:cNvPr id="275" name="Shape 275"/>
          <p:cNvSpPr txBox="1"/>
          <p:nvPr/>
        </p:nvSpPr>
        <p:spPr>
          <a:xfrm>
            <a:off x="3333750" y="4304448"/>
            <a:ext cx="1193800" cy="1931297"/>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spcAft>
                <a:spcPts val="0"/>
              </a:spcAft>
              <a:buClr>
                <a:srgbClr val="000000"/>
              </a:buClr>
              <a:buSzPct val="25000"/>
              <a:buFont typeface="Arial"/>
              <a:buNone/>
            </a:pPr>
            <a:r>
              <a:rPr lang="en-US" sz="1000" b="0" i="0" u="none" strike="noStrike" cap="none" baseline="0" dirty="0">
                <a:solidFill>
                  <a:srgbClr val="000000"/>
                </a:solidFill>
                <a:latin typeface="Arial"/>
                <a:ea typeface="Arial"/>
                <a:cs typeface="Arial"/>
                <a:sym typeface="Arial"/>
                <a:rtl val="0"/>
              </a:rPr>
              <a:t>Recount a simple sequence of events in order, and communicate simple information about a topic, with support </a:t>
            </a:r>
            <a:r>
              <a:rPr lang="en-US" sz="1000" b="0" i="0" u="none" strike="noStrike" cap="none" baseline="0" dirty="0" smtClean="0">
                <a:solidFill>
                  <a:srgbClr val="000000"/>
                </a:solidFill>
                <a:latin typeface="Arial"/>
                <a:ea typeface="Arial"/>
                <a:cs typeface="Arial"/>
                <a:sym typeface="Arial"/>
                <a:rtl val="0"/>
              </a:rPr>
              <a:t>using </a:t>
            </a:r>
            <a:r>
              <a:rPr lang="en-US" sz="1000" b="0" i="0" u="sng" strike="noStrike" cap="none" baseline="0" dirty="0">
                <a:solidFill>
                  <a:srgbClr val="000000"/>
                </a:solidFill>
                <a:latin typeface="Arial"/>
                <a:ea typeface="Arial"/>
                <a:cs typeface="Arial"/>
                <a:sym typeface="Arial"/>
                <a:rtl val="0"/>
              </a:rPr>
              <a:t>with emerging control</a:t>
            </a:r>
            <a:r>
              <a:rPr lang="en-US" sz="1000" b="0" i="0" u="none" strike="noStrike" cap="none" baseline="0" dirty="0">
                <a:solidFill>
                  <a:srgbClr val="000000"/>
                </a:solidFill>
                <a:latin typeface="Arial"/>
                <a:ea typeface="Arial"/>
                <a:cs typeface="Arial"/>
                <a:sym typeface="Arial"/>
                <a:rtl val="0"/>
              </a:rPr>
              <a:t>, frequently occurring linking </a:t>
            </a:r>
            <a:r>
              <a:rPr lang="en-US" sz="1000" b="0" i="0" u="none" strike="noStrike" cap="none" baseline="0" dirty="0" smtClean="0">
                <a:solidFill>
                  <a:srgbClr val="000000"/>
                </a:solidFill>
                <a:latin typeface="Arial"/>
                <a:ea typeface="Arial"/>
                <a:cs typeface="Arial"/>
                <a:sym typeface="Arial"/>
                <a:rtl val="0"/>
              </a:rPr>
              <a:t>words.</a:t>
            </a:r>
            <a:endParaRPr lang="en-US" sz="1000" b="0" i="0" u="none" strike="noStrike" cap="none" baseline="0" dirty="0">
              <a:solidFill>
                <a:srgbClr val="000000"/>
              </a:solidFill>
              <a:latin typeface="Arial"/>
              <a:ea typeface="Arial"/>
              <a:cs typeface="Arial"/>
              <a:sym typeface="Arial"/>
              <a:rtl val="0"/>
            </a:endParaRPr>
          </a:p>
        </p:txBody>
      </p:sp>
      <p:sp>
        <p:nvSpPr>
          <p:cNvPr id="276" name="Shape 276"/>
          <p:cNvSpPr txBox="1"/>
          <p:nvPr/>
        </p:nvSpPr>
        <p:spPr>
          <a:xfrm>
            <a:off x="2283222" y="4285398"/>
            <a:ext cx="1172385" cy="211852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000000"/>
              </a:buClr>
              <a:buSzPct val="25000"/>
              <a:buFont typeface="Arial"/>
              <a:buNone/>
            </a:pPr>
            <a:r>
              <a:rPr lang="en-US" sz="1000" b="0" i="0" u="none" strike="noStrike" cap="none" baseline="0" dirty="0">
                <a:solidFill>
                  <a:srgbClr val="000000"/>
                </a:solidFill>
                <a:latin typeface="Arial"/>
                <a:ea typeface="Arial"/>
                <a:cs typeface="Arial"/>
                <a:sym typeface="Arial"/>
                <a:rtl val="0"/>
              </a:rPr>
              <a:t>Communicate simple information about an event or topic, with support </a:t>
            </a:r>
            <a:r>
              <a:rPr lang="en-US" sz="1000" b="0" i="0" u="none" strike="noStrike" cap="none" baseline="0" dirty="0" smtClean="0">
                <a:solidFill>
                  <a:srgbClr val="000000"/>
                </a:solidFill>
                <a:latin typeface="Arial"/>
                <a:ea typeface="Arial"/>
                <a:cs typeface="Arial"/>
                <a:sym typeface="Arial"/>
                <a:rtl val="0"/>
              </a:rPr>
              <a:t>using </a:t>
            </a:r>
            <a:r>
              <a:rPr lang="en-US" sz="1000" b="0" i="0" u="none" strike="noStrike" cap="none" baseline="0" dirty="0">
                <a:solidFill>
                  <a:srgbClr val="000000"/>
                </a:solidFill>
                <a:latin typeface="Arial"/>
                <a:ea typeface="Arial"/>
                <a:cs typeface="Arial"/>
                <a:sym typeface="Arial"/>
                <a:rtl val="0"/>
              </a:rPr>
              <a:t>non‐verbal communication and, </a:t>
            </a:r>
            <a:r>
              <a:rPr lang="en-US" sz="1000" b="0" i="0" u="sng" strike="noStrike" cap="none" baseline="0" dirty="0">
                <a:solidFill>
                  <a:srgbClr val="000000"/>
                </a:solidFill>
                <a:latin typeface="Arial"/>
                <a:ea typeface="Arial"/>
                <a:cs typeface="Arial"/>
                <a:sym typeface="Arial"/>
                <a:rtl val="0"/>
              </a:rPr>
              <a:t>with limited control, </a:t>
            </a:r>
            <a:r>
              <a:rPr lang="en-US" sz="1000" b="0" i="0" u="none" strike="noStrike" cap="none" baseline="0" dirty="0">
                <a:solidFill>
                  <a:srgbClr val="000000"/>
                </a:solidFill>
                <a:latin typeface="Arial"/>
                <a:ea typeface="Arial"/>
                <a:cs typeface="Arial"/>
                <a:sym typeface="Arial"/>
                <a:rtl val="0"/>
              </a:rPr>
              <a:t>a narrow range of vocabulary and syntactically simple sentences.</a:t>
            </a:r>
          </a:p>
        </p:txBody>
      </p:sp>
      <p:sp>
        <p:nvSpPr>
          <p:cNvPr id="277" name="Shape 277"/>
          <p:cNvSpPr txBox="1"/>
          <p:nvPr/>
        </p:nvSpPr>
        <p:spPr>
          <a:xfrm>
            <a:off x="5764217" y="4304448"/>
            <a:ext cx="1575394" cy="2067233"/>
          </a:xfrm>
          <a:prstGeom prst="rect">
            <a:avLst/>
          </a:prstGeom>
          <a:noFill/>
          <a:ln>
            <a:noFill/>
          </a:ln>
        </p:spPr>
        <p:txBody>
          <a:bodyPr lIns="91425" tIns="45700" rIns="91425" bIns="45700" anchor="t" anchorCtr="0">
            <a:noAutofit/>
          </a:bodyPr>
          <a:lstStyle/>
          <a:p>
            <a:pPr lvl="0">
              <a:lnSpc>
                <a:spcPct val="80000"/>
              </a:lnSpc>
              <a:buClr>
                <a:srgbClr val="000000"/>
              </a:buClr>
              <a:buSzPct val="25000"/>
            </a:pPr>
            <a:r>
              <a:rPr lang="en-US" sz="1000" b="0" i="0" u="none" strike="noStrike" cap="none" baseline="0" dirty="0">
                <a:solidFill>
                  <a:srgbClr val="000000"/>
                </a:solidFill>
                <a:latin typeface="Arial"/>
                <a:ea typeface="Arial"/>
                <a:cs typeface="Arial"/>
                <a:sym typeface="Arial"/>
                <a:rtl val="0"/>
              </a:rPr>
              <a:t>Recount a more detailed sequence of events, with a beginning, middle, and an end, and introduce and develop an informational topic with facts and details, and provide a conclusion, using, </a:t>
            </a:r>
            <a:r>
              <a:rPr lang="en-US" sz="1000" b="0" i="0" u="sng" strike="noStrike" cap="none" baseline="0" dirty="0">
                <a:solidFill>
                  <a:srgbClr val="000000"/>
                </a:solidFill>
                <a:latin typeface="Arial"/>
                <a:ea typeface="Arial"/>
                <a:cs typeface="Arial"/>
                <a:sym typeface="Arial"/>
                <a:rtl val="0"/>
              </a:rPr>
              <a:t>with increasingly independent control</a:t>
            </a:r>
            <a:r>
              <a:rPr lang="en-US" sz="1000" b="0" i="0" u="none" strike="noStrike" cap="none" baseline="0" dirty="0">
                <a:solidFill>
                  <a:srgbClr val="000000"/>
                </a:solidFill>
                <a:latin typeface="Arial"/>
                <a:ea typeface="Arial"/>
                <a:cs typeface="Arial"/>
                <a:sym typeface="Arial"/>
                <a:rtl val="0"/>
              </a:rPr>
              <a:t>, transitional words and phrases to connect events, ideas </a:t>
            </a:r>
            <a:r>
              <a:rPr lang="en-US" sz="1000" b="0" i="0" u="none" strike="noStrike" cap="none" baseline="0" dirty="0" smtClean="0">
                <a:solidFill>
                  <a:srgbClr val="000000"/>
                </a:solidFill>
                <a:latin typeface="Arial"/>
                <a:ea typeface="Arial"/>
                <a:cs typeface="Arial"/>
                <a:sym typeface="Arial"/>
                <a:rtl val="0"/>
              </a:rPr>
              <a:t>and </a:t>
            </a:r>
            <a:r>
              <a:rPr lang="en-US" sz="1000" dirty="0" smtClean="0"/>
              <a:t>opinions.</a:t>
            </a:r>
            <a:endParaRPr lang="en-US" sz="1000" b="0" i="0" u="none" strike="noStrike" cap="none" baseline="0" dirty="0">
              <a:solidFill>
                <a:srgbClr val="000000"/>
              </a:solidFill>
              <a:latin typeface="Arial"/>
              <a:ea typeface="Arial"/>
              <a:cs typeface="Arial"/>
              <a:sym typeface="Arial"/>
              <a:rtl val="0"/>
            </a:endParaRPr>
          </a:p>
        </p:txBody>
      </p:sp>
      <p:sp>
        <p:nvSpPr>
          <p:cNvPr id="278" name="Shape 278"/>
          <p:cNvSpPr txBox="1"/>
          <p:nvPr/>
        </p:nvSpPr>
        <p:spPr>
          <a:xfrm>
            <a:off x="7266350" y="4304448"/>
            <a:ext cx="1795211" cy="193899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baseline="0" dirty="0">
                <a:solidFill>
                  <a:srgbClr val="000000"/>
                </a:solidFill>
                <a:latin typeface="Arial"/>
                <a:ea typeface="Arial"/>
                <a:cs typeface="Arial"/>
                <a:sym typeface="Arial"/>
                <a:rtl val="0"/>
              </a:rPr>
              <a:t>Recount a more detailed sequence of events, with a beginning, middle, and an end, and introduce an informational topic, develop it with facts and details, and provide a concluding statement or section, using a variety of linking words and phrases to connect ideas, information, or events.</a:t>
            </a:r>
          </a:p>
        </p:txBody>
      </p:sp>
      <p:sp>
        <p:nvSpPr>
          <p:cNvPr id="279" name="Shape 279"/>
          <p:cNvSpPr txBox="1"/>
          <p:nvPr/>
        </p:nvSpPr>
        <p:spPr>
          <a:xfrm>
            <a:off x="4438933" y="4304448"/>
            <a:ext cx="1398555" cy="2039019"/>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spcAft>
                <a:spcPts val="0"/>
              </a:spcAft>
              <a:buClr>
                <a:srgbClr val="000000"/>
              </a:buClr>
              <a:buSzPct val="25000"/>
              <a:buFont typeface="Arial"/>
              <a:buNone/>
            </a:pPr>
            <a:r>
              <a:rPr lang="en-US" sz="1000" b="0" i="0" u="none" strike="noStrike" cap="none" baseline="0" dirty="0">
                <a:solidFill>
                  <a:srgbClr val="000000"/>
                </a:solidFill>
                <a:latin typeface="Arial"/>
                <a:ea typeface="Arial"/>
                <a:cs typeface="Arial"/>
                <a:sym typeface="Arial"/>
                <a:rtl val="0"/>
              </a:rPr>
              <a:t>Recount a short sequence of events in order, and introduce an informational topic, present one or two facts about it, and provide a concluding statement, with </a:t>
            </a:r>
            <a:r>
              <a:rPr lang="en-US" sz="1000" b="0" i="0" u="none" strike="noStrike" cap="none" baseline="0" dirty="0" smtClean="0">
                <a:solidFill>
                  <a:srgbClr val="000000"/>
                </a:solidFill>
                <a:latin typeface="Arial"/>
                <a:ea typeface="Arial"/>
                <a:cs typeface="Arial"/>
                <a:sym typeface="Arial"/>
                <a:rtl val="0"/>
              </a:rPr>
              <a:t>support </a:t>
            </a:r>
            <a:r>
              <a:rPr lang="en-US" sz="1000" b="0" i="0" u="none" strike="noStrike" cap="none" baseline="0" dirty="0">
                <a:solidFill>
                  <a:srgbClr val="000000"/>
                </a:solidFill>
                <a:latin typeface="Arial"/>
                <a:ea typeface="Arial"/>
                <a:cs typeface="Arial"/>
                <a:sym typeface="Arial"/>
                <a:rtl val="0"/>
              </a:rPr>
              <a:t>using, </a:t>
            </a:r>
            <a:r>
              <a:rPr lang="en-US" sz="1000" b="0" i="0" u="sng" strike="noStrike" cap="none" baseline="0" dirty="0">
                <a:solidFill>
                  <a:srgbClr val="000000"/>
                </a:solidFill>
                <a:latin typeface="Arial"/>
                <a:ea typeface="Arial"/>
                <a:cs typeface="Arial"/>
                <a:sym typeface="Arial"/>
                <a:rtl val="0"/>
              </a:rPr>
              <a:t>with developing control</a:t>
            </a:r>
            <a:r>
              <a:rPr lang="en-US" sz="1000" b="0" i="0" u="none" strike="noStrike" cap="none" baseline="0" dirty="0">
                <a:solidFill>
                  <a:srgbClr val="000000"/>
                </a:solidFill>
                <a:latin typeface="Arial"/>
                <a:ea typeface="Arial"/>
                <a:cs typeface="Arial"/>
                <a:sym typeface="Arial"/>
                <a:rtl val="0"/>
              </a:rPr>
              <a:t>, an increasing range of temporal and other linking </a:t>
            </a:r>
            <a:r>
              <a:rPr lang="en-US" sz="1000" b="0" i="0" u="none" strike="noStrike" cap="none" baseline="0" dirty="0" smtClean="0">
                <a:solidFill>
                  <a:srgbClr val="000000"/>
                </a:solidFill>
                <a:latin typeface="Arial"/>
                <a:ea typeface="Arial"/>
                <a:cs typeface="Arial"/>
                <a:sym typeface="Arial"/>
                <a:rtl val="0"/>
              </a:rPr>
              <a:t>words.</a:t>
            </a:r>
            <a:endParaRPr lang="en-US" sz="1000" b="0" i="0" u="none" strike="noStrike" cap="none" baseline="0" dirty="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57252184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fade">
                                      <p:cBhvr>
                                        <p:cTn id="12" dur="500"/>
                                        <p:tgtEl>
                                          <p:spTgt spid="2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9"/>
                                        </p:tgtEl>
                                        <p:attrNameLst>
                                          <p:attrName>style.visibility</p:attrName>
                                        </p:attrNameLst>
                                      </p:cBhvr>
                                      <p:to>
                                        <p:strVal val="visible"/>
                                      </p:to>
                                    </p:set>
                                    <p:animEffect transition="in" filter="fade">
                                      <p:cBhvr>
                                        <p:cTn id="17" dur="500"/>
                                        <p:tgtEl>
                                          <p:spTgt spid="2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7"/>
                                        </p:tgtEl>
                                        <p:attrNameLst>
                                          <p:attrName>style.visibility</p:attrName>
                                        </p:attrNameLst>
                                      </p:cBhvr>
                                      <p:to>
                                        <p:strVal val="visible"/>
                                      </p:to>
                                    </p:set>
                                    <p:animEffect transition="in" filter="fade">
                                      <p:cBhvr>
                                        <p:cTn id="22" dur="500"/>
                                        <p:tgtEl>
                                          <p:spTgt spid="2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8"/>
                                        </p:tgtEl>
                                        <p:attrNameLst>
                                          <p:attrName>style.visibility</p:attrName>
                                        </p:attrNameLst>
                                      </p:cBhvr>
                                      <p:to>
                                        <p:strVal val="visible"/>
                                      </p:to>
                                    </p:set>
                                    <p:animEffect transition="in" filter="fade">
                                      <p:cBhvr>
                                        <p:cTn id="27"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73"/>
          <p:cNvSpPr txBox="1">
            <a:spLocks/>
          </p:cNvSpPr>
          <p:nvPr/>
        </p:nvSpPr>
        <p:spPr>
          <a:xfrm>
            <a:off x="597387" y="228600"/>
            <a:ext cx="8153398" cy="924497"/>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a:buClr>
                <a:schemeClr val="dk2"/>
              </a:buClr>
              <a:buSzPct val="25000"/>
              <a:buFont typeface="Arial"/>
              <a:buNone/>
            </a:pPr>
            <a:endParaRPr lang="en-US" sz="2000" dirty="0" smtClean="0">
              <a:solidFill>
                <a:schemeClr val="dk2"/>
              </a:solidFill>
            </a:endParaRPr>
          </a:p>
          <a:p>
            <a:pPr lvl="0" algn="ctr">
              <a:buClr>
                <a:schemeClr val="dk1"/>
              </a:buClr>
              <a:buSzPct val="25000"/>
              <a:defRPr/>
            </a:pPr>
            <a:r>
              <a:rPr lang="en-US" sz="2000" b="1" dirty="0"/>
              <a:t>Standard 9 </a:t>
            </a:r>
          </a:p>
          <a:p>
            <a:pPr lvl="0" algn="ctr">
              <a:buClr>
                <a:schemeClr val="dk1"/>
              </a:buClr>
              <a:buSzPct val="25000"/>
            </a:pPr>
            <a:r>
              <a:rPr lang="en-US" sz="2000" b="1" dirty="0" smtClean="0">
                <a:solidFill>
                  <a:schemeClr val="dk1"/>
                </a:solidFill>
              </a:rPr>
              <a:t>An </a:t>
            </a:r>
            <a:r>
              <a:rPr lang="en-US" sz="2000" b="1" dirty="0">
                <a:solidFill>
                  <a:schemeClr val="dk1"/>
                </a:solidFill>
              </a:rPr>
              <a:t>ELL can… create clear and coherent grade- appropriate speech </a:t>
            </a:r>
            <a:r>
              <a:rPr lang="en-US" sz="2000" b="1" dirty="0" smtClean="0">
                <a:solidFill>
                  <a:schemeClr val="dk1"/>
                </a:solidFill>
              </a:rPr>
              <a:t>and text</a:t>
            </a:r>
            <a:r>
              <a:rPr lang="en-US" sz="2000" b="1" dirty="0">
                <a:solidFill>
                  <a:schemeClr val="dk1"/>
                </a:solidFill>
              </a:rPr>
              <a:t>.</a:t>
            </a:r>
          </a:p>
          <a:p>
            <a:pPr algn="ctr">
              <a:buClr>
                <a:schemeClr val="dk2"/>
              </a:buClr>
              <a:buSzPct val="25000"/>
              <a:buFont typeface="Arial"/>
              <a:buNone/>
            </a:pPr>
            <a:endParaRPr lang="en-US" sz="2000" dirty="0">
              <a:solidFill>
                <a:schemeClr val="dk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42925988"/>
              </p:ext>
            </p:extLst>
          </p:nvPr>
        </p:nvGraphicFramePr>
        <p:xfrm>
          <a:off x="412265" y="1687866"/>
          <a:ext cx="8338520" cy="4996760"/>
        </p:xfrm>
        <a:graphic>
          <a:graphicData uri="http://schemas.openxmlformats.org/drawingml/2006/table">
            <a:tbl>
              <a:tblPr firstRow="1" bandRow="1">
                <a:noFill/>
                <a:tableStyleId>{292F761C-C77F-4A82-9F56-5CAEF8FC88CB}</a:tableStyleId>
              </a:tblPr>
              <a:tblGrid>
                <a:gridCol w="4169260"/>
                <a:gridCol w="4169260"/>
              </a:tblGrid>
              <a:tr h="590555">
                <a:tc>
                  <a:txBody>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dirty="0">
                          <a:solidFill>
                            <a:schemeClr val="dk1"/>
                          </a:solidFill>
                          <a:rtl val="0"/>
                        </a:rPr>
                        <a:t>1</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dirty="0">
                          <a:solidFill>
                            <a:schemeClr val="dk1"/>
                          </a:solidFill>
                          <a:rtl val="0"/>
                        </a:rPr>
                        <a:t>2</a:t>
                      </a:r>
                    </a:p>
                  </a:txBody>
                  <a:tcPr marL="91450" marR="91450" marT="45725" marB="45725"/>
                </a:tc>
              </a:tr>
              <a:tr h="4406205">
                <a:tc>
                  <a:txBody>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baseline="0" dirty="0">
                        <a:solidFill>
                          <a:schemeClr val="dk1"/>
                        </a:solidFill>
                        <a:rtl val="0"/>
                      </a:endParaRP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baseline="0" dirty="0">
                        <a:solidFill>
                          <a:schemeClr val="dk1"/>
                        </a:solidFill>
                        <a:rtl val="0"/>
                      </a:endParaRPr>
                    </a:p>
                  </a:txBody>
                  <a:tcPr marL="91450" marR="91450" marT="45725" marB="45725"/>
                </a:tc>
              </a:tr>
            </a:tbl>
          </a:graphicData>
        </a:graphic>
      </p:graphicFrame>
      <p:sp>
        <p:nvSpPr>
          <p:cNvPr id="4" name="Shape 276"/>
          <p:cNvSpPr txBox="1"/>
          <p:nvPr/>
        </p:nvSpPr>
        <p:spPr>
          <a:xfrm>
            <a:off x="412265" y="2249544"/>
            <a:ext cx="4149292" cy="4575032"/>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000000"/>
              </a:buClr>
              <a:buSzPct val="25000"/>
              <a:buFont typeface="Arial"/>
              <a:buNone/>
            </a:pPr>
            <a:r>
              <a:rPr lang="en-US" sz="3300" b="0" i="0" u="none" strike="noStrike" cap="none" baseline="0" dirty="0">
                <a:solidFill>
                  <a:srgbClr val="000000"/>
                </a:solidFill>
                <a:latin typeface="Arial"/>
                <a:ea typeface="Arial"/>
                <a:cs typeface="Arial"/>
                <a:sym typeface="Arial"/>
                <a:rtl val="0"/>
              </a:rPr>
              <a:t>Communicate simple information about an event or topic, with support </a:t>
            </a:r>
            <a:r>
              <a:rPr lang="en-US" sz="3300" b="0" i="0" u="none" strike="noStrike" cap="none" baseline="0" dirty="0" smtClean="0">
                <a:solidFill>
                  <a:srgbClr val="000000"/>
                </a:solidFill>
                <a:latin typeface="Arial"/>
                <a:ea typeface="Arial"/>
                <a:cs typeface="Arial"/>
                <a:sym typeface="Arial"/>
                <a:rtl val="0"/>
              </a:rPr>
              <a:t>using </a:t>
            </a:r>
            <a:r>
              <a:rPr lang="en-US" sz="3300" b="0" i="0" u="none" strike="noStrike" cap="none" baseline="0" dirty="0">
                <a:solidFill>
                  <a:srgbClr val="000000"/>
                </a:solidFill>
                <a:latin typeface="Arial"/>
                <a:ea typeface="Arial"/>
                <a:cs typeface="Arial"/>
                <a:sym typeface="Arial"/>
                <a:rtl val="0"/>
              </a:rPr>
              <a:t>non‐verbal communication and, </a:t>
            </a:r>
            <a:r>
              <a:rPr lang="en-US" sz="3300" b="1" i="0" u="sng" strike="noStrike" cap="none" baseline="0" dirty="0">
                <a:solidFill>
                  <a:srgbClr val="000000"/>
                </a:solidFill>
                <a:latin typeface="Arial"/>
                <a:ea typeface="Arial"/>
                <a:cs typeface="Arial"/>
                <a:sym typeface="Arial"/>
                <a:rtl val="0"/>
              </a:rPr>
              <a:t>with limited control</a:t>
            </a:r>
            <a:r>
              <a:rPr lang="en-US" sz="3300" b="0" i="0" u="sng" strike="noStrike" cap="none" baseline="0" dirty="0">
                <a:solidFill>
                  <a:srgbClr val="000000"/>
                </a:solidFill>
                <a:latin typeface="Arial"/>
                <a:ea typeface="Arial"/>
                <a:cs typeface="Arial"/>
                <a:sym typeface="Arial"/>
                <a:rtl val="0"/>
              </a:rPr>
              <a:t>, </a:t>
            </a:r>
            <a:r>
              <a:rPr lang="en-US" sz="3300" b="0" i="0" u="none" strike="noStrike" cap="none" baseline="0" dirty="0">
                <a:solidFill>
                  <a:srgbClr val="000000"/>
                </a:solidFill>
                <a:latin typeface="Arial"/>
                <a:ea typeface="Arial"/>
                <a:cs typeface="Arial"/>
                <a:sym typeface="Arial"/>
                <a:rtl val="0"/>
              </a:rPr>
              <a:t>a narrow range of vocabulary and syntactically simple sentences.</a:t>
            </a:r>
          </a:p>
        </p:txBody>
      </p:sp>
      <p:sp>
        <p:nvSpPr>
          <p:cNvPr id="5" name="Shape 275"/>
          <p:cNvSpPr txBox="1"/>
          <p:nvPr/>
        </p:nvSpPr>
        <p:spPr>
          <a:xfrm>
            <a:off x="4561557" y="2275922"/>
            <a:ext cx="4189228" cy="4408703"/>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spcAft>
                <a:spcPts val="0"/>
              </a:spcAft>
              <a:buClr>
                <a:srgbClr val="000000"/>
              </a:buClr>
              <a:buSzPct val="25000"/>
              <a:buFont typeface="Arial"/>
              <a:buNone/>
            </a:pPr>
            <a:r>
              <a:rPr lang="en-US" sz="3300" b="0" i="0" u="none" strike="noStrike" cap="none" baseline="0" dirty="0">
                <a:solidFill>
                  <a:srgbClr val="000000"/>
                </a:solidFill>
                <a:latin typeface="Arial"/>
                <a:ea typeface="Arial"/>
                <a:cs typeface="Arial"/>
                <a:sym typeface="Arial"/>
                <a:rtl val="0"/>
              </a:rPr>
              <a:t>Recount a simple sequence of events in order, and communicate simple information about a topic, with support </a:t>
            </a:r>
            <a:r>
              <a:rPr lang="en-US" sz="3300" b="0" i="0" u="none" strike="noStrike" cap="none" baseline="0" dirty="0" smtClean="0">
                <a:solidFill>
                  <a:srgbClr val="000000"/>
                </a:solidFill>
                <a:latin typeface="Arial"/>
                <a:ea typeface="Arial"/>
                <a:cs typeface="Arial"/>
                <a:sym typeface="Arial"/>
                <a:rtl val="0"/>
              </a:rPr>
              <a:t>using </a:t>
            </a:r>
            <a:r>
              <a:rPr lang="en-US" sz="3300" b="1" i="0" u="sng" strike="noStrike" cap="none" baseline="0" dirty="0">
                <a:solidFill>
                  <a:srgbClr val="000000"/>
                </a:solidFill>
                <a:latin typeface="Arial"/>
                <a:ea typeface="Arial"/>
                <a:cs typeface="Arial"/>
                <a:sym typeface="Arial"/>
                <a:rtl val="0"/>
              </a:rPr>
              <a:t>with emerging control</a:t>
            </a:r>
            <a:r>
              <a:rPr lang="en-US" sz="3300" b="0" i="0" u="none" strike="noStrike" cap="none" baseline="0" dirty="0">
                <a:solidFill>
                  <a:srgbClr val="000000"/>
                </a:solidFill>
                <a:latin typeface="Arial"/>
                <a:ea typeface="Arial"/>
                <a:cs typeface="Arial"/>
                <a:sym typeface="Arial"/>
                <a:rtl val="0"/>
              </a:rPr>
              <a:t>, frequently occurring linking </a:t>
            </a:r>
            <a:r>
              <a:rPr lang="en-US" sz="3300" b="0" i="0" u="none" strike="noStrike" cap="none" baseline="0" dirty="0" smtClean="0">
                <a:solidFill>
                  <a:srgbClr val="000000"/>
                </a:solidFill>
                <a:latin typeface="Arial"/>
                <a:ea typeface="Arial"/>
                <a:cs typeface="Arial"/>
                <a:sym typeface="Arial"/>
                <a:rtl val="0"/>
              </a:rPr>
              <a:t>words.</a:t>
            </a:r>
            <a:endParaRPr lang="en-US" sz="3300" b="0" i="0" u="none" strike="noStrike" cap="none" baseline="0" dirty="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249002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73"/>
          <p:cNvSpPr txBox="1">
            <a:spLocks/>
          </p:cNvSpPr>
          <p:nvPr/>
        </p:nvSpPr>
        <p:spPr>
          <a:xfrm>
            <a:off x="597387" y="228600"/>
            <a:ext cx="8153398" cy="924497"/>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a:buClr>
                <a:schemeClr val="dk2"/>
              </a:buClr>
              <a:buSzPct val="25000"/>
              <a:buFont typeface="Arial"/>
              <a:buNone/>
            </a:pPr>
            <a:endParaRPr lang="en-US" sz="2000" dirty="0" smtClean="0">
              <a:solidFill>
                <a:schemeClr val="dk2"/>
              </a:solidFill>
            </a:endParaRPr>
          </a:p>
          <a:p>
            <a:pPr lvl="0" algn="ctr">
              <a:buClr>
                <a:schemeClr val="dk1"/>
              </a:buClr>
              <a:buSzPct val="25000"/>
              <a:defRPr/>
            </a:pPr>
            <a:r>
              <a:rPr lang="en-US" sz="2000" b="1" dirty="0"/>
              <a:t>Standard 9 </a:t>
            </a:r>
          </a:p>
          <a:p>
            <a:pPr lvl="0" algn="ctr">
              <a:buClr>
                <a:schemeClr val="dk1"/>
              </a:buClr>
              <a:buSzPct val="25000"/>
            </a:pPr>
            <a:r>
              <a:rPr lang="en-US" sz="2000" b="1" dirty="0" smtClean="0">
                <a:solidFill>
                  <a:schemeClr val="dk1"/>
                </a:solidFill>
              </a:rPr>
              <a:t>An </a:t>
            </a:r>
            <a:r>
              <a:rPr lang="en-US" sz="2000" b="1" dirty="0">
                <a:solidFill>
                  <a:schemeClr val="dk1"/>
                </a:solidFill>
              </a:rPr>
              <a:t>ELL can… create clear and coherent grade- appropriate speech </a:t>
            </a:r>
            <a:r>
              <a:rPr lang="en-US" sz="2000" b="1" dirty="0" smtClean="0">
                <a:solidFill>
                  <a:schemeClr val="dk1"/>
                </a:solidFill>
              </a:rPr>
              <a:t>and text</a:t>
            </a:r>
            <a:r>
              <a:rPr lang="en-US" sz="2000" b="1" dirty="0">
                <a:solidFill>
                  <a:schemeClr val="dk1"/>
                </a:solidFill>
              </a:rPr>
              <a:t>.</a:t>
            </a:r>
          </a:p>
          <a:p>
            <a:pPr algn="ctr">
              <a:buClr>
                <a:schemeClr val="dk2"/>
              </a:buClr>
              <a:buSzPct val="25000"/>
              <a:buFont typeface="Arial"/>
              <a:buNone/>
            </a:pPr>
            <a:endParaRPr lang="en-US" sz="2000" dirty="0">
              <a:solidFill>
                <a:schemeClr val="dk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41114593"/>
              </p:ext>
            </p:extLst>
          </p:nvPr>
        </p:nvGraphicFramePr>
        <p:xfrm>
          <a:off x="412265" y="1687866"/>
          <a:ext cx="8338520" cy="4996760"/>
        </p:xfrm>
        <a:graphic>
          <a:graphicData uri="http://schemas.openxmlformats.org/drawingml/2006/table">
            <a:tbl>
              <a:tblPr firstRow="1" bandRow="1">
                <a:noFill/>
                <a:tableStyleId>{292F761C-C77F-4A82-9F56-5CAEF8FC88CB}</a:tableStyleId>
              </a:tblPr>
              <a:tblGrid>
                <a:gridCol w="4169260"/>
                <a:gridCol w="4169260"/>
              </a:tblGrid>
              <a:tr h="590555">
                <a:tc>
                  <a:txBody>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dirty="0">
                          <a:solidFill>
                            <a:schemeClr val="dk1"/>
                          </a:solidFill>
                          <a:rtl val="0"/>
                        </a:rPr>
                        <a:t>3</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dirty="0">
                          <a:solidFill>
                            <a:schemeClr val="dk1"/>
                          </a:solidFill>
                          <a:rtl val="0"/>
                        </a:rPr>
                        <a:t>4</a:t>
                      </a:r>
                    </a:p>
                  </a:txBody>
                  <a:tcPr marL="91450" marR="91450" marT="45725" marB="45725"/>
                </a:tc>
              </a:tr>
              <a:tr h="4406205">
                <a:tc>
                  <a:txBody>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baseline="0" dirty="0">
                        <a:solidFill>
                          <a:schemeClr val="dk1"/>
                        </a:solidFill>
                        <a:rtl val="0"/>
                      </a:endParaRP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baseline="0" dirty="0">
                        <a:solidFill>
                          <a:schemeClr val="dk1"/>
                        </a:solidFill>
                        <a:rtl val="0"/>
                      </a:endParaRPr>
                    </a:p>
                  </a:txBody>
                  <a:tcPr marL="91450" marR="91450" marT="45725" marB="45725"/>
                </a:tc>
              </a:tr>
            </a:tbl>
          </a:graphicData>
        </a:graphic>
      </p:graphicFrame>
      <p:sp>
        <p:nvSpPr>
          <p:cNvPr id="6" name="Shape 279"/>
          <p:cNvSpPr txBox="1"/>
          <p:nvPr/>
        </p:nvSpPr>
        <p:spPr>
          <a:xfrm>
            <a:off x="423512" y="2275921"/>
            <a:ext cx="4082457" cy="4408703"/>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spcAft>
                <a:spcPts val="0"/>
              </a:spcAft>
              <a:buClr>
                <a:srgbClr val="000000"/>
              </a:buClr>
              <a:buSzPct val="25000"/>
              <a:buFont typeface="Arial"/>
              <a:buNone/>
            </a:pPr>
            <a:r>
              <a:rPr lang="en-US" sz="2800" b="0" i="0" u="none" strike="noStrike" cap="none" baseline="0" dirty="0">
                <a:solidFill>
                  <a:srgbClr val="000000"/>
                </a:solidFill>
                <a:latin typeface="Arial"/>
                <a:ea typeface="Arial"/>
                <a:cs typeface="Arial"/>
                <a:sym typeface="Arial"/>
                <a:rtl val="0"/>
              </a:rPr>
              <a:t>Recount a short sequence of events in order, and introduce an informational topic, present one or two facts about it, and provide a concluding statement, with </a:t>
            </a:r>
            <a:r>
              <a:rPr lang="en-US" sz="2800" b="0" i="0" u="none" strike="noStrike" cap="none" baseline="0" dirty="0" smtClean="0">
                <a:solidFill>
                  <a:srgbClr val="000000"/>
                </a:solidFill>
                <a:latin typeface="Arial"/>
                <a:ea typeface="Arial"/>
                <a:cs typeface="Arial"/>
                <a:sym typeface="Arial"/>
                <a:rtl val="0"/>
              </a:rPr>
              <a:t>support </a:t>
            </a:r>
            <a:r>
              <a:rPr lang="en-US" sz="2800" b="0" i="0" u="none" strike="noStrike" cap="none" baseline="0" dirty="0">
                <a:solidFill>
                  <a:srgbClr val="000000"/>
                </a:solidFill>
                <a:latin typeface="Arial"/>
                <a:ea typeface="Arial"/>
                <a:cs typeface="Arial"/>
                <a:sym typeface="Arial"/>
                <a:rtl val="0"/>
              </a:rPr>
              <a:t>using, </a:t>
            </a:r>
            <a:r>
              <a:rPr lang="en-US" sz="2800" b="1" i="0" u="sng" strike="noStrike" cap="none" baseline="0" dirty="0">
                <a:solidFill>
                  <a:srgbClr val="000000"/>
                </a:solidFill>
                <a:latin typeface="Arial"/>
                <a:ea typeface="Arial"/>
                <a:cs typeface="Arial"/>
                <a:sym typeface="Arial"/>
                <a:rtl val="0"/>
              </a:rPr>
              <a:t>with developing control</a:t>
            </a:r>
            <a:r>
              <a:rPr lang="en-US" sz="2800" b="1" i="0" u="none" strike="noStrike" cap="none" baseline="0" dirty="0">
                <a:solidFill>
                  <a:srgbClr val="000000"/>
                </a:solidFill>
                <a:latin typeface="Arial"/>
                <a:ea typeface="Arial"/>
                <a:cs typeface="Arial"/>
                <a:sym typeface="Arial"/>
                <a:rtl val="0"/>
              </a:rPr>
              <a:t>, </a:t>
            </a:r>
            <a:r>
              <a:rPr lang="en-US" sz="2800" b="0" i="0" u="none" strike="noStrike" cap="none" baseline="0" dirty="0">
                <a:solidFill>
                  <a:srgbClr val="000000"/>
                </a:solidFill>
                <a:latin typeface="Arial"/>
                <a:ea typeface="Arial"/>
                <a:cs typeface="Arial"/>
                <a:sym typeface="Arial"/>
                <a:rtl val="0"/>
              </a:rPr>
              <a:t>an increasing range of temporal and other linking </a:t>
            </a:r>
            <a:r>
              <a:rPr lang="en-US" sz="2800" b="0" i="0" u="none" strike="noStrike" cap="none" baseline="0" dirty="0" smtClean="0">
                <a:solidFill>
                  <a:srgbClr val="000000"/>
                </a:solidFill>
                <a:latin typeface="Arial"/>
                <a:ea typeface="Arial"/>
                <a:cs typeface="Arial"/>
                <a:sym typeface="Arial"/>
                <a:rtl val="0"/>
              </a:rPr>
              <a:t>words.</a:t>
            </a:r>
            <a:endParaRPr lang="en-US" sz="2800" b="0" i="0" u="none" strike="noStrike" cap="none" baseline="0" dirty="0">
              <a:solidFill>
                <a:srgbClr val="000000"/>
              </a:solidFill>
              <a:latin typeface="Arial"/>
              <a:ea typeface="Arial"/>
              <a:cs typeface="Arial"/>
              <a:sym typeface="Arial"/>
              <a:rtl val="0"/>
            </a:endParaRPr>
          </a:p>
        </p:txBody>
      </p:sp>
      <p:sp>
        <p:nvSpPr>
          <p:cNvPr id="7" name="Shape 277"/>
          <p:cNvSpPr txBox="1"/>
          <p:nvPr/>
        </p:nvSpPr>
        <p:spPr>
          <a:xfrm>
            <a:off x="4561556" y="2275921"/>
            <a:ext cx="4394467" cy="4408703"/>
          </a:xfrm>
          <a:prstGeom prst="rect">
            <a:avLst/>
          </a:prstGeom>
          <a:noFill/>
          <a:ln>
            <a:noFill/>
          </a:ln>
        </p:spPr>
        <p:txBody>
          <a:bodyPr lIns="91425" tIns="45700" rIns="91425" bIns="45700" anchor="t" anchorCtr="0">
            <a:noAutofit/>
          </a:bodyPr>
          <a:lstStyle/>
          <a:p>
            <a:pPr lvl="0">
              <a:lnSpc>
                <a:spcPct val="80000"/>
              </a:lnSpc>
              <a:buClr>
                <a:srgbClr val="000000"/>
              </a:buClr>
              <a:buSzPct val="25000"/>
            </a:pPr>
            <a:r>
              <a:rPr lang="en-US" sz="2700" b="0" i="0" u="none" strike="noStrike" cap="none" baseline="0" dirty="0">
                <a:solidFill>
                  <a:srgbClr val="000000"/>
                </a:solidFill>
                <a:sym typeface="Arial"/>
                <a:rtl val="0"/>
              </a:rPr>
              <a:t>Recount a more detailed sequence of events, with a beginning, middle, and an end, and introduce and develop an informational topic with facts and details, and provide a conclusion, using, </a:t>
            </a:r>
            <a:r>
              <a:rPr lang="en-US" sz="2700" b="1" i="0" u="sng" strike="noStrike" cap="none" baseline="0" dirty="0">
                <a:solidFill>
                  <a:srgbClr val="000000"/>
                </a:solidFill>
                <a:sym typeface="Arial"/>
                <a:rtl val="0"/>
              </a:rPr>
              <a:t>with increasingly independent control</a:t>
            </a:r>
            <a:r>
              <a:rPr lang="en-US" sz="2700" b="0" i="0" u="none" strike="noStrike" cap="none" baseline="0" dirty="0">
                <a:solidFill>
                  <a:srgbClr val="000000"/>
                </a:solidFill>
                <a:sym typeface="Arial"/>
                <a:rtl val="0"/>
              </a:rPr>
              <a:t>, transitional words and phrases to connect events, ideas </a:t>
            </a:r>
            <a:r>
              <a:rPr lang="en-US" sz="2700" b="0" i="0" u="none" strike="noStrike" cap="none" baseline="0" dirty="0" smtClean="0">
                <a:solidFill>
                  <a:srgbClr val="000000"/>
                </a:solidFill>
                <a:sym typeface="Arial"/>
                <a:rtl val="0"/>
              </a:rPr>
              <a:t>and </a:t>
            </a:r>
            <a:r>
              <a:rPr lang="en-US" sz="2700" dirty="0" smtClean="0"/>
              <a:t>opinions.</a:t>
            </a:r>
            <a:endParaRPr lang="en-US" sz="2700" b="0" i="0" u="none" strike="noStrike" cap="none" baseline="0" dirty="0">
              <a:solidFill>
                <a:srgbClr val="000000"/>
              </a:solidFill>
              <a:sym typeface="Arial"/>
              <a:rtl val="0"/>
            </a:endParaRPr>
          </a:p>
        </p:txBody>
      </p:sp>
    </p:spTree>
    <p:extLst>
      <p:ext uri="{BB962C8B-B14F-4D97-AF65-F5344CB8AC3E}">
        <p14:creationId xmlns:p14="http://schemas.microsoft.com/office/powerpoint/2010/main" val="3961276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1761876"/>
            <a:ext cx="8209799" cy="4758148"/>
          </a:xfrm>
          <a:prstGeom prst="rect">
            <a:avLst/>
          </a:prstGeom>
          <a:noFill/>
          <a:ln>
            <a:noFill/>
          </a:ln>
        </p:spPr>
        <p:txBody>
          <a:bodyPr lIns="45700" tIns="45700" rIns="45700" bIns="45700" anchor="ctr" anchorCtr="0">
            <a:noAutofit/>
          </a:bodyPr>
          <a:lstStyle/>
          <a:p>
            <a:pPr marL="0" marR="0" lvl="0" indent="0" rtl="0">
              <a:spcBef>
                <a:spcPts val="0"/>
              </a:spcBef>
              <a:buClr>
                <a:schemeClr val="dk1"/>
              </a:buClr>
              <a:buSzPct val="45833"/>
              <a:buFont typeface="Arial"/>
              <a:buNone/>
            </a:pPr>
            <a:r>
              <a:rPr lang="en-US" sz="3200" dirty="0" smtClean="0">
                <a:solidFill>
                  <a:schemeClr val="accent1">
                    <a:lumMod val="75000"/>
                  </a:schemeClr>
                </a:solidFill>
                <a:latin typeface="Source Sans Pro"/>
                <a:ea typeface="Source Sans Pro"/>
                <a:cs typeface="Source Sans Pro"/>
                <a:sym typeface="Source Sans Pro"/>
              </a:rPr>
              <a:t>Using </a:t>
            </a:r>
            <a:r>
              <a:rPr lang="en-US" sz="3200" dirty="0">
                <a:solidFill>
                  <a:schemeClr val="accent1">
                    <a:lumMod val="75000"/>
                  </a:schemeClr>
                </a:solidFill>
                <a:latin typeface="Source Sans Pro"/>
                <a:ea typeface="Source Sans Pro"/>
                <a:cs typeface="Source Sans Pro"/>
                <a:sym typeface="Source Sans Pro"/>
              </a:rPr>
              <a:t>the English Language Proficiency Standards</a:t>
            </a:r>
            <a:r>
              <a:rPr lang="en-US" sz="3200" dirty="0" smtClean="0">
                <a:solidFill>
                  <a:schemeClr val="accent1">
                    <a:lumMod val="75000"/>
                  </a:schemeClr>
                </a:solidFill>
                <a:latin typeface="Source Sans Pro"/>
                <a:ea typeface="Source Sans Pro"/>
                <a:cs typeface="Source Sans Pro"/>
                <a:sym typeface="Source Sans Pro"/>
              </a:rPr>
              <a:t>, search </a:t>
            </a:r>
            <a:r>
              <a:rPr lang="en-US" sz="3200" dirty="0">
                <a:solidFill>
                  <a:schemeClr val="accent1">
                    <a:lumMod val="75000"/>
                  </a:schemeClr>
                </a:solidFill>
                <a:latin typeface="Source Sans Pro"/>
                <a:ea typeface="Source Sans Pro"/>
                <a:cs typeface="Source Sans Pro"/>
                <a:sym typeface="Source Sans Pro"/>
              </a:rPr>
              <a:t>to find the answers to the questions on </a:t>
            </a:r>
            <a:r>
              <a:rPr lang="en-US" sz="3200" dirty="0" smtClean="0">
                <a:solidFill>
                  <a:schemeClr val="accent1">
                    <a:lumMod val="75000"/>
                  </a:schemeClr>
                </a:solidFill>
                <a:latin typeface="Source Sans Pro"/>
                <a:ea typeface="Source Sans Pro"/>
                <a:cs typeface="Source Sans Pro"/>
                <a:sym typeface="Source Sans Pro"/>
              </a:rPr>
              <a:t>your ELP </a:t>
            </a:r>
            <a:r>
              <a:rPr lang="en-US" sz="3200" dirty="0">
                <a:solidFill>
                  <a:schemeClr val="accent1">
                    <a:lumMod val="75000"/>
                  </a:schemeClr>
                </a:solidFill>
                <a:latin typeface="Source Sans Pro"/>
                <a:ea typeface="Source Sans Pro"/>
                <a:cs typeface="Source Sans Pro"/>
                <a:sym typeface="Source Sans Pro"/>
              </a:rPr>
              <a:t>Scavenger Hunt Sheet.</a:t>
            </a:r>
          </a:p>
          <a:p>
            <a:pPr marL="0" marR="0" lvl="0" indent="0" rtl="0">
              <a:spcBef>
                <a:spcPts val="0"/>
              </a:spcBef>
              <a:buClr>
                <a:schemeClr val="dk1"/>
              </a:buClr>
              <a:buFont typeface="Arial"/>
              <a:buNone/>
            </a:pPr>
            <a:endParaRPr sz="2400" dirty="0">
              <a:solidFill>
                <a:srgbClr val="3366FF"/>
              </a:solidFill>
              <a:latin typeface="Source Sans Pro"/>
              <a:ea typeface="Source Sans Pro"/>
              <a:cs typeface="Source Sans Pro"/>
              <a:sym typeface="Source Sans Pro"/>
            </a:endParaRPr>
          </a:p>
          <a:p>
            <a:pPr marL="0" marR="0" lvl="0" indent="0" algn="ctr" rtl="0">
              <a:spcBef>
                <a:spcPts val="0"/>
              </a:spcBef>
              <a:buClr>
                <a:schemeClr val="lt1"/>
              </a:buClr>
              <a:buFont typeface="Source Sans Pro"/>
              <a:buNone/>
            </a:pPr>
            <a:endParaRPr sz="1200" dirty="0">
              <a:solidFill>
                <a:srgbClr val="3366FF"/>
              </a:solidFill>
              <a:latin typeface="Source Sans Pro"/>
              <a:ea typeface="Source Sans Pro"/>
              <a:cs typeface="Source Sans Pro"/>
              <a:sym typeface="Source Sans Pro"/>
            </a:endParaRPr>
          </a:p>
          <a:p>
            <a:pPr marL="0" marR="0" lvl="0" indent="0" algn="ctr" rtl="0">
              <a:spcBef>
                <a:spcPts val="0"/>
              </a:spcBef>
              <a:buClr>
                <a:schemeClr val="lt1"/>
              </a:buClr>
              <a:buFont typeface="Source Sans Pro"/>
              <a:buNone/>
            </a:pPr>
            <a:endParaRPr sz="1200" dirty="0">
              <a:solidFill>
                <a:srgbClr val="3366FF"/>
              </a:solidFill>
              <a:latin typeface="Source Sans Pro"/>
              <a:ea typeface="Source Sans Pro"/>
              <a:cs typeface="Source Sans Pro"/>
              <a:sym typeface="Source Sans Pro"/>
            </a:endParaRPr>
          </a:p>
          <a:p>
            <a:pPr marL="0" marR="0" lvl="0" indent="0" algn="ctr" rtl="0">
              <a:spcBef>
                <a:spcPts val="0"/>
              </a:spcBef>
              <a:buClr>
                <a:schemeClr val="lt1"/>
              </a:buClr>
              <a:buFont typeface="Source Sans Pro"/>
              <a:buNone/>
            </a:pPr>
            <a:endParaRPr sz="1200" dirty="0">
              <a:solidFill>
                <a:srgbClr val="3366FF"/>
              </a:solidFill>
              <a:latin typeface="Source Sans Pro"/>
              <a:ea typeface="Source Sans Pro"/>
              <a:cs typeface="Source Sans Pro"/>
              <a:sym typeface="Source Sans Pro"/>
            </a:endParaRPr>
          </a:p>
          <a:p>
            <a:pPr marL="0" marR="0" lvl="0" indent="0" algn="ctr" rtl="0">
              <a:spcBef>
                <a:spcPts val="0"/>
              </a:spcBef>
              <a:buClr>
                <a:schemeClr val="lt1"/>
              </a:buClr>
              <a:buFont typeface="Source Sans Pro"/>
              <a:buNone/>
            </a:pPr>
            <a:endParaRPr sz="1200" dirty="0">
              <a:solidFill>
                <a:srgbClr val="3366FF"/>
              </a:solidFill>
              <a:latin typeface="Source Sans Pro"/>
              <a:ea typeface="Source Sans Pro"/>
              <a:cs typeface="Source Sans Pro"/>
              <a:sym typeface="Source Sans Pro"/>
            </a:endParaRPr>
          </a:p>
        </p:txBody>
      </p:sp>
      <p:sp>
        <p:nvSpPr>
          <p:cNvPr id="4" name="Shape 248"/>
          <p:cNvSpPr txBox="1"/>
          <p:nvPr/>
        </p:nvSpPr>
        <p:spPr>
          <a:xfrm>
            <a:off x="381000" y="221920"/>
            <a:ext cx="8306060" cy="803802"/>
          </a:xfrm>
          <a:prstGeom prst="rect">
            <a:avLst/>
          </a:prstGeom>
          <a:solidFill>
            <a:schemeClr val="dk2"/>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000" b="0" i="0" u="none" strike="noStrike" cap="none" baseline="0" dirty="0">
                <a:solidFill>
                  <a:schemeClr val="lt1"/>
                </a:solidFill>
                <a:latin typeface="Arial"/>
                <a:ea typeface="Arial"/>
                <a:cs typeface="Arial"/>
                <a:sym typeface="Arial"/>
                <a:rtl val="0"/>
              </a:rPr>
              <a:t>ELP </a:t>
            </a:r>
            <a:r>
              <a:rPr lang="en-US" sz="4000" dirty="0" smtClean="0">
                <a:solidFill>
                  <a:schemeClr val="lt1"/>
                </a:solidFill>
              </a:rPr>
              <a:t>Standards Scavenger Hunt</a:t>
            </a:r>
            <a:endParaRPr lang="en-US" sz="4000" b="0" i="0" u="none" strike="noStrike" cap="none" baseline="0" dirty="0">
              <a:solidFill>
                <a:schemeClr val="lt1"/>
              </a:solidFill>
              <a:latin typeface="Arial"/>
              <a:ea typeface="Arial"/>
              <a:cs typeface="Arial"/>
              <a:sym typeface="Arial"/>
              <a:rtl val="0"/>
            </a:endParaRPr>
          </a:p>
        </p:txBody>
      </p:sp>
    </p:spTree>
    <p:extLst>
      <p:ext uri="{BB962C8B-B14F-4D97-AF65-F5344CB8AC3E}">
        <p14:creationId xmlns:p14="http://schemas.microsoft.com/office/powerpoint/2010/main" val="257748680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00" y="228600"/>
            <a:ext cx="8734299" cy="990598"/>
          </a:xfrm>
        </p:spPr>
        <p:txBody>
          <a:bodyPr/>
          <a:lstStyle/>
          <a:p>
            <a:r>
              <a:rPr lang="en-US" sz="3600" dirty="0" smtClean="0">
                <a:solidFill>
                  <a:srgbClr val="3366FF"/>
                </a:solidFill>
              </a:rPr>
              <a:t>Scavenger Hunt Debrief</a:t>
            </a:r>
            <a:endParaRPr lang="en-US" sz="3600" dirty="0">
              <a:solidFill>
                <a:srgbClr val="3366FF"/>
              </a:solidFill>
            </a:endParaRPr>
          </a:p>
        </p:txBody>
      </p:sp>
      <p:sp>
        <p:nvSpPr>
          <p:cNvPr id="3" name="Text Placeholder 2"/>
          <p:cNvSpPr>
            <a:spLocks noGrp="1"/>
          </p:cNvSpPr>
          <p:nvPr>
            <p:ph type="body" idx="1"/>
          </p:nvPr>
        </p:nvSpPr>
        <p:spPr/>
        <p:txBody>
          <a:bodyPr/>
          <a:lstStyle/>
          <a:p>
            <a:r>
              <a:rPr lang="en-US" sz="2000" dirty="0">
                <a:solidFill>
                  <a:srgbClr val="3366FF"/>
                </a:solidFill>
              </a:rPr>
              <a:t>Find </a:t>
            </a:r>
            <a:r>
              <a:rPr lang="en-US" sz="2000" dirty="0" smtClean="0">
                <a:solidFill>
                  <a:srgbClr val="3366FF"/>
                </a:solidFill>
              </a:rPr>
              <a:t>a partner</a:t>
            </a:r>
            <a:r>
              <a:rPr lang="en-US" sz="2000" dirty="0">
                <a:solidFill>
                  <a:srgbClr val="3366FF"/>
                </a:solidFill>
              </a:rPr>
              <a:t>.</a:t>
            </a:r>
          </a:p>
          <a:p>
            <a:r>
              <a:rPr lang="en-US" sz="2000" dirty="0">
                <a:solidFill>
                  <a:srgbClr val="3366FF"/>
                </a:solidFill>
              </a:rPr>
              <a:t>Use the sentence starters to talk </a:t>
            </a:r>
            <a:r>
              <a:rPr lang="en-US" sz="2000" dirty="0" smtClean="0">
                <a:solidFill>
                  <a:srgbClr val="3366FF"/>
                </a:solidFill>
              </a:rPr>
              <a:t>about the ELP Scavenger Hunt.</a:t>
            </a:r>
            <a:endParaRPr lang="en-US" sz="2000" dirty="0">
              <a:solidFill>
                <a:srgbClr val="3366FF"/>
              </a:solidFill>
            </a:endParaRPr>
          </a:p>
          <a:p>
            <a:pPr marL="190500" indent="0">
              <a:buNone/>
            </a:pPr>
            <a:endParaRPr lang="en-US" sz="2000" dirty="0">
              <a:solidFill>
                <a:srgbClr val="3366FF"/>
              </a:solidFill>
            </a:endParaRPr>
          </a:p>
        </p:txBody>
      </p:sp>
      <p:sp>
        <p:nvSpPr>
          <p:cNvPr id="4" name="Rounded Rectangular Callout 3"/>
          <p:cNvSpPr/>
          <p:nvPr/>
        </p:nvSpPr>
        <p:spPr>
          <a:xfrm>
            <a:off x="612647" y="2744675"/>
            <a:ext cx="7262183" cy="3189129"/>
          </a:xfrm>
          <a:prstGeom prst="wedgeRoundRectCallout">
            <a:avLst>
              <a:gd name="adj1" fmla="val -120"/>
              <a:gd name="adj2" fmla="val 78893"/>
              <a:gd name="adj3" fmla="val 16667"/>
            </a:avLst>
          </a:prstGeom>
          <a:solidFill>
            <a:srgbClr val="0060BF">
              <a:alpha val="31000"/>
            </a:srgb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rgbClr val="3366FF"/>
                </a:solidFill>
              </a:rPr>
              <a:t>Something that stood out for me was ______.</a:t>
            </a:r>
          </a:p>
          <a:p>
            <a:endParaRPr lang="en-US" sz="2400" dirty="0" smtClean="0">
              <a:solidFill>
                <a:srgbClr val="3366FF"/>
              </a:solidFill>
            </a:endParaRPr>
          </a:p>
          <a:p>
            <a:r>
              <a:rPr lang="en-US" sz="2400" dirty="0" smtClean="0">
                <a:solidFill>
                  <a:srgbClr val="3366FF"/>
                </a:solidFill>
              </a:rPr>
              <a:t>Something </a:t>
            </a:r>
            <a:r>
              <a:rPr lang="en-US" sz="2400" dirty="0">
                <a:solidFill>
                  <a:srgbClr val="3366FF"/>
                </a:solidFill>
              </a:rPr>
              <a:t>I’m confused about is ______.</a:t>
            </a:r>
          </a:p>
          <a:p>
            <a:endParaRPr lang="en-US" sz="2400" dirty="0" smtClean="0">
              <a:solidFill>
                <a:srgbClr val="3366FF"/>
              </a:solidFill>
            </a:endParaRPr>
          </a:p>
          <a:p>
            <a:r>
              <a:rPr lang="en-US" sz="2400" dirty="0" smtClean="0">
                <a:solidFill>
                  <a:srgbClr val="3366FF"/>
                </a:solidFill>
              </a:rPr>
              <a:t>Something </a:t>
            </a:r>
            <a:r>
              <a:rPr lang="en-US" sz="2400" dirty="0">
                <a:solidFill>
                  <a:srgbClr val="3366FF"/>
                </a:solidFill>
              </a:rPr>
              <a:t>I’m wondering about is _____</a:t>
            </a:r>
          </a:p>
          <a:p>
            <a:endParaRPr lang="en-US" sz="2400" dirty="0" smtClean="0">
              <a:solidFill>
                <a:srgbClr val="3366FF"/>
              </a:solidFill>
            </a:endParaRPr>
          </a:p>
          <a:p>
            <a:r>
              <a:rPr lang="en-US" sz="2400" dirty="0" smtClean="0">
                <a:solidFill>
                  <a:srgbClr val="3366FF"/>
                </a:solidFill>
              </a:rPr>
              <a:t>Something </a:t>
            </a:r>
            <a:r>
              <a:rPr lang="en-US" sz="2400" dirty="0">
                <a:solidFill>
                  <a:srgbClr val="3366FF"/>
                </a:solidFill>
              </a:rPr>
              <a:t>that surprised me was ______.</a:t>
            </a:r>
          </a:p>
        </p:txBody>
      </p:sp>
    </p:spTree>
    <p:extLst>
      <p:ext uri="{BB962C8B-B14F-4D97-AF65-F5344CB8AC3E}">
        <p14:creationId xmlns:p14="http://schemas.microsoft.com/office/powerpoint/2010/main" val="32629892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609600" y="2836731"/>
            <a:ext cx="3886200" cy="3413415"/>
          </a:xfrm>
          <a:solidFill>
            <a:schemeClr val="accent1">
              <a:lumMod val="60000"/>
              <a:lumOff val="40000"/>
            </a:schemeClr>
          </a:solidFill>
          <a:ln w="41275">
            <a:solidFill>
              <a:schemeClr val="accent1"/>
            </a:solidFill>
          </a:ln>
        </p:spPr>
        <p:txBody>
          <a:bodyPr/>
          <a:lstStyle/>
          <a:p>
            <a:pPr marL="190500" indent="0">
              <a:buNone/>
            </a:pPr>
            <a:r>
              <a:rPr lang="en-US" sz="4800" dirty="0">
                <a:solidFill>
                  <a:schemeClr val="tx1">
                    <a:lumMod val="65000"/>
                    <a:lumOff val="35000"/>
                  </a:schemeClr>
                </a:solidFill>
              </a:rPr>
              <a:t>Just text </a:t>
            </a:r>
            <a:r>
              <a:rPr lang="en-US" sz="4800" dirty="0" smtClean="0">
                <a:solidFill>
                  <a:schemeClr val="tx1">
                    <a:lumMod val="65000"/>
                    <a:lumOff val="35000"/>
                  </a:schemeClr>
                </a:solidFill>
              </a:rPr>
              <a:t>to: 37607 with message </a:t>
            </a:r>
            <a:r>
              <a:rPr lang="en-US" sz="4800" b="1" dirty="0" err="1">
                <a:solidFill>
                  <a:schemeClr val="tx1">
                    <a:lumMod val="65000"/>
                    <a:lumOff val="35000"/>
                  </a:schemeClr>
                </a:solidFill>
              </a:rPr>
              <a:t>khightower</a:t>
            </a:r>
            <a:r>
              <a:rPr lang="en-US" sz="4800" dirty="0">
                <a:solidFill>
                  <a:schemeClr val="tx1">
                    <a:lumMod val="65000"/>
                    <a:lumOff val="35000"/>
                  </a:schemeClr>
                </a:solidFill>
              </a:rPr>
              <a:t> </a:t>
            </a:r>
          </a:p>
          <a:p>
            <a:pPr marL="190500" indent="0">
              <a:buNone/>
            </a:pPr>
            <a:endParaRPr lang="en-US" dirty="0"/>
          </a:p>
        </p:txBody>
      </p:sp>
      <p:pic>
        <p:nvPicPr>
          <p:cNvPr id="6" name="Picture 5"/>
          <p:cNvPicPr>
            <a:picLocks noChangeAspect="1"/>
          </p:cNvPicPr>
          <p:nvPr/>
        </p:nvPicPr>
        <p:blipFill>
          <a:blip r:embed="rId3"/>
          <a:stretch>
            <a:fillRect/>
          </a:stretch>
        </p:blipFill>
        <p:spPr>
          <a:xfrm>
            <a:off x="1289513" y="1075804"/>
            <a:ext cx="2318122" cy="1547907"/>
          </a:xfrm>
          <a:prstGeom prst="rect">
            <a:avLst/>
          </a:prstGeom>
          <a:ln w="34925">
            <a:solidFill>
              <a:schemeClr val="tx1"/>
            </a:solidFill>
          </a:ln>
        </p:spPr>
      </p:pic>
      <p:sp>
        <p:nvSpPr>
          <p:cNvPr id="7" name="Shape 248"/>
          <p:cNvSpPr txBox="1">
            <a:spLocks noGrp="1"/>
          </p:cNvSpPr>
          <p:nvPr>
            <p:ph type="title"/>
          </p:nvPr>
        </p:nvSpPr>
        <p:spPr>
          <a:xfrm>
            <a:off x="609600" y="178464"/>
            <a:ext cx="8153398" cy="757382"/>
          </a:xfrm>
          <a:prstGeom prst="rect">
            <a:avLst/>
          </a:prstGeom>
          <a:solidFill>
            <a:schemeClr val="dk2"/>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000" b="0" i="0" u="none" strike="noStrike" cap="none" baseline="0" dirty="0" smtClean="0">
                <a:solidFill>
                  <a:schemeClr val="lt1"/>
                </a:solidFill>
                <a:latin typeface="Arial"/>
                <a:ea typeface="Arial"/>
                <a:cs typeface="Arial"/>
                <a:sym typeface="Arial"/>
                <a:rtl val="0"/>
              </a:rPr>
              <a:t>Please</a:t>
            </a:r>
            <a:r>
              <a:rPr lang="en-US" sz="4000" b="0" i="0" u="none" strike="noStrike" cap="none" dirty="0" smtClean="0">
                <a:solidFill>
                  <a:schemeClr val="lt1"/>
                </a:solidFill>
                <a:latin typeface="Arial"/>
                <a:ea typeface="Arial"/>
                <a:cs typeface="Arial"/>
                <a:sym typeface="Arial"/>
                <a:rtl val="0"/>
              </a:rPr>
              <a:t> Text In</a:t>
            </a:r>
            <a:r>
              <a:rPr lang="en-US" sz="4000" b="0" i="0" u="none" strike="noStrike" cap="none" baseline="0" dirty="0" smtClean="0">
                <a:solidFill>
                  <a:schemeClr val="lt1"/>
                </a:solidFill>
                <a:latin typeface="Arial"/>
                <a:ea typeface="Arial"/>
                <a:cs typeface="Arial"/>
                <a:sym typeface="Arial"/>
                <a:rtl val="0"/>
              </a:rPr>
              <a:t> Your</a:t>
            </a:r>
            <a:r>
              <a:rPr lang="en-US" sz="4000" b="0" i="0" u="none" strike="noStrike" cap="none" dirty="0" smtClean="0">
                <a:solidFill>
                  <a:schemeClr val="lt1"/>
                </a:solidFill>
                <a:latin typeface="Arial"/>
                <a:ea typeface="Arial"/>
                <a:cs typeface="Arial"/>
                <a:sym typeface="Arial"/>
                <a:rtl val="0"/>
              </a:rPr>
              <a:t> Responses!</a:t>
            </a:r>
            <a:endParaRPr lang="en-US" sz="4000" b="0" i="0" u="none" strike="noStrike" cap="none" baseline="0" dirty="0">
              <a:solidFill>
                <a:schemeClr val="lt1"/>
              </a:solidFill>
              <a:latin typeface="Arial"/>
              <a:ea typeface="Arial"/>
              <a:cs typeface="Arial"/>
              <a:sym typeface="Arial"/>
              <a:rtl val="0"/>
            </a:endParaRPr>
          </a:p>
        </p:txBody>
      </p:sp>
      <p:pic>
        <p:nvPicPr>
          <p:cNvPr id="9" name="Picture 8" descr="Screen Shot 2015-01-14 at 11.27.4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743" y="1241758"/>
            <a:ext cx="3078747" cy="5297946"/>
          </a:xfrm>
          <a:prstGeom prst="rect">
            <a:avLst/>
          </a:prstGeom>
          <a:ln w="41275">
            <a:solidFill>
              <a:schemeClr val="accent1"/>
            </a:solidFill>
          </a:ln>
          <a:effectLst>
            <a:glow rad="241300">
              <a:schemeClr val="bg1">
                <a:alpha val="87000"/>
              </a:schemeClr>
            </a:glow>
          </a:effectLst>
        </p:spPr>
      </p:pic>
    </p:spTree>
    <p:extLst>
      <p:ext uri="{BB962C8B-B14F-4D97-AF65-F5344CB8AC3E}">
        <p14:creationId xmlns:p14="http://schemas.microsoft.com/office/powerpoint/2010/main" val="6420392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Shape 155"/>
          <p:cNvSpPr txBox="1">
            <a:spLocks noGrp="1"/>
          </p:cNvSpPr>
          <p:nvPr>
            <p:ph type="title"/>
          </p:nvPr>
        </p:nvSpPr>
        <p:spPr>
          <a:prstGeom prst="rect">
            <a:avLst/>
          </a:prstGeom>
          <a:noFill/>
          <a:ln>
            <a:noFill/>
          </a:ln>
        </p:spPr>
        <p:txBody>
          <a:bodyPr lIns="45700" tIns="45700" rIns="45700" bIns="45700" anchor="ctr" anchorCtr="0">
            <a:noAutofit/>
          </a:bodyPr>
          <a:lstStyle/>
          <a:p>
            <a:pPr marL="0" marR="0" lvl="0" indent="0" algn="l" rtl="0">
              <a:spcBef>
                <a:spcPts val="0"/>
              </a:spcBef>
              <a:buClr>
                <a:srgbClr val="2DFDFF"/>
              </a:buClr>
              <a:buSzPct val="25000"/>
              <a:buFont typeface="Source Sans Pro"/>
              <a:buNone/>
            </a:pPr>
            <a:r>
              <a:rPr lang="en-US" sz="4600" i="0" u="none" strike="noStrike" cap="none" baseline="0" dirty="0">
                <a:solidFill>
                  <a:srgbClr val="3366FF"/>
                </a:solidFill>
              </a:rPr>
              <a:t>Check In</a:t>
            </a:r>
          </a:p>
        </p:txBody>
      </p:sp>
      <p:sp>
        <p:nvSpPr>
          <p:cNvPr id="154" name="Shape 154"/>
          <p:cNvSpPr txBox="1">
            <a:spLocks noGrp="1"/>
          </p:cNvSpPr>
          <p:nvPr>
            <p:ph type="body" idx="1"/>
          </p:nvPr>
        </p:nvSpPr>
        <p:spPr>
          <a:xfrm>
            <a:off x="457200" y="1600200"/>
            <a:ext cx="8390152" cy="4525963"/>
          </a:xfrm>
          <a:prstGeom prst="rect">
            <a:avLst/>
          </a:prstGeom>
          <a:noFill/>
          <a:ln>
            <a:noFill/>
          </a:ln>
        </p:spPr>
        <p:txBody>
          <a:bodyPr lIns="91425" tIns="45700" rIns="91425" bIns="45700" anchor="t" anchorCtr="0">
            <a:noAutofit/>
          </a:bodyPr>
          <a:lstStyle/>
          <a:p>
            <a:pPr marL="45720" marR="0" lvl="0" indent="-7619" algn="l" rtl="0">
              <a:lnSpc>
                <a:spcPct val="80000"/>
              </a:lnSpc>
              <a:spcBef>
                <a:spcPts val="0"/>
              </a:spcBef>
              <a:buClr>
                <a:schemeClr val="accent1"/>
              </a:buClr>
              <a:buSzPct val="25000"/>
              <a:buFont typeface="Noto Symbol"/>
              <a:buNone/>
            </a:pPr>
            <a:r>
              <a:rPr lang="en-US" sz="2550" b="0" i="0" u="none" strike="noStrike" cap="none" baseline="0" dirty="0">
                <a:solidFill>
                  <a:schemeClr val="lt1"/>
                </a:solidFill>
                <a:latin typeface="Arial"/>
                <a:ea typeface="Arial"/>
                <a:cs typeface="Arial"/>
                <a:sym typeface="Arial"/>
              </a:rPr>
              <a:t>With your thumb, show your level of comfort with</a:t>
            </a:r>
          </a:p>
          <a:p>
            <a:pPr marL="45720" marR="0" lvl="0" indent="-7619" algn="l" rtl="0">
              <a:lnSpc>
                <a:spcPct val="80000"/>
              </a:lnSpc>
              <a:spcBef>
                <a:spcPts val="510"/>
              </a:spcBef>
              <a:buClr>
                <a:schemeClr val="accent1"/>
              </a:buClr>
              <a:buSzPct val="25000"/>
              <a:buFont typeface="Noto Symbol"/>
              <a:buNone/>
            </a:pPr>
            <a:r>
              <a:rPr lang="en-US" sz="2550" b="0" i="0" u="none" strike="noStrike" cap="none" baseline="0" dirty="0">
                <a:solidFill>
                  <a:schemeClr val="lt1"/>
                </a:solidFill>
                <a:latin typeface="Arial"/>
                <a:ea typeface="Arial"/>
                <a:cs typeface="Arial"/>
                <a:sym typeface="Arial"/>
              </a:rPr>
              <a:t>the ELP standards.</a:t>
            </a:r>
          </a:p>
          <a:p>
            <a:pPr marL="45720" marR="0" lvl="0" indent="-7619" algn="l" rtl="0">
              <a:lnSpc>
                <a:spcPct val="80000"/>
              </a:lnSpc>
              <a:spcBef>
                <a:spcPts val="510"/>
              </a:spcBef>
              <a:buClr>
                <a:schemeClr val="accent1"/>
              </a:buClr>
              <a:buFont typeface="Noto Symbol"/>
              <a:buNone/>
            </a:pPr>
            <a:endParaRPr sz="2550" b="0" i="0" u="none" strike="noStrike" cap="none" baseline="0" dirty="0">
              <a:solidFill>
                <a:schemeClr val="lt1"/>
              </a:solidFill>
              <a:latin typeface="Arial"/>
              <a:ea typeface="Arial"/>
              <a:cs typeface="Arial"/>
              <a:sym typeface="Arial"/>
            </a:endParaRPr>
          </a:p>
          <a:p>
            <a:pPr marL="45720" marR="0" lvl="0" indent="-7619" algn="l" rtl="0">
              <a:lnSpc>
                <a:spcPct val="80000"/>
              </a:lnSpc>
              <a:spcBef>
                <a:spcPts val="510"/>
              </a:spcBef>
              <a:buClr>
                <a:schemeClr val="accent1"/>
              </a:buClr>
              <a:buSzPct val="25000"/>
              <a:buFont typeface="Noto Symbol"/>
              <a:buNone/>
            </a:pPr>
            <a:r>
              <a:rPr lang="en-US" sz="2550" b="0" i="0" u="none" strike="noStrike" cap="none" baseline="0" dirty="0">
                <a:solidFill>
                  <a:schemeClr val="lt1"/>
                </a:solidFill>
                <a:latin typeface="Arial"/>
                <a:ea typeface="Arial"/>
                <a:cs typeface="Arial"/>
                <a:sym typeface="Arial"/>
              </a:rPr>
              <a:t>           </a:t>
            </a:r>
            <a:r>
              <a:rPr lang="en-US" sz="2550" b="0" i="0" u="none" strike="noStrike" cap="none" baseline="0" dirty="0">
                <a:solidFill>
                  <a:srgbClr val="3366FF"/>
                </a:solidFill>
                <a:latin typeface="Arial"/>
                <a:ea typeface="Arial"/>
                <a:cs typeface="Arial"/>
                <a:sym typeface="Arial"/>
              </a:rPr>
              <a:t>   first exposure</a:t>
            </a:r>
          </a:p>
          <a:p>
            <a:pPr marL="45720" marR="0" lvl="0" indent="-7619" algn="l" rtl="0">
              <a:lnSpc>
                <a:spcPct val="80000"/>
              </a:lnSpc>
              <a:spcBef>
                <a:spcPts val="510"/>
              </a:spcBef>
              <a:buClr>
                <a:schemeClr val="accent1"/>
              </a:buClr>
              <a:buSzPct val="25000"/>
              <a:buFont typeface="Noto Symbol"/>
              <a:buNone/>
            </a:pPr>
            <a:r>
              <a:rPr lang="en-US" sz="2550" b="0" i="0" u="none" strike="noStrike" cap="none" baseline="0" dirty="0">
                <a:solidFill>
                  <a:srgbClr val="3366FF"/>
                </a:solidFill>
                <a:latin typeface="Arial"/>
                <a:ea typeface="Arial"/>
                <a:cs typeface="Arial"/>
                <a:sym typeface="Arial"/>
              </a:rPr>
              <a:t>             </a:t>
            </a:r>
          </a:p>
          <a:p>
            <a:pPr marL="0" marR="0" lvl="0" indent="0" algn="l" rtl="0">
              <a:lnSpc>
                <a:spcPct val="80000"/>
              </a:lnSpc>
              <a:spcBef>
                <a:spcPts val="510"/>
              </a:spcBef>
              <a:buClr>
                <a:schemeClr val="accent1"/>
              </a:buClr>
              <a:buSzPct val="25000"/>
              <a:buFont typeface="Noto Symbol"/>
              <a:buNone/>
            </a:pPr>
            <a:r>
              <a:rPr lang="en-US" sz="2550" dirty="0">
                <a:solidFill>
                  <a:srgbClr val="3366FF"/>
                </a:solidFill>
              </a:rPr>
              <a:t>               </a:t>
            </a:r>
            <a:endParaRPr lang="en-US" sz="2550" dirty="0" smtClean="0">
              <a:solidFill>
                <a:srgbClr val="3366FF"/>
              </a:solidFill>
            </a:endParaRPr>
          </a:p>
          <a:p>
            <a:pPr marL="0" marR="0" lvl="0" indent="0" algn="l" rtl="0">
              <a:lnSpc>
                <a:spcPct val="80000"/>
              </a:lnSpc>
              <a:spcBef>
                <a:spcPts val="510"/>
              </a:spcBef>
              <a:buClr>
                <a:schemeClr val="accent1"/>
              </a:buClr>
              <a:buSzPct val="25000"/>
              <a:buFont typeface="Noto Symbol"/>
              <a:buNone/>
            </a:pPr>
            <a:endParaRPr lang="en-US" sz="2550" b="0" i="0" u="none" strike="noStrike" cap="none" baseline="0" dirty="0">
              <a:solidFill>
                <a:srgbClr val="3366FF"/>
              </a:solidFill>
              <a:latin typeface="Arial"/>
              <a:ea typeface="Arial"/>
              <a:cs typeface="Arial"/>
              <a:sym typeface="Arial"/>
            </a:endParaRPr>
          </a:p>
          <a:p>
            <a:pPr marL="0" marR="0" lvl="0" indent="0" algn="l" rtl="0">
              <a:lnSpc>
                <a:spcPct val="80000"/>
              </a:lnSpc>
              <a:spcBef>
                <a:spcPts val="510"/>
              </a:spcBef>
              <a:buClr>
                <a:schemeClr val="accent1"/>
              </a:buClr>
              <a:buSzPct val="25000"/>
              <a:buFont typeface="Noto Symbol"/>
              <a:buNone/>
            </a:pPr>
            <a:r>
              <a:rPr lang="en-US" sz="2550" dirty="0" smtClean="0">
                <a:solidFill>
                  <a:srgbClr val="3366FF"/>
                </a:solidFill>
              </a:rPr>
              <a:t>               </a:t>
            </a:r>
            <a:r>
              <a:rPr lang="en-US" sz="2550" b="0" i="0" u="none" strike="noStrike" cap="none" baseline="0" dirty="0" smtClean="0">
                <a:solidFill>
                  <a:srgbClr val="3366FF"/>
                </a:solidFill>
                <a:latin typeface="Arial"/>
                <a:ea typeface="Arial"/>
                <a:cs typeface="Arial"/>
                <a:sym typeface="Arial"/>
              </a:rPr>
              <a:t>some </a:t>
            </a:r>
            <a:r>
              <a:rPr lang="en-US" sz="2550" b="0" i="0" u="none" strike="noStrike" cap="none" baseline="0" dirty="0">
                <a:solidFill>
                  <a:srgbClr val="3366FF"/>
                </a:solidFill>
                <a:latin typeface="Arial"/>
                <a:ea typeface="Arial"/>
                <a:cs typeface="Arial"/>
                <a:sym typeface="Arial"/>
              </a:rPr>
              <a:t>previous</a:t>
            </a:r>
            <a:r>
              <a:rPr lang="en-US" dirty="0">
                <a:solidFill>
                  <a:srgbClr val="3366FF"/>
                </a:solidFill>
              </a:rPr>
              <a:t> </a:t>
            </a:r>
            <a:r>
              <a:rPr lang="en-US" sz="2550" b="0" i="0" u="none" strike="noStrike" cap="none" baseline="0" dirty="0">
                <a:solidFill>
                  <a:srgbClr val="3366FF"/>
                </a:solidFill>
                <a:latin typeface="Arial"/>
                <a:ea typeface="Arial"/>
                <a:cs typeface="Arial"/>
                <a:sym typeface="Arial"/>
              </a:rPr>
              <a:t>exposure</a:t>
            </a:r>
          </a:p>
          <a:p>
            <a:pPr marL="45720" marR="0" lvl="0" indent="-7619" algn="l" rtl="0">
              <a:lnSpc>
                <a:spcPct val="80000"/>
              </a:lnSpc>
              <a:spcBef>
                <a:spcPts val="510"/>
              </a:spcBef>
              <a:buClr>
                <a:schemeClr val="accent1"/>
              </a:buClr>
              <a:buFont typeface="Noto Symbol"/>
              <a:buNone/>
            </a:pPr>
            <a:endParaRPr sz="2550" b="0" i="0" u="none" strike="noStrike" cap="none" baseline="0" dirty="0">
              <a:solidFill>
                <a:srgbClr val="3366FF"/>
              </a:solidFill>
              <a:latin typeface="Arial"/>
              <a:ea typeface="Arial"/>
              <a:cs typeface="Arial"/>
              <a:sym typeface="Arial"/>
            </a:endParaRPr>
          </a:p>
          <a:p>
            <a:pPr marL="45720" marR="0" lvl="0" indent="-7619" algn="l" rtl="0">
              <a:lnSpc>
                <a:spcPct val="80000"/>
              </a:lnSpc>
              <a:spcBef>
                <a:spcPts val="510"/>
              </a:spcBef>
              <a:buClr>
                <a:schemeClr val="accent1"/>
              </a:buClr>
              <a:buSzPct val="25000"/>
              <a:buFont typeface="Noto Symbol"/>
              <a:buNone/>
            </a:pPr>
            <a:r>
              <a:rPr lang="en-US" sz="2550" b="0" i="0" u="none" strike="noStrike" cap="none" baseline="0" dirty="0">
                <a:solidFill>
                  <a:srgbClr val="3366FF"/>
                </a:solidFill>
                <a:latin typeface="Arial"/>
                <a:ea typeface="Arial"/>
                <a:cs typeface="Arial"/>
                <a:sym typeface="Arial"/>
              </a:rPr>
              <a:t>           </a:t>
            </a:r>
            <a:r>
              <a:rPr lang="en-US" dirty="0">
                <a:solidFill>
                  <a:srgbClr val="3366FF"/>
                </a:solidFill>
              </a:rPr>
              <a:t>      </a:t>
            </a:r>
          </a:p>
          <a:p>
            <a:pPr marL="45720" marR="0" lvl="0" indent="-7619" algn="l" rtl="0">
              <a:lnSpc>
                <a:spcPct val="80000"/>
              </a:lnSpc>
              <a:spcBef>
                <a:spcPts val="510"/>
              </a:spcBef>
              <a:buClr>
                <a:schemeClr val="accent1"/>
              </a:buClr>
              <a:buSzPct val="25000"/>
              <a:buFont typeface="Noto Symbol"/>
              <a:buNone/>
            </a:pPr>
            <a:r>
              <a:rPr lang="en-US" sz="2550" dirty="0">
                <a:solidFill>
                  <a:srgbClr val="3366FF"/>
                </a:solidFill>
              </a:rPr>
              <a:t>              </a:t>
            </a:r>
            <a:r>
              <a:rPr lang="en-US" sz="2550" b="0" i="0" u="none" strike="noStrike" cap="none" baseline="0" dirty="0">
                <a:solidFill>
                  <a:srgbClr val="3366FF"/>
                </a:solidFill>
                <a:latin typeface="Arial"/>
                <a:ea typeface="Arial"/>
                <a:cs typeface="Arial"/>
                <a:sym typeface="Arial"/>
              </a:rPr>
              <a:t>familiar with them</a:t>
            </a:r>
          </a:p>
        </p:txBody>
      </p:sp>
      <p:pic>
        <p:nvPicPr>
          <p:cNvPr id="156" name="Shape 156"/>
          <p:cNvPicPr preferRelativeResize="0"/>
          <p:nvPr/>
        </p:nvPicPr>
        <p:blipFill rotWithShape="1">
          <a:blip r:embed="rId3">
            <a:alphaModFix/>
          </a:blip>
          <a:srcRect/>
          <a:stretch/>
        </p:blipFill>
        <p:spPr>
          <a:xfrm>
            <a:off x="380998" y="3915121"/>
            <a:ext cx="1224603" cy="713893"/>
          </a:xfrm>
          <a:prstGeom prst="rect">
            <a:avLst/>
          </a:prstGeom>
          <a:noFill/>
          <a:ln>
            <a:noFill/>
          </a:ln>
        </p:spPr>
      </p:pic>
      <p:pic>
        <p:nvPicPr>
          <p:cNvPr id="157" name="Shape 157"/>
          <p:cNvPicPr preferRelativeResize="0"/>
          <p:nvPr/>
        </p:nvPicPr>
        <p:blipFill rotWithShape="1">
          <a:blip r:embed="rId4">
            <a:alphaModFix/>
          </a:blip>
          <a:srcRect/>
          <a:stretch/>
        </p:blipFill>
        <p:spPr>
          <a:xfrm>
            <a:off x="380998" y="2668390"/>
            <a:ext cx="891967" cy="1021446"/>
          </a:xfrm>
          <a:prstGeom prst="rect">
            <a:avLst/>
          </a:prstGeom>
          <a:noFill/>
          <a:ln>
            <a:noFill/>
          </a:ln>
        </p:spPr>
      </p:pic>
      <p:pic>
        <p:nvPicPr>
          <p:cNvPr id="158" name="Shape 158"/>
          <p:cNvPicPr preferRelativeResize="0"/>
          <p:nvPr/>
        </p:nvPicPr>
        <p:blipFill rotWithShape="1">
          <a:blip r:embed="rId5">
            <a:alphaModFix/>
          </a:blip>
          <a:srcRect/>
          <a:stretch/>
        </p:blipFill>
        <p:spPr>
          <a:xfrm>
            <a:off x="525139" y="4785948"/>
            <a:ext cx="747827" cy="107218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Brain Break</a:t>
            </a:r>
            <a:endParaRPr lang="en-US" sz="4800" dirty="0"/>
          </a:p>
        </p:txBody>
      </p:sp>
      <p:pic>
        <p:nvPicPr>
          <p:cNvPr id="5" name="Picture 4"/>
          <p:cNvPicPr>
            <a:picLocks noChangeAspect="1"/>
          </p:cNvPicPr>
          <p:nvPr/>
        </p:nvPicPr>
        <p:blipFill>
          <a:blip r:embed="rId3"/>
          <a:stretch>
            <a:fillRect/>
          </a:stretch>
        </p:blipFill>
        <p:spPr>
          <a:xfrm>
            <a:off x="1854200" y="1831777"/>
            <a:ext cx="5035550" cy="3913168"/>
          </a:xfrm>
          <a:prstGeom prst="rect">
            <a:avLst/>
          </a:prstGeom>
        </p:spPr>
      </p:pic>
    </p:spTree>
    <p:extLst>
      <p:ext uri="{BB962C8B-B14F-4D97-AF65-F5344CB8AC3E}">
        <p14:creationId xmlns:p14="http://schemas.microsoft.com/office/powerpoint/2010/main" val="9525443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74341"/>
            <a:ext cx="7470600" cy="4993199"/>
          </a:xfrm>
          <a:prstGeom prst="rect">
            <a:avLst/>
          </a:prstGeom>
        </p:spPr>
        <p:txBody>
          <a:bodyPr lIns="91425" tIns="91425" rIns="91425" bIns="91425" anchor="b" anchorCtr="0">
            <a:noAutofit/>
          </a:bodyPr>
          <a:lstStyle/>
          <a:p>
            <a:pPr rtl="0">
              <a:spcBef>
                <a:spcPts val="0"/>
              </a:spcBef>
              <a:buNone/>
            </a:pPr>
            <a:r>
              <a:rPr lang="en-US" sz="3000" dirty="0">
                <a:solidFill>
                  <a:srgbClr val="3366FF"/>
                </a:solidFill>
              </a:rPr>
              <a:t>What do </a:t>
            </a:r>
            <a:r>
              <a:rPr lang="en-US" sz="3000" dirty="0" smtClean="0">
                <a:solidFill>
                  <a:srgbClr val="3366FF"/>
                </a:solidFill>
              </a:rPr>
              <a:t>the CCSS require </a:t>
            </a:r>
            <a:r>
              <a:rPr lang="en-US" sz="3000" dirty="0">
                <a:solidFill>
                  <a:srgbClr val="3366FF"/>
                </a:solidFill>
              </a:rPr>
              <a:t>students to do and how do they impact EL students?</a:t>
            </a:r>
          </a:p>
          <a:p>
            <a:pPr rtl="0">
              <a:spcBef>
                <a:spcPts val="0"/>
              </a:spcBef>
              <a:buNone/>
            </a:pPr>
            <a:endParaRPr dirty="0">
              <a:solidFill>
                <a:srgbClr val="3366FF"/>
              </a:solidFill>
            </a:endParaRPr>
          </a:p>
          <a:p>
            <a:pPr rtl="0">
              <a:spcBef>
                <a:spcPts val="0"/>
              </a:spcBef>
              <a:buNone/>
            </a:pPr>
            <a:endParaRPr dirty="0">
              <a:solidFill>
                <a:srgbClr val="3366FF"/>
              </a:solidFill>
            </a:endParaRPr>
          </a:p>
          <a:p>
            <a:pPr rtl="0">
              <a:spcBef>
                <a:spcPts val="0"/>
              </a:spcBef>
              <a:buNone/>
            </a:pPr>
            <a:endParaRPr lang="en-US" sz="3600" u="sng" dirty="0">
              <a:solidFill>
                <a:srgbClr val="3366FF"/>
              </a:solidFill>
              <a:hlinkClick r:id="rId3"/>
            </a:endParaRPr>
          </a:p>
          <a:p>
            <a:pPr>
              <a:spcBef>
                <a:spcPts val="0"/>
              </a:spcBef>
              <a:buNone/>
            </a:pPr>
            <a:endParaRPr dirty="0">
              <a:solidFill>
                <a:srgbClr val="3366FF"/>
              </a:solidFill>
            </a:endParaRPr>
          </a:p>
        </p:txBody>
      </p:sp>
      <p:sp>
        <p:nvSpPr>
          <p:cNvPr id="2" name="TextBox 1"/>
          <p:cNvSpPr txBox="1"/>
          <p:nvPr/>
        </p:nvSpPr>
        <p:spPr>
          <a:xfrm>
            <a:off x="284342" y="274341"/>
            <a:ext cx="7089621" cy="830997"/>
          </a:xfrm>
          <a:prstGeom prst="rect">
            <a:avLst/>
          </a:prstGeom>
          <a:noFill/>
        </p:spPr>
        <p:txBody>
          <a:bodyPr wrap="square" rtlCol="0">
            <a:spAutoFit/>
          </a:bodyPr>
          <a:lstStyle/>
          <a:p>
            <a:r>
              <a:rPr lang="en-US" sz="4800" dirty="0" smtClean="0">
                <a:solidFill>
                  <a:srgbClr val="3366FF"/>
                </a:solidFill>
              </a:rPr>
              <a:t>Reading with Purpose</a:t>
            </a:r>
            <a:endParaRPr lang="en-US" sz="4800" dirty="0">
              <a:solidFill>
                <a:srgbClr val="3366FF"/>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871498"/>
            <a:ext cx="6261592" cy="5986502"/>
          </a:xfrm>
          <a:prstGeom prst="rect">
            <a:avLst/>
          </a:prstGeom>
        </p:spPr>
        <p:txBody>
          <a:bodyPr lIns="91425" tIns="91425" rIns="91425" bIns="91425" anchor="b" anchorCtr="0">
            <a:noAutofit/>
          </a:bodyPr>
          <a:lstStyle/>
          <a:p>
            <a:pPr lvl="0" rtl="0">
              <a:lnSpc>
                <a:spcPct val="115000"/>
              </a:lnSpc>
              <a:spcBef>
                <a:spcPts val="2000"/>
              </a:spcBef>
              <a:buClr>
                <a:schemeClr val="dk1"/>
              </a:buClr>
              <a:buSzPct val="61111"/>
              <a:buFont typeface="Arial"/>
              <a:buNone/>
            </a:pPr>
            <a:r>
              <a:rPr lang="en-US" sz="2000" b="1" dirty="0" smtClean="0">
                <a:solidFill>
                  <a:srgbClr val="3366FF"/>
                </a:solidFill>
              </a:rPr>
              <a:t/>
            </a:r>
            <a:br>
              <a:rPr lang="en-US" sz="2000" b="1" dirty="0" smtClean="0">
                <a:solidFill>
                  <a:srgbClr val="3366FF"/>
                </a:solidFill>
              </a:rPr>
            </a:br>
            <a:r>
              <a:rPr lang="en-US" sz="2000" b="1" dirty="0">
                <a:solidFill>
                  <a:srgbClr val="3366FF"/>
                </a:solidFill>
              </a:rPr>
              <a:t/>
            </a:r>
            <a:br>
              <a:rPr lang="en-US" sz="2000" b="1" dirty="0">
                <a:solidFill>
                  <a:srgbClr val="3366FF"/>
                </a:solidFill>
              </a:rPr>
            </a:br>
            <a:r>
              <a:rPr lang="en-US" sz="2000" b="1" dirty="0" smtClean="0">
                <a:solidFill>
                  <a:srgbClr val="3366FF"/>
                </a:solidFill>
              </a:rPr>
              <a:t/>
            </a:r>
            <a:br>
              <a:rPr lang="en-US" sz="2000" b="1" dirty="0" smtClean="0">
                <a:solidFill>
                  <a:srgbClr val="3366FF"/>
                </a:solidFill>
              </a:rPr>
            </a:br>
            <a:r>
              <a:rPr lang="en-US" sz="2000" b="1" dirty="0">
                <a:solidFill>
                  <a:srgbClr val="3366FF"/>
                </a:solidFill>
              </a:rPr>
              <a:t/>
            </a:r>
            <a:br>
              <a:rPr lang="en-US" sz="2000" b="1" dirty="0">
                <a:solidFill>
                  <a:srgbClr val="3366FF"/>
                </a:solidFill>
              </a:rPr>
            </a:br>
            <a:r>
              <a:rPr lang="en-US" sz="2000" b="1" dirty="0" smtClean="0">
                <a:solidFill>
                  <a:srgbClr val="3366FF"/>
                </a:solidFill>
              </a:rPr>
              <a:t/>
            </a:r>
            <a:br>
              <a:rPr lang="en-US" sz="2000" b="1" dirty="0" smtClean="0">
                <a:solidFill>
                  <a:srgbClr val="3366FF"/>
                </a:solidFill>
              </a:rPr>
            </a:br>
            <a:r>
              <a:rPr lang="en-US" sz="2000" b="1" dirty="0">
                <a:solidFill>
                  <a:srgbClr val="3366FF"/>
                </a:solidFill>
              </a:rPr>
              <a:t/>
            </a:r>
            <a:br>
              <a:rPr lang="en-US" sz="2000" b="1" dirty="0">
                <a:solidFill>
                  <a:srgbClr val="3366FF"/>
                </a:solidFill>
              </a:rPr>
            </a:br>
            <a:r>
              <a:rPr lang="en-US" sz="2000" b="1" dirty="0" smtClean="0">
                <a:solidFill>
                  <a:srgbClr val="3366FF"/>
                </a:solidFill>
              </a:rPr>
              <a:t/>
            </a:r>
            <a:br>
              <a:rPr lang="en-US" sz="2000" b="1" dirty="0" smtClean="0">
                <a:solidFill>
                  <a:srgbClr val="3366FF"/>
                </a:solidFill>
              </a:rPr>
            </a:br>
            <a:r>
              <a:rPr lang="en-US" sz="2000" b="1" dirty="0" smtClean="0">
                <a:solidFill>
                  <a:srgbClr val="3366FF"/>
                </a:solidFill>
              </a:rPr>
              <a:t>Make </a:t>
            </a:r>
            <a:r>
              <a:rPr lang="en-US" sz="2000" b="1" dirty="0" smtClean="0">
                <a:solidFill>
                  <a:srgbClr val="3366FF"/>
                </a:solidFill>
              </a:rPr>
              <a:t>groups of 4.</a:t>
            </a:r>
            <a:r>
              <a:rPr lang="en-US" sz="2000" dirty="0" smtClean="0">
                <a:solidFill>
                  <a:srgbClr val="3366FF"/>
                </a:solidFill>
              </a:rPr>
              <a:t> Number </a:t>
            </a:r>
            <a:r>
              <a:rPr lang="en-US" sz="2000" dirty="0">
                <a:solidFill>
                  <a:srgbClr val="3366FF"/>
                </a:solidFill>
              </a:rPr>
              <a:t>off in your groups from 1 to 4</a:t>
            </a:r>
          </a:p>
          <a:p>
            <a:pPr lvl="0" rtl="0">
              <a:lnSpc>
                <a:spcPct val="115000"/>
              </a:lnSpc>
              <a:spcBef>
                <a:spcPts val="2000"/>
              </a:spcBef>
              <a:buClr>
                <a:schemeClr val="dk1"/>
              </a:buClr>
              <a:buSzPct val="61111"/>
              <a:buFont typeface="Arial"/>
              <a:buNone/>
            </a:pPr>
            <a:r>
              <a:rPr lang="en-US" sz="2000" b="1" dirty="0" smtClean="0">
                <a:solidFill>
                  <a:srgbClr val="3366FF"/>
                </a:solidFill>
              </a:rPr>
              <a:t>Everyone </a:t>
            </a:r>
            <a:r>
              <a:rPr lang="en-US" sz="2000" b="1" dirty="0">
                <a:solidFill>
                  <a:srgbClr val="3366FF"/>
                </a:solidFill>
              </a:rPr>
              <a:t>Reads</a:t>
            </a:r>
            <a:r>
              <a:rPr lang="en-US" sz="2000" dirty="0">
                <a:solidFill>
                  <a:srgbClr val="3366FF"/>
                </a:solidFill>
              </a:rPr>
              <a:t>: Introduction and Conclusion</a:t>
            </a:r>
          </a:p>
          <a:p>
            <a:pPr lvl="0" rtl="0">
              <a:lnSpc>
                <a:spcPct val="115000"/>
              </a:lnSpc>
              <a:spcBef>
                <a:spcPts val="2000"/>
              </a:spcBef>
              <a:buClr>
                <a:schemeClr val="dk1"/>
              </a:buClr>
              <a:buSzPct val="61111"/>
              <a:buFont typeface="Arial"/>
              <a:buNone/>
            </a:pPr>
            <a:r>
              <a:rPr lang="en-US" sz="2000" b="1" dirty="0" smtClean="0">
                <a:solidFill>
                  <a:srgbClr val="3366FF"/>
                </a:solidFill>
              </a:rPr>
              <a:t>1s </a:t>
            </a:r>
            <a:r>
              <a:rPr lang="en-US" sz="2000" b="1" dirty="0">
                <a:solidFill>
                  <a:srgbClr val="3366FF"/>
                </a:solidFill>
              </a:rPr>
              <a:t>Read</a:t>
            </a:r>
            <a:r>
              <a:rPr lang="en-US" sz="2000" dirty="0">
                <a:solidFill>
                  <a:srgbClr val="3366FF"/>
                </a:solidFill>
              </a:rPr>
              <a:t>:  Reading: Engaging with Complex Tests to Build Knowledge Across Curriculum</a:t>
            </a:r>
          </a:p>
          <a:p>
            <a:pPr lvl="0" rtl="0">
              <a:lnSpc>
                <a:spcPct val="115000"/>
              </a:lnSpc>
              <a:spcBef>
                <a:spcPts val="2000"/>
              </a:spcBef>
              <a:buClr>
                <a:schemeClr val="dk1"/>
              </a:buClr>
              <a:buSzPct val="61111"/>
              <a:buFont typeface="Arial"/>
              <a:buNone/>
            </a:pPr>
            <a:r>
              <a:rPr lang="en-US" sz="2000" b="1" dirty="0" smtClean="0">
                <a:solidFill>
                  <a:srgbClr val="3366FF"/>
                </a:solidFill>
              </a:rPr>
              <a:t>2s </a:t>
            </a:r>
            <a:r>
              <a:rPr lang="en-US" sz="2000" b="1" dirty="0">
                <a:solidFill>
                  <a:srgbClr val="3366FF"/>
                </a:solidFill>
              </a:rPr>
              <a:t>Read: </a:t>
            </a:r>
            <a:r>
              <a:rPr lang="en-US" sz="2000" dirty="0">
                <a:solidFill>
                  <a:srgbClr val="3366FF"/>
                </a:solidFill>
              </a:rPr>
              <a:t>Writing: Using Evidence to Inform, Argue, and Analyze</a:t>
            </a:r>
          </a:p>
          <a:p>
            <a:pPr lvl="0" rtl="0">
              <a:lnSpc>
                <a:spcPct val="115000"/>
              </a:lnSpc>
              <a:spcBef>
                <a:spcPts val="2000"/>
              </a:spcBef>
              <a:buNone/>
            </a:pPr>
            <a:r>
              <a:rPr lang="en-US" sz="2000" b="1" dirty="0" smtClean="0">
                <a:solidFill>
                  <a:srgbClr val="3366FF"/>
                </a:solidFill>
              </a:rPr>
              <a:t>3s </a:t>
            </a:r>
            <a:r>
              <a:rPr lang="en-US" sz="2000" b="1" dirty="0">
                <a:solidFill>
                  <a:srgbClr val="3366FF"/>
                </a:solidFill>
              </a:rPr>
              <a:t>Read</a:t>
            </a:r>
            <a:r>
              <a:rPr lang="en-US" sz="2000" dirty="0">
                <a:solidFill>
                  <a:srgbClr val="3366FF"/>
                </a:solidFill>
              </a:rPr>
              <a:t>: Speaking and Listening: Working Collaboratively, Understanding Multiple Perspectives, and Presenting Ideas</a:t>
            </a:r>
          </a:p>
          <a:p>
            <a:pPr lvl="0" rtl="0">
              <a:lnSpc>
                <a:spcPct val="115000"/>
              </a:lnSpc>
              <a:spcBef>
                <a:spcPts val="2000"/>
              </a:spcBef>
              <a:buClr>
                <a:schemeClr val="dk1"/>
              </a:buClr>
              <a:buSzPct val="61111"/>
              <a:buFont typeface="Arial"/>
              <a:buNone/>
            </a:pPr>
            <a:r>
              <a:rPr lang="en-US" sz="2000" b="1" dirty="0">
                <a:solidFill>
                  <a:srgbClr val="3366FF"/>
                </a:solidFill>
              </a:rPr>
              <a:t>4s Read: </a:t>
            </a:r>
            <a:r>
              <a:rPr lang="en-US" sz="2000" dirty="0">
                <a:solidFill>
                  <a:srgbClr val="3366FF"/>
                </a:solidFill>
              </a:rPr>
              <a:t>Language: Using and Developing Linguistic Resources to Do All of the Above                                        </a:t>
            </a:r>
          </a:p>
          <a:p>
            <a:pPr>
              <a:spcBef>
                <a:spcPts val="0"/>
              </a:spcBef>
              <a:buNone/>
            </a:pPr>
            <a:endParaRPr sz="1800" dirty="0"/>
          </a:p>
        </p:txBody>
      </p:sp>
      <p:sp>
        <p:nvSpPr>
          <p:cNvPr id="2" name="TextBox 1"/>
          <p:cNvSpPr txBox="1"/>
          <p:nvPr/>
        </p:nvSpPr>
        <p:spPr>
          <a:xfrm>
            <a:off x="81753" y="348278"/>
            <a:ext cx="9181820" cy="523220"/>
          </a:xfrm>
          <a:prstGeom prst="rect">
            <a:avLst/>
          </a:prstGeom>
          <a:noFill/>
        </p:spPr>
        <p:txBody>
          <a:bodyPr wrap="none" rtlCol="0">
            <a:spAutoFit/>
          </a:bodyPr>
          <a:lstStyle/>
          <a:p>
            <a:r>
              <a:rPr lang="en-US" sz="2800" b="1" dirty="0" smtClean="0">
                <a:solidFill>
                  <a:srgbClr val="3366FF"/>
                </a:solidFill>
              </a:rPr>
              <a:t>Realizing Opportunities for ELs in the Common Core</a:t>
            </a:r>
            <a:endParaRPr lang="en-US" sz="2800" b="1" dirty="0">
              <a:solidFill>
                <a:srgbClr val="3366FF"/>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7" y="607204"/>
            <a:ext cx="8153398" cy="757208"/>
          </a:xfrm>
        </p:spPr>
        <p:txBody>
          <a:bodyPr/>
          <a:lstStyle/>
          <a:p>
            <a:r>
              <a:rPr lang="en-US" sz="4800" dirty="0" smtClean="0">
                <a:solidFill>
                  <a:schemeClr val="tx1"/>
                </a:solidFill>
              </a:rPr>
              <a:t>Coding the Text</a:t>
            </a:r>
            <a:endParaRPr lang="en-US" sz="4800" dirty="0">
              <a:solidFill>
                <a:schemeClr val="tx1"/>
              </a:solidFill>
            </a:endParaRPr>
          </a:p>
        </p:txBody>
      </p:sp>
      <p:sp>
        <p:nvSpPr>
          <p:cNvPr id="3" name="Content Placeholder 2"/>
          <p:cNvSpPr>
            <a:spLocks noGrp="1"/>
          </p:cNvSpPr>
          <p:nvPr>
            <p:ph idx="1"/>
          </p:nvPr>
        </p:nvSpPr>
        <p:spPr>
          <a:xfrm>
            <a:off x="612647" y="1621256"/>
            <a:ext cx="8153398" cy="4427710"/>
          </a:xfrm>
        </p:spPr>
        <p:txBody>
          <a:bodyPr/>
          <a:lstStyle/>
          <a:p>
            <a:pPr marL="190500" indent="0">
              <a:buNone/>
            </a:pPr>
            <a:r>
              <a:rPr lang="en-US" sz="2800" dirty="0" smtClean="0">
                <a:solidFill>
                  <a:srgbClr val="3366FF"/>
                </a:solidFill>
                <a:latin typeface="Zapf Dingbats"/>
                <a:ea typeface="Zapf Dingbats"/>
                <a:cs typeface="Zapf Dingbats"/>
                <a:sym typeface="Zapf Dingbats"/>
              </a:rPr>
              <a:t>✔</a:t>
            </a:r>
            <a:r>
              <a:rPr lang="en-US" sz="2800" dirty="0" smtClean="0">
                <a:solidFill>
                  <a:srgbClr val="3366FF"/>
                </a:solidFill>
              </a:rPr>
              <a:t>Something in the text I agree with…</a:t>
            </a:r>
          </a:p>
          <a:p>
            <a:pPr>
              <a:buFont typeface="Zapf Dingbats" charset="0"/>
              <a:buChar char="✔"/>
            </a:pPr>
            <a:endParaRPr lang="en-US" sz="2800" dirty="0">
              <a:solidFill>
                <a:srgbClr val="3366FF"/>
              </a:solidFill>
            </a:endParaRPr>
          </a:p>
          <a:p>
            <a:pPr marL="190500" indent="0">
              <a:buNone/>
            </a:pPr>
            <a:r>
              <a:rPr lang="en-US" sz="2800" dirty="0" smtClean="0">
                <a:solidFill>
                  <a:srgbClr val="FF0000"/>
                </a:solidFill>
              </a:rPr>
              <a:t>? Something I wonder about….</a:t>
            </a:r>
          </a:p>
          <a:p>
            <a:pPr marL="190500" indent="0">
              <a:buNone/>
            </a:pPr>
            <a:endParaRPr lang="en-US" sz="2800" dirty="0">
              <a:solidFill>
                <a:srgbClr val="3366FF"/>
              </a:solidFill>
            </a:endParaRPr>
          </a:p>
          <a:p>
            <a:pPr marL="190500" indent="0">
              <a:buNone/>
            </a:pPr>
            <a:r>
              <a:rPr lang="en-US" sz="2800" dirty="0" smtClean="0">
                <a:solidFill>
                  <a:srgbClr val="008000"/>
                </a:solidFill>
              </a:rPr>
              <a:t>+</a:t>
            </a:r>
            <a:r>
              <a:rPr lang="en-US" sz="2800" dirty="0" smtClean="0">
                <a:solidFill>
                  <a:srgbClr val="3366FF"/>
                </a:solidFill>
              </a:rPr>
              <a:t> </a:t>
            </a:r>
            <a:r>
              <a:rPr lang="en-US" sz="2800" dirty="0" smtClean="0">
                <a:solidFill>
                  <a:srgbClr val="008000"/>
                </a:solidFill>
              </a:rPr>
              <a:t>Something I learned was….</a:t>
            </a:r>
          </a:p>
        </p:txBody>
      </p:sp>
    </p:spTree>
    <p:extLst>
      <p:ext uri="{BB962C8B-B14F-4D97-AF65-F5344CB8AC3E}">
        <p14:creationId xmlns:p14="http://schemas.microsoft.com/office/powerpoint/2010/main" val="3958672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212366" y="1555750"/>
            <a:ext cx="8229600" cy="4810710"/>
          </a:xfrm>
          <a:prstGeom prst="rect">
            <a:avLst/>
          </a:prstGeom>
        </p:spPr>
        <p:txBody>
          <a:bodyPr lIns="91425" tIns="91425" rIns="91425" bIns="91425" anchor="b" anchorCtr="0">
            <a:noAutofit/>
          </a:bodyPr>
          <a:lstStyle/>
          <a:p>
            <a:pPr lvl="0" rtl="0">
              <a:spcBef>
                <a:spcPts val="0"/>
              </a:spcBef>
              <a:buClr>
                <a:schemeClr val="lt1"/>
              </a:buClr>
              <a:buSzPct val="90000"/>
            </a:pPr>
            <a:endParaRPr lang="en-US" sz="2400" i="1" dirty="0">
              <a:latin typeface="Calibri"/>
              <a:ea typeface="Calibri"/>
              <a:cs typeface="Calibri"/>
              <a:sym typeface="Calibri"/>
            </a:endParaRPr>
          </a:p>
          <a:p>
            <a:pPr>
              <a:spcBef>
                <a:spcPts val="0"/>
              </a:spcBef>
              <a:buNone/>
            </a:pPr>
            <a:endParaRPr dirty="0"/>
          </a:p>
        </p:txBody>
      </p:sp>
      <p:sp>
        <p:nvSpPr>
          <p:cNvPr id="2" name="TextBox 1"/>
          <p:cNvSpPr txBox="1"/>
          <p:nvPr/>
        </p:nvSpPr>
        <p:spPr>
          <a:xfrm>
            <a:off x="-9381071" y="4530925"/>
            <a:ext cx="8229600" cy="830997"/>
          </a:xfrm>
          <a:prstGeom prst="rect">
            <a:avLst/>
          </a:prstGeom>
          <a:noFill/>
        </p:spPr>
        <p:txBody>
          <a:bodyPr wrap="square" rtlCol="0">
            <a:spAutoFit/>
          </a:bodyPr>
          <a:lstStyle/>
          <a:p>
            <a:r>
              <a:rPr lang="en-US" sz="4800" dirty="0">
                <a:solidFill>
                  <a:srgbClr val="3366FF"/>
                </a:solidFill>
                <a:latin typeface="Calibri"/>
                <a:ea typeface="Calibri"/>
                <a:cs typeface="Calibri"/>
                <a:sym typeface="Calibri"/>
              </a:rPr>
              <a:t>Listening with Purpose</a:t>
            </a:r>
            <a:endParaRPr lang="en-US" sz="4800" dirty="0"/>
          </a:p>
        </p:txBody>
      </p:sp>
      <p:sp>
        <p:nvSpPr>
          <p:cNvPr id="5" name="TextBox 4"/>
          <p:cNvSpPr txBox="1"/>
          <p:nvPr/>
        </p:nvSpPr>
        <p:spPr>
          <a:xfrm>
            <a:off x="457200" y="332154"/>
            <a:ext cx="8198338" cy="1077218"/>
          </a:xfrm>
          <a:prstGeom prst="rect">
            <a:avLst/>
          </a:prstGeom>
          <a:noFill/>
        </p:spPr>
        <p:txBody>
          <a:bodyPr wrap="square" rtlCol="0">
            <a:spAutoFit/>
          </a:bodyPr>
          <a:lstStyle/>
          <a:p>
            <a:r>
              <a:rPr lang="en-US" sz="3200" dirty="0">
                <a:hlinkClick r:id="rId3"/>
              </a:rPr>
              <a:t>Aida Walqui Discussing a Different View of Language</a:t>
            </a:r>
            <a:endParaRPr lang="en-US" sz="3200" dirty="0"/>
          </a:p>
        </p:txBody>
      </p:sp>
      <p:sp>
        <p:nvSpPr>
          <p:cNvPr id="4" name="TextBox 3"/>
          <p:cNvSpPr txBox="1"/>
          <p:nvPr/>
        </p:nvSpPr>
        <p:spPr>
          <a:xfrm>
            <a:off x="406400" y="1587500"/>
            <a:ext cx="8198338" cy="4401205"/>
          </a:xfrm>
          <a:prstGeom prst="rect">
            <a:avLst/>
          </a:prstGeom>
          <a:noFill/>
        </p:spPr>
        <p:txBody>
          <a:bodyPr wrap="square" rtlCol="0">
            <a:spAutoFit/>
          </a:bodyPr>
          <a:lstStyle/>
          <a:p>
            <a:r>
              <a:rPr lang="en-US" sz="2800" b="1" dirty="0" smtClean="0"/>
              <a:t>Write</a:t>
            </a:r>
            <a:r>
              <a:rPr lang="en-US" sz="2800" dirty="0" smtClean="0"/>
              <a:t> a brief definition of what the word language means to you?</a:t>
            </a:r>
          </a:p>
          <a:p>
            <a:endParaRPr lang="en-US" sz="2800" dirty="0" smtClean="0"/>
          </a:p>
          <a:p>
            <a:r>
              <a:rPr lang="en-US" sz="2800" b="1" dirty="0" smtClean="0"/>
              <a:t>Discuss</a:t>
            </a:r>
            <a:r>
              <a:rPr lang="en-US" sz="2800" dirty="0" smtClean="0"/>
              <a:t> using Talking Chips: </a:t>
            </a:r>
          </a:p>
          <a:p>
            <a:r>
              <a:rPr lang="en-US" sz="2800" dirty="0" smtClean="0"/>
              <a:t>According to Aida </a:t>
            </a:r>
            <a:r>
              <a:rPr lang="en-US" sz="2800" dirty="0" err="1" smtClean="0"/>
              <a:t>Walqui</a:t>
            </a:r>
            <a:r>
              <a:rPr lang="en-US" sz="2800" dirty="0" smtClean="0"/>
              <a:t>, how is language viewed differently under the new standards? What do you think about this?</a:t>
            </a:r>
          </a:p>
          <a:p>
            <a:endParaRPr lang="en-US" sz="2800" dirty="0" smtClean="0"/>
          </a:p>
          <a:p>
            <a:r>
              <a:rPr lang="en-US" sz="2800" b="1" dirty="0" smtClean="0"/>
              <a:t>Ask: </a:t>
            </a:r>
            <a:r>
              <a:rPr lang="en-US" sz="2800" dirty="0" smtClean="0"/>
              <a:t>What sort of shifts in instruction do we expect to encounter?</a:t>
            </a:r>
            <a:endParaRPr lang="en-US" sz="2800" dirty="0"/>
          </a:p>
        </p:txBody>
      </p:sp>
    </p:spTree>
    <p:extLst>
      <p:ext uri="{BB962C8B-B14F-4D97-AF65-F5344CB8AC3E}">
        <p14:creationId xmlns:p14="http://schemas.microsoft.com/office/powerpoint/2010/main" val="18170227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779462" y="89646"/>
            <a:ext cx="7583488" cy="1143000"/>
          </a:xfrm>
          <a:prstGeom prst="rect">
            <a:avLst/>
          </a:prstGeom>
          <a:noFill/>
          <a:ln>
            <a:noFill/>
          </a:ln>
        </p:spPr>
        <p:txBody>
          <a:bodyPr lIns="91425" tIns="45700" rIns="91425" bIns="45700" anchor="ctr" anchorCtr="0">
            <a:noAutofit/>
          </a:bodyPr>
          <a:lstStyle/>
          <a:p>
            <a:pPr marL="0" marR="0" lvl="0" indent="0" algn="ctr" rtl="0">
              <a:lnSpc>
                <a:spcPct val="95000"/>
              </a:lnSpc>
              <a:spcBef>
                <a:spcPts val="0"/>
              </a:spcBef>
              <a:buClr>
                <a:schemeClr val="accent2"/>
              </a:buClr>
              <a:buSzPct val="25000"/>
              <a:buFont typeface="Questrial"/>
              <a:buNone/>
            </a:pPr>
            <a:r>
              <a:rPr lang="en-US" sz="4800" b="1" i="0" u="none" strike="noStrike" cap="none" baseline="0" dirty="0">
                <a:solidFill>
                  <a:srgbClr val="3366FF"/>
                </a:solidFill>
                <a:latin typeface="Questrial"/>
                <a:ea typeface="Questrial"/>
                <a:cs typeface="Questrial"/>
                <a:sym typeface="Questrial"/>
              </a:rPr>
              <a:t>Instructional Shifts</a:t>
            </a:r>
          </a:p>
        </p:txBody>
      </p:sp>
      <p:sp>
        <p:nvSpPr>
          <p:cNvPr id="202" name="Shape 202"/>
          <p:cNvSpPr txBox="1">
            <a:spLocks noGrp="1"/>
          </p:cNvSpPr>
          <p:nvPr>
            <p:ph type="body" idx="1"/>
          </p:nvPr>
        </p:nvSpPr>
        <p:spPr>
          <a:xfrm>
            <a:off x="36449" y="1614932"/>
            <a:ext cx="4089972" cy="42885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Noto Symbol"/>
              <a:buNone/>
            </a:pPr>
            <a:r>
              <a:rPr lang="en-US" sz="2000" b="1" i="0" u="none" strike="noStrike" cap="none" baseline="0" dirty="0">
                <a:solidFill>
                  <a:schemeClr val="dk1"/>
                </a:solidFill>
                <a:latin typeface="Questrial"/>
                <a:ea typeface="Questrial"/>
                <a:cs typeface="Questrial"/>
                <a:sym typeface="Questrial"/>
              </a:rPr>
              <a:t>From a conceptualization of </a:t>
            </a:r>
          </a:p>
          <a:p>
            <a:pPr marL="0" marR="0" lvl="0" indent="0" algn="l" rtl="0">
              <a:spcBef>
                <a:spcPts val="2000"/>
              </a:spcBef>
              <a:spcAft>
                <a:spcPts val="0"/>
              </a:spcAft>
              <a:buClr>
                <a:schemeClr val="dk1"/>
              </a:buClr>
              <a:buSzPct val="25000"/>
              <a:buFont typeface="Noto Symbol"/>
              <a:buNone/>
            </a:pPr>
            <a:r>
              <a:rPr lang="en-US" sz="1800" b="0" i="0" u="none" strike="noStrike" cap="none" baseline="0" dirty="0">
                <a:solidFill>
                  <a:schemeClr val="dk1"/>
                </a:solidFill>
                <a:latin typeface="Questrial"/>
                <a:ea typeface="Questrial"/>
                <a:cs typeface="Questrial"/>
                <a:sym typeface="Questrial"/>
              </a:rPr>
              <a:t>Language acquisition as an individual process</a:t>
            </a:r>
          </a:p>
          <a:p>
            <a:pPr marL="0" marR="0" lvl="0" indent="0" algn="l" rtl="0">
              <a:spcBef>
                <a:spcPts val="2000"/>
              </a:spcBef>
              <a:spcAft>
                <a:spcPts val="0"/>
              </a:spcAft>
              <a:buClr>
                <a:schemeClr val="lt1"/>
              </a:buClr>
              <a:buFont typeface="Noto Symbol"/>
              <a:buNone/>
            </a:pPr>
            <a:endParaRPr sz="1800" b="0" i="0" u="none" strike="noStrike" cap="none" baseline="0" dirty="0">
              <a:solidFill>
                <a:schemeClr val="dk1"/>
              </a:solidFill>
              <a:latin typeface="Questrial"/>
              <a:ea typeface="Questrial"/>
              <a:cs typeface="Questrial"/>
              <a:sym typeface="Questrial"/>
            </a:endParaRPr>
          </a:p>
          <a:p>
            <a:pPr marL="0" marR="0" lvl="0" indent="0" algn="l" rtl="0">
              <a:spcBef>
                <a:spcPts val="2000"/>
              </a:spcBef>
              <a:spcAft>
                <a:spcPts val="0"/>
              </a:spcAft>
              <a:buClr>
                <a:schemeClr val="dk1"/>
              </a:buClr>
              <a:buSzPct val="25000"/>
              <a:buFont typeface="Noto Symbol"/>
              <a:buNone/>
            </a:pPr>
            <a:r>
              <a:rPr lang="en-US" sz="1800" b="0" i="0" u="none" strike="noStrike" cap="none" baseline="0" dirty="0">
                <a:solidFill>
                  <a:schemeClr val="dk1"/>
                </a:solidFill>
                <a:latin typeface="Questrial"/>
                <a:ea typeface="Questrial"/>
                <a:cs typeface="Questrial"/>
                <a:sym typeface="Questrial"/>
              </a:rPr>
              <a:t>Language as a structure of functions</a:t>
            </a:r>
          </a:p>
          <a:p>
            <a:pPr marL="0" marR="0" lvl="0" indent="0" algn="l" rtl="0">
              <a:spcBef>
                <a:spcPts val="2000"/>
              </a:spcBef>
              <a:spcAft>
                <a:spcPts val="0"/>
              </a:spcAft>
              <a:buClr>
                <a:schemeClr val="lt1"/>
              </a:buClr>
              <a:buFont typeface="Noto Symbol"/>
              <a:buNone/>
            </a:pPr>
            <a:endParaRPr sz="1800" b="0" i="0" u="none" strike="noStrike" cap="none" baseline="0" dirty="0">
              <a:solidFill>
                <a:schemeClr val="lt1"/>
              </a:solidFill>
              <a:latin typeface="Questrial"/>
              <a:ea typeface="Questrial"/>
              <a:cs typeface="Questrial"/>
              <a:sym typeface="Questrial"/>
            </a:endParaRPr>
          </a:p>
        </p:txBody>
      </p:sp>
      <p:sp>
        <p:nvSpPr>
          <p:cNvPr id="203" name="Shape 203"/>
          <p:cNvSpPr txBox="1">
            <a:spLocks noGrp="1"/>
          </p:cNvSpPr>
          <p:nvPr>
            <p:ph type="body" idx="2"/>
          </p:nvPr>
        </p:nvSpPr>
        <p:spPr>
          <a:xfrm>
            <a:off x="5104828" y="1614932"/>
            <a:ext cx="4039172" cy="42885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Noto Symbol"/>
              <a:buNone/>
            </a:pPr>
            <a:r>
              <a:rPr lang="en-US" sz="2000" b="1" i="0" u="none" strike="noStrike" cap="none" baseline="0" dirty="0">
                <a:solidFill>
                  <a:schemeClr val="dk1"/>
                </a:solidFill>
                <a:latin typeface="Questrial"/>
                <a:ea typeface="Questrial"/>
                <a:cs typeface="Questrial"/>
                <a:sym typeface="Questrial"/>
              </a:rPr>
              <a:t>To understanding</a:t>
            </a:r>
          </a:p>
          <a:p>
            <a:pPr marL="0" marR="0" lvl="0" indent="0" algn="l" rtl="0">
              <a:spcBef>
                <a:spcPts val="2000"/>
              </a:spcBef>
              <a:spcAft>
                <a:spcPts val="0"/>
              </a:spcAft>
              <a:buClr>
                <a:schemeClr val="dk1"/>
              </a:buClr>
              <a:buSzPct val="25000"/>
              <a:buFont typeface="Noto Symbol"/>
              <a:buNone/>
            </a:pPr>
            <a:r>
              <a:rPr lang="en-US" sz="1800" b="0" i="0" u="none" strike="noStrike" cap="none" baseline="0" dirty="0">
                <a:solidFill>
                  <a:schemeClr val="dk1"/>
                </a:solidFill>
                <a:latin typeface="Questrial"/>
                <a:ea typeface="Questrial"/>
                <a:cs typeface="Questrial"/>
                <a:sym typeface="Questrial"/>
              </a:rPr>
              <a:t>Language </a:t>
            </a:r>
            <a:r>
              <a:rPr lang="en-US" sz="1800" b="0" i="0" u="none" strike="noStrike" cap="none" baseline="0" dirty="0" err="1">
                <a:solidFill>
                  <a:schemeClr val="dk1"/>
                </a:solidFill>
                <a:latin typeface="Questrial"/>
                <a:ea typeface="Questrial"/>
                <a:cs typeface="Questrial"/>
                <a:sym typeface="Questrial"/>
              </a:rPr>
              <a:t>acquistion</a:t>
            </a:r>
            <a:r>
              <a:rPr lang="en-US" sz="1800" b="0" i="0" u="none" strike="noStrike" cap="none" baseline="0" dirty="0">
                <a:solidFill>
                  <a:schemeClr val="dk1"/>
                </a:solidFill>
                <a:latin typeface="Questrial"/>
                <a:ea typeface="Questrial"/>
                <a:cs typeface="Questrial"/>
                <a:sym typeface="Questrial"/>
              </a:rPr>
              <a:t> as a social process of apprenticeship that takes place in social contexts</a:t>
            </a:r>
          </a:p>
          <a:p>
            <a:pPr marL="0" marR="0" lvl="0" indent="0" algn="l" rtl="0">
              <a:spcBef>
                <a:spcPts val="2000"/>
              </a:spcBef>
              <a:spcAft>
                <a:spcPts val="0"/>
              </a:spcAft>
              <a:buClr>
                <a:schemeClr val="lt1"/>
              </a:buClr>
              <a:buFont typeface="Noto Symbol"/>
              <a:buNone/>
            </a:pPr>
            <a:endParaRPr sz="1800" b="0" i="0" u="none" strike="noStrike" cap="none" baseline="0" dirty="0">
              <a:solidFill>
                <a:schemeClr val="dk1"/>
              </a:solidFill>
              <a:latin typeface="Questrial"/>
              <a:ea typeface="Questrial"/>
              <a:cs typeface="Questrial"/>
              <a:sym typeface="Questrial"/>
            </a:endParaRPr>
          </a:p>
          <a:p>
            <a:pPr marL="0" marR="0" lvl="0" indent="0" algn="l" rtl="0">
              <a:spcBef>
                <a:spcPts val="2000"/>
              </a:spcBef>
              <a:spcAft>
                <a:spcPts val="0"/>
              </a:spcAft>
              <a:buClr>
                <a:schemeClr val="dk1"/>
              </a:buClr>
              <a:buSzPct val="25000"/>
              <a:buFont typeface="Noto Symbol"/>
              <a:buNone/>
            </a:pPr>
            <a:r>
              <a:rPr lang="en-US" sz="1800" b="0" i="0" u="none" strike="noStrike" cap="none" baseline="0" dirty="0">
                <a:solidFill>
                  <a:schemeClr val="dk1"/>
                </a:solidFill>
                <a:latin typeface="Questrial"/>
                <a:ea typeface="Questrial"/>
                <a:cs typeface="Questrial"/>
                <a:sym typeface="Questrial"/>
              </a:rPr>
              <a:t>Language as  action, subsuming structure and function (Ellis, N. Larsen-Freeman, D. 2010:van </a:t>
            </a:r>
            <a:r>
              <a:rPr lang="en-US" sz="1800" b="0" i="0" u="none" strike="noStrike" cap="none" baseline="0" dirty="0" err="1">
                <a:solidFill>
                  <a:schemeClr val="dk1"/>
                </a:solidFill>
                <a:latin typeface="Questrial"/>
                <a:ea typeface="Questrial"/>
                <a:cs typeface="Questrial"/>
                <a:sym typeface="Questrial"/>
              </a:rPr>
              <a:t>Lier</a:t>
            </a:r>
            <a:r>
              <a:rPr lang="en-US" sz="1800" b="0" i="0" u="none" strike="noStrike" cap="none" baseline="0" dirty="0">
                <a:solidFill>
                  <a:schemeClr val="dk1"/>
                </a:solidFill>
                <a:latin typeface="Questrial"/>
                <a:ea typeface="Questrial"/>
                <a:cs typeface="Questrial"/>
                <a:sym typeface="Questrial"/>
              </a:rPr>
              <a:t> &amp; </a:t>
            </a:r>
            <a:r>
              <a:rPr lang="en-US" sz="1800" b="0" i="0" u="none" strike="noStrike" cap="none" baseline="0" dirty="0" err="1">
                <a:solidFill>
                  <a:schemeClr val="dk1"/>
                </a:solidFill>
                <a:latin typeface="Questrial"/>
                <a:ea typeface="Questrial"/>
                <a:cs typeface="Questrial"/>
                <a:sym typeface="Questrial"/>
              </a:rPr>
              <a:t>Walqui</a:t>
            </a:r>
            <a:r>
              <a:rPr lang="en-US" sz="1800" b="0" i="0" u="none" strike="noStrike" cap="none" baseline="0" dirty="0">
                <a:solidFill>
                  <a:schemeClr val="dk1"/>
                </a:solidFill>
                <a:latin typeface="Questrial"/>
                <a:ea typeface="Questrial"/>
                <a:cs typeface="Questrial"/>
                <a:sym typeface="Questrial"/>
              </a:rPr>
              <a:t>, 2012</a:t>
            </a:r>
          </a:p>
        </p:txBody>
      </p:sp>
      <p:sp>
        <p:nvSpPr>
          <p:cNvPr id="204" name="Shape 204"/>
          <p:cNvSpPr/>
          <p:nvPr/>
        </p:nvSpPr>
        <p:spPr>
          <a:xfrm>
            <a:off x="4126421" y="2111416"/>
            <a:ext cx="978407" cy="484631"/>
          </a:xfrm>
          <a:prstGeom prst="notchedRightArrow">
            <a:avLst>
              <a:gd name="adj1" fmla="val 50000"/>
              <a:gd name="adj2" fmla="val 50000"/>
            </a:avLst>
          </a:prstGeom>
          <a:solidFill>
            <a:srgbClr val="4398B5"/>
          </a:solidFill>
          <a:ln w="9525" cap="flat">
            <a:solidFill>
              <a:srgbClr val="3DAFD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205" name="Shape 205"/>
          <p:cNvSpPr/>
          <p:nvPr/>
        </p:nvSpPr>
        <p:spPr>
          <a:xfrm>
            <a:off x="3891959" y="4001515"/>
            <a:ext cx="978407" cy="484631"/>
          </a:xfrm>
          <a:prstGeom prst="notchedRightArrow">
            <a:avLst>
              <a:gd name="adj1" fmla="val 50000"/>
              <a:gd name="adj2" fmla="val 50000"/>
            </a:avLst>
          </a:prstGeom>
          <a:solidFill>
            <a:srgbClr val="4398B5"/>
          </a:solidFill>
          <a:ln w="9525" cap="flat">
            <a:solidFill>
              <a:srgbClr val="3DAFD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Tree>
    <p:extLst>
      <p:ext uri="{BB962C8B-B14F-4D97-AF65-F5344CB8AC3E}">
        <p14:creationId xmlns:p14="http://schemas.microsoft.com/office/powerpoint/2010/main" val="360578617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Effect transition="in" filter="fade">
                                      <p:cBhvr>
                                        <p:cTn id="7" dur="1"/>
                                        <p:tgtEl>
                                          <p:spTgt spid="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xEl>
                                              <p:pRg st="1" end="1"/>
                                            </p:txEl>
                                          </p:spTgt>
                                        </p:tgtEl>
                                        <p:attrNameLst>
                                          <p:attrName>style.visibility</p:attrName>
                                        </p:attrNameLst>
                                      </p:cBhvr>
                                      <p:to>
                                        <p:strVal val="visible"/>
                                      </p:to>
                                    </p:set>
                                    <p:animEffect transition="in" filter="fade">
                                      <p:cBhvr>
                                        <p:cTn id="12" dur="1"/>
                                        <p:tgtEl>
                                          <p:spTgt spid="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xEl>
                                              <p:pRg st="2" end="2"/>
                                            </p:txEl>
                                          </p:spTgt>
                                        </p:tgtEl>
                                        <p:attrNameLst>
                                          <p:attrName>style.visibility</p:attrName>
                                        </p:attrNameLst>
                                      </p:cBhvr>
                                      <p:to>
                                        <p:strVal val="visible"/>
                                      </p:to>
                                    </p:set>
                                    <p:animEffect transition="in" filter="fade">
                                      <p:cBhvr>
                                        <p:cTn id="17" dur="1"/>
                                        <p:tgtEl>
                                          <p:spTgt spid="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xEl>
                                              <p:pRg st="3" end="3"/>
                                            </p:txEl>
                                          </p:spTgt>
                                        </p:tgtEl>
                                        <p:attrNameLst>
                                          <p:attrName>style.visibility</p:attrName>
                                        </p:attrNameLst>
                                      </p:cBhvr>
                                      <p:to>
                                        <p:strVal val="visible"/>
                                      </p:to>
                                    </p:set>
                                    <p:animEffect transition="in" filter="fade">
                                      <p:cBhvr>
                                        <p:cTn id="22" dur="1"/>
                                        <p:tgtEl>
                                          <p:spTgt spid="2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2">
                                            <p:txEl>
                                              <p:pRg st="4" end="4"/>
                                            </p:txEl>
                                          </p:spTgt>
                                        </p:tgtEl>
                                        <p:attrNameLst>
                                          <p:attrName>style.visibility</p:attrName>
                                        </p:attrNameLst>
                                      </p:cBhvr>
                                      <p:to>
                                        <p:strVal val="visible"/>
                                      </p:to>
                                    </p:set>
                                    <p:animEffect transition="in" filter="fade">
                                      <p:cBhvr>
                                        <p:cTn id="27" dur="1"/>
                                        <p:tgtEl>
                                          <p:spTgt spid="2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
                                        </p:tgtEl>
                                        <p:attrNameLst>
                                          <p:attrName>style.visibility</p:attrName>
                                        </p:attrNameLst>
                                      </p:cBhvr>
                                      <p:to>
                                        <p:strVal val="visible"/>
                                      </p:to>
                                    </p:set>
                                    <p:animEffect transition="in" filter="fade">
                                      <p:cBhvr>
                                        <p:cTn id="32" dur="1"/>
                                        <p:tgtEl>
                                          <p:spTgt spid="20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3">
                                            <p:txEl>
                                              <p:pRg st="0" end="0"/>
                                            </p:txEl>
                                          </p:spTgt>
                                        </p:tgtEl>
                                        <p:attrNameLst>
                                          <p:attrName>style.visibility</p:attrName>
                                        </p:attrNameLst>
                                      </p:cBhvr>
                                      <p:to>
                                        <p:strVal val="visible"/>
                                      </p:to>
                                    </p:set>
                                    <p:animEffect transition="in" filter="fade">
                                      <p:cBhvr>
                                        <p:cTn id="37" dur="1"/>
                                        <p:tgtEl>
                                          <p:spTgt spid="20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3">
                                            <p:txEl>
                                              <p:pRg st="1" end="1"/>
                                            </p:txEl>
                                          </p:spTgt>
                                        </p:tgtEl>
                                        <p:attrNameLst>
                                          <p:attrName>style.visibility</p:attrName>
                                        </p:attrNameLst>
                                      </p:cBhvr>
                                      <p:to>
                                        <p:strVal val="visible"/>
                                      </p:to>
                                    </p:set>
                                    <p:animEffect transition="in" filter="fade">
                                      <p:cBhvr>
                                        <p:cTn id="42" dur="1"/>
                                        <p:tgtEl>
                                          <p:spTgt spid="20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3">
                                            <p:txEl>
                                              <p:pRg st="2" end="2"/>
                                            </p:txEl>
                                          </p:spTgt>
                                        </p:tgtEl>
                                        <p:attrNameLst>
                                          <p:attrName>style.visibility</p:attrName>
                                        </p:attrNameLst>
                                      </p:cBhvr>
                                      <p:to>
                                        <p:strVal val="visible"/>
                                      </p:to>
                                    </p:set>
                                    <p:animEffect transition="in" filter="fade">
                                      <p:cBhvr>
                                        <p:cTn id="47" dur="1"/>
                                        <p:tgtEl>
                                          <p:spTgt spid="20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3">
                                            <p:txEl>
                                              <p:pRg st="3" end="3"/>
                                            </p:txEl>
                                          </p:spTgt>
                                        </p:tgtEl>
                                        <p:attrNameLst>
                                          <p:attrName>style.visibility</p:attrName>
                                        </p:attrNameLst>
                                      </p:cBhvr>
                                      <p:to>
                                        <p:strVal val="visible"/>
                                      </p:to>
                                    </p:set>
                                    <p:animEffect transition="in" filter="fade">
                                      <p:cBhvr>
                                        <p:cTn id="52" dur="1"/>
                                        <p:tgtEl>
                                          <p:spTgt spid="20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5"/>
                                        </p:tgtEl>
                                        <p:attrNameLst>
                                          <p:attrName>style.visibility</p:attrName>
                                        </p:attrNameLst>
                                      </p:cBhvr>
                                      <p:to>
                                        <p:strVal val="visible"/>
                                      </p:to>
                                    </p:set>
                                    <p:animEffect transition="in" filter="fade">
                                      <p:cBhvr>
                                        <p:cTn id="57" dur="1"/>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Session Objectives</a:t>
            </a:r>
            <a:endParaRPr lang="en-US" sz="3600" dirty="0"/>
          </a:p>
        </p:txBody>
      </p:sp>
      <p:sp>
        <p:nvSpPr>
          <p:cNvPr id="3" name="Text Placeholder 2"/>
          <p:cNvSpPr>
            <a:spLocks noGrp="1"/>
          </p:cNvSpPr>
          <p:nvPr>
            <p:ph type="body" idx="1"/>
          </p:nvPr>
        </p:nvSpPr>
        <p:spPr/>
        <p:txBody>
          <a:bodyPr/>
          <a:lstStyle/>
          <a:p>
            <a:pPr lvl="0">
              <a:spcBef>
                <a:spcPts val="0"/>
              </a:spcBef>
              <a:buNone/>
            </a:pPr>
            <a:r>
              <a:rPr lang="en-US" sz="2400" dirty="0" smtClean="0">
                <a:solidFill>
                  <a:srgbClr val="3366FF"/>
                </a:solidFill>
              </a:rPr>
              <a:t>1) Describe </a:t>
            </a:r>
            <a:r>
              <a:rPr lang="en-US" sz="2400" dirty="0">
                <a:solidFill>
                  <a:srgbClr val="3366FF"/>
                </a:solidFill>
              </a:rPr>
              <a:t>the context for new ELP Standards</a:t>
            </a:r>
          </a:p>
          <a:p>
            <a:pPr lvl="0">
              <a:spcBef>
                <a:spcPts val="0"/>
              </a:spcBef>
              <a:buNone/>
            </a:pPr>
            <a:endParaRPr lang="en-US" sz="2400" dirty="0">
              <a:solidFill>
                <a:srgbClr val="3366FF"/>
              </a:solidFill>
            </a:endParaRPr>
          </a:p>
          <a:p>
            <a:pPr marL="457200" lvl="0" indent="-342900">
              <a:spcBef>
                <a:spcPts val="0"/>
              </a:spcBef>
              <a:buClr>
                <a:schemeClr val="lt1"/>
              </a:buClr>
              <a:buSzPct val="100000"/>
              <a:buFont typeface="Trebuchet MS"/>
              <a:buChar char="-"/>
            </a:pPr>
            <a:r>
              <a:rPr lang="en-US" sz="2400" dirty="0">
                <a:solidFill>
                  <a:srgbClr val="3366FF"/>
                </a:solidFill>
              </a:rPr>
              <a:t>Why new standards</a:t>
            </a:r>
          </a:p>
          <a:p>
            <a:pPr marL="457200" lvl="0" indent="-342900">
              <a:spcBef>
                <a:spcPts val="0"/>
              </a:spcBef>
              <a:buClr>
                <a:schemeClr val="lt1"/>
              </a:buClr>
              <a:buSzPct val="100000"/>
              <a:buFont typeface="Trebuchet MS"/>
              <a:buChar char="-"/>
            </a:pPr>
            <a:r>
              <a:rPr lang="en-US" sz="2400" dirty="0">
                <a:solidFill>
                  <a:srgbClr val="3366FF"/>
                </a:solidFill>
              </a:rPr>
              <a:t>Key Influences and goals</a:t>
            </a:r>
          </a:p>
          <a:p>
            <a:pPr lvl="0">
              <a:spcBef>
                <a:spcPts val="0"/>
              </a:spcBef>
              <a:buNone/>
            </a:pPr>
            <a:endParaRPr lang="en-US" sz="2400" dirty="0">
              <a:solidFill>
                <a:srgbClr val="3366FF"/>
              </a:solidFill>
            </a:endParaRPr>
          </a:p>
          <a:p>
            <a:pPr>
              <a:spcBef>
                <a:spcPts val="0"/>
              </a:spcBef>
              <a:buNone/>
            </a:pPr>
            <a:r>
              <a:rPr lang="en-US" sz="2400" dirty="0" smtClean="0">
                <a:solidFill>
                  <a:srgbClr val="3366FF"/>
                </a:solidFill>
              </a:rPr>
              <a:t>2) Familiarize </a:t>
            </a:r>
            <a:r>
              <a:rPr lang="en-US" sz="2400" dirty="0">
                <a:solidFill>
                  <a:srgbClr val="3366FF"/>
                </a:solidFill>
              </a:rPr>
              <a:t>ourselves with Oregon’s ELP Standards</a:t>
            </a:r>
          </a:p>
          <a:p>
            <a:pPr lvl="0">
              <a:spcBef>
                <a:spcPts val="0"/>
              </a:spcBef>
              <a:buNone/>
            </a:pPr>
            <a:endParaRPr lang="en-US" sz="2400" dirty="0">
              <a:solidFill>
                <a:srgbClr val="3366FF"/>
              </a:solidFill>
            </a:endParaRPr>
          </a:p>
          <a:p>
            <a:pPr lvl="0">
              <a:spcBef>
                <a:spcPts val="0"/>
              </a:spcBef>
              <a:buNone/>
            </a:pPr>
            <a:r>
              <a:rPr lang="en-US" sz="2400" dirty="0" smtClean="0">
                <a:solidFill>
                  <a:srgbClr val="3366FF"/>
                </a:solidFill>
              </a:rPr>
              <a:t>3) Discuss </a:t>
            </a:r>
            <a:r>
              <a:rPr lang="en-US" sz="2400" dirty="0">
                <a:solidFill>
                  <a:srgbClr val="3366FF"/>
                </a:solidFill>
              </a:rPr>
              <a:t>opportunities for English Learners in the Common </a:t>
            </a:r>
            <a:r>
              <a:rPr lang="en-US" sz="2400" dirty="0" smtClean="0">
                <a:solidFill>
                  <a:srgbClr val="3366FF"/>
                </a:solidFill>
              </a:rPr>
              <a:t>Core</a:t>
            </a:r>
          </a:p>
          <a:p>
            <a:pPr>
              <a:spcBef>
                <a:spcPts val="0"/>
              </a:spcBef>
              <a:buNone/>
            </a:pPr>
            <a:endParaRPr lang="en-US" sz="2400" dirty="0" smtClean="0">
              <a:solidFill>
                <a:srgbClr val="3366FF"/>
              </a:solidFill>
            </a:endParaRPr>
          </a:p>
          <a:p>
            <a:pPr>
              <a:spcBef>
                <a:spcPts val="0"/>
              </a:spcBef>
              <a:buNone/>
            </a:pPr>
            <a:r>
              <a:rPr lang="en-US" sz="2400" dirty="0" smtClean="0">
                <a:solidFill>
                  <a:srgbClr val="3366FF"/>
                </a:solidFill>
              </a:rPr>
              <a:t>4) Reflect on </a:t>
            </a:r>
            <a:r>
              <a:rPr lang="en-US" sz="2400" dirty="0" smtClean="0">
                <a:solidFill>
                  <a:srgbClr val="3366FF"/>
                </a:solidFill>
              </a:rPr>
              <a:t>the </a:t>
            </a:r>
            <a:r>
              <a:rPr lang="en-US" sz="2400" dirty="0">
                <a:solidFill>
                  <a:srgbClr val="3366FF"/>
                </a:solidFill>
              </a:rPr>
              <a:t>Shifts in Instruction necessary based on a </a:t>
            </a:r>
            <a:r>
              <a:rPr lang="en-US" sz="2400" dirty="0" smtClean="0">
                <a:solidFill>
                  <a:srgbClr val="3366FF"/>
                </a:solidFill>
              </a:rPr>
              <a:t> different view </a:t>
            </a:r>
            <a:r>
              <a:rPr lang="en-US" sz="2400" dirty="0">
                <a:solidFill>
                  <a:srgbClr val="3366FF"/>
                </a:solidFill>
              </a:rPr>
              <a:t>of language</a:t>
            </a:r>
          </a:p>
          <a:p>
            <a:pPr lvl="0">
              <a:spcBef>
                <a:spcPts val="0"/>
              </a:spcBef>
              <a:buNone/>
            </a:pPr>
            <a:endParaRPr lang="en-US" sz="2400" dirty="0"/>
          </a:p>
        </p:txBody>
      </p:sp>
    </p:spTree>
    <p:extLst>
      <p:ext uri="{BB962C8B-B14F-4D97-AF65-F5344CB8AC3E}">
        <p14:creationId xmlns:p14="http://schemas.microsoft.com/office/powerpoint/2010/main" val="21061264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069180"/>
            <a:ext cx="7470600" cy="4220308"/>
          </a:xfrm>
          <a:prstGeom prst="rect">
            <a:avLst/>
          </a:prstGeom>
        </p:spPr>
        <p:txBody>
          <a:bodyPr lIns="91425" tIns="91425" rIns="91425" bIns="91425" anchor="b" anchorCtr="0">
            <a:noAutofit/>
          </a:bodyPr>
          <a:lstStyle/>
          <a:p>
            <a:pPr rtl="0">
              <a:spcBef>
                <a:spcPts val="0"/>
              </a:spcBef>
              <a:buNone/>
            </a:pPr>
            <a:endParaRPr sz="2400" dirty="0">
              <a:solidFill>
                <a:srgbClr val="FFFFFF"/>
              </a:solidFill>
            </a:endParaRPr>
          </a:p>
          <a:p>
            <a:pPr rtl="0">
              <a:spcBef>
                <a:spcPts val="0"/>
              </a:spcBef>
              <a:buNone/>
            </a:pPr>
            <a:endParaRPr sz="2400" dirty="0">
              <a:solidFill>
                <a:srgbClr val="FFFFFF"/>
              </a:solidFill>
            </a:endParaRPr>
          </a:p>
          <a:p>
            <a:pPr rtl="0">
              <a:spcBef>
                <a:spcPts val="0"/>
              </a:spcBef>
              <a:buNone/>
            </a:pPr>
            <a:endParaRPr sz="2400" dirty="0">
              <a:solidFill>
                <a:srgbClr val="3366FF"/>
              </a:solidFill>
            </a:endParaRPr>
          </a:p>
          <a:p>
            <a:pPr lvl="0" rtl="0">
              <a:spcBef>
                <a:spcPts val="0"/>
              </a:spcBef>
              <a:buNone/>
            </a:pPr>
            <a:endParaRPr sz="2400" dirty="0">
              <a:solidFill>
                <a:srgbClr val="3366FF"/>
              </a:solidFill>
            </a:endParaRPr>
          </a:p>
          <a:p>
            <a:pPr lvl="0" rtl="0">
              <a:spcBef>
                <a:spcPts val="0"/>
              </a:spcBef>
              <a:buNone/>
            </a:pPr>
            <a:r>
              <a:rPr lang="en-US" sz="2400" dirty="0">
                <a:solidFill>
                  <a:srgbClr val="3366FF"/>
                </a:solidFill>
              </a:rPr>
              <a:t>Describe the context for new ELP Standards</a:t>
            </a:r>
          </a:p>
          <a:p>
            <a:pPr lvl="0" rtl="0">
              <a:spcBef>
                <a:spcPts val="0"/>
              </a:spcBef>
              <a:buNone/>
            </a:pPr>
            <a:endParaRPr dirty="0">
              <a:solidFill>
                <a:srgbClr val="3366FF"/>
              </a:solidFill>
            </a:endParaRPr>
          </a:p>
          <a:p>
            <a:pPr marL="457200" lvl="0" indent="-342900" rtl="0">
              <a:spcBef>
                <a:spcPts val="0"/>
              </a:spcBef>
              <a:buClr>
                <a:schemeClr val="lt1"/>
              </a:buClr>
              <a:buSzPct val="100000"/>
              <a:buFont typeface="Trebuchet MS"/>
              <a:buChar char="-"/>
            </a:pPr>
            <a:r>
              <a:rPr lang="en-US" sz="1800" dirty="0">
                <a:solidFill>
                  <a:srgbClr val="3366FF"/>
                </a:solidFill>
              </a:rPr>
              <a:t>Why new standards</a:t>
            </a:r>
          </a:p>
          <a:p>
            <a:pPr marL="457200" lvl="0" indent="-342900" rtl="0">
              <a:spcBef>
                <a:spcPts val="0"/>
              </a:spcBef>
              <a:buClr>
                <a:schemeClr val="lt1"/>
              </a:buClr>
              <a:buSzPct val="100000"/>
              <a:buFont typeface="Trebuchet MS"/>
              <a:buChar char="-"/>
            </a:pPr>
            <a:r>
              <a:rPr lang="en-US" sz="1800" dirty="0">
                <a:solidFill>
                  <a:srgbClr val="3366FF"/>
                </a:solidFill>
              </a:rPr>
              <a:t>Key Influences and goals</a:t>
            </a:r>
          </a:p>
          <a:p>
            <a:pPr marL="114300" lvl="0" rtl="0">
              <a:spcBef>
                <a:spcPts val="0"/>
              </a:spcBef>
              <a:buClr>
                <a:schemeClr val="lt1"/>
              </a:buClr>
              <a:buSzPct val="100000"/>
            </a:pPr>
            <a:endParaRPr lang="en-US" sz="1800" dirty="0">
              <a:solidFill>
                <a:srgbClr val="3366FF"/>
              </a:solidFill>
            </a:endParaRPr>
          </a:p>
          <a:p>
            <a:pPr lvl="0" rtl="0">
              <a:spcBef>
                <a:spcPts val="0"/>
              </a:spcBef>
              <a:buNone/>
            </a:pPr>
            <a:endParaRPr dirty="0">
              <a:solidFill>
                <a:srgbClr val="3366FF"/>
              </a:solidFill>
            </a:endParaRPr>
          </a:p>
          <a:p>
            <a:pPr rtl="0">
              <a:spcBef>
                <a:spcPts val="0"/>
              </a:spcBef>
              <a:buNone/>
            </a:pPr>
            <a:r>
              <a:rPr lang="en-US" sz="2400" dirty="0">
                <a:solidFill>
                  <a:srgbClr val="3366FF"/>
                </a:solidFill>
              </a:rPr>
              <a:t>Familiarize ourselves with Oregon’s ELP Standards</a:t>
            </a:r>
          </a:p>
          <a:p>
            <a:pPr lvl="0" rtl="0">
              <a:spcBef>
                <a:spcPts val="0"/>
              </a:spcBef>
              <a:buNone/>
            </a:pPr>
            <a:endParaRPr dirty="0">
              <a:solidFill>
                <a:srgbClr val="3366FF"/>
              </a:solidFill>
            </a:endParaRPr>
          </a:p>
          <a:p>
            <a:pPr lvl="0"/>
            <a:r>
              <a:rPr lang="en-US" sz="2400" dirty="0">
                <a:solidFill>
                  <a:srgbClr val="3366FF"/>
                </a:solidFill>
              </a:rPr>
              <a:t>Discuss opportunities for English </a:t>
            </a:r>
            <a:r>
              <a:rPr lang="en-US" sz="2400" dirty="0" smtClean="0">
                <a:solidFill>
                  <a:srgbClr val="3366FF"/>
                </a:solidFill>
              </a:rPr>
              <a:t>Learners </a:t>
            </a:r>
            <a:r>
              <a:rPr lang="en-US" sz="2400" dirty="0">
                <a:solidFill>
                  <a:srgbClr val="3366FF"/>
                </a:solidFill>
              </a:rPr>
              <a:t>in the Common </a:t>
            </a:r>
            <a:r>
              <a:rPr lang="en-US" sz="2400" dirty="0" smtClean="0">
                <a:solidFill>
                  <a:srgbClr val="3366FF"/>
                </a:solidFill>
              </a:rPr>
              <a:t>Core</a:t>
            </a:r>
            <a:br>
              <a:rPr lang="en-US" sz="2400" dirty="0" smtClean="0">
                <a:solidFill>
                  <a:srgbClr val="3366FF"/>
                </a:solidFill>
              </a:rPr>
            </a:br>
            <a:r>
              <a:rPr lang="en-US" sz="2400" dirty="0" smtClean="0">
                <a:solidFill>
                  <a:srgbClr val="3366FF"/>
                </a:solidFill>
              </a:rPr>
              <a:t/>
            </a:r>
            <a:br>
              <a:rPr lang="en-US" sz="2400" dirty="0" smtClean="0">
                <a:solidFill>
                  <a:srgbClr val="3366FF"/>
                </a:solidFill>
              </a:rPr>
            </a:br>
            <a:r>
              <a:rPr lang="en-US" sz="2400" dirty="0" smtClean="0">
                <a:solidFill>
                  <a:srgbClr val="3366FF"/>
                </a:solidFill>
              </a:rPr>
              <a:t>Reflect on the shifts </a:t>
            </a:r>
            <a:r>
              <a:rPr lang="en-US" sz="2400" dirty="0">
                <a:solidFill>
                  <a:srgbClr val="3366FF"/>
                </a:solidFill>
              </a:rPr>
              <a:t>in </a:t>
            </a:r>
            <a:r>
              <a:rPr lang="en-US" sz="2400" dirty="0" smtClean="0">
                <a:solidFill>
                  <a:srgbClr val="3366FF"/>
                </a:solidFill>
              </a:rPr>
              <a:t>instruction </a:t>
            </a:r>
            <a:r>
              <a:rPr lang="en-US" sz="2400" dirty="0">
                <a:solidFill>
                  <a:srgbClr val="3366FF"/>
                </a:solidFill>
              </a:rPr>
              <a:t>necessary based on a new </a:t>
            </a:r>
            <a:r>
              <a:rPr lang="en-US" sz="2400" dirty="0" smtClean="0">
                <a:solidFill>
                  <a:srgbClr val="3366FF"/>
                </a:solidFill>
              </a:rPr>
              <a:t>view </a:t>
            </a:r>
            <a:r>
              <a:rPr lang="en-US" sz="2400" dirty="0">
                <a:solidFill>
                  <a:srgbClr val="3366FF"/>
                </a:solidFill>
              </a:rPr>
              <a:t>of language</a:t>
            </a:r>
          </a:p>
          <a:p>
            <a:pPr>
              <a:spcBef>
                <a:spcPts val="0"/>
              </a:spcBef>
              <a:buNone/>
            </a:pPr>
            <a:endParaRPr dirty="0">
              <a:solidFill>
                <a:srgbClr val="3366FF"/>
              </a:solidFill>
            </a:endParaRPr>
          </a:p>
        </p:txBody>
      </p:sp>
      <p:sp>
        <p:nvSpPr>
          <p:cNvPr id="3" name="TextBox 2"/>
          <p:cNvSpPr txBox="1"/>
          <p:nvPr/>
        </p:nvSpPr>
        <p:spPr>
          <a:xfrm>
            <a:off x="635036" y="163895"/>
            <a:ext cx="7292764" cy="830997"/>
          </a:xfrm>
          <a:prstGeom prst="rect">
            <a:avLst/>
          </a:prstGeom>
          <a:noFill/>
        </p:spPr>
        <p:txBody>
          <a:bodyPr wrap="square" rtlCol="0">
            <a:spAutoFit/>
          </a:bodyPr>
          <a:lstStyle/>
          <a:p>
            <a:r>
              <a:rPr lang="en-US" sz="4800" dirty="0">
                <a:solidFill>
                  <a:srgbClr val="3366FF"/>
                </a:solidFill>
              </a:rPr>
              <a:t>Session Objectives</a:t>
            </a:r>
            <a:endParaRPr lang="en-US" sz="48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257575" y="3091075"/>
            <a:ext cx="8805900" cy="3557700"/>
          </a:xfrm>
          <a:prstGeom prst="rect">
            <a:avLst/>
          </a:prstGeom>
        </p:spPr>
        <p:txBody>
          <a:bodyPr lIns="91425" tIns="91425" rIns="91425" bIns="91425" anchor="b" anchorCtr="0">
            <a:noAutofit/>
          </a:bodyPr>
          <a:lstStyle/>
          <a:p>
            <a:pPr lvl="0" rtl="0">
              <a:spcBef>
                <a:spcPts val="0"/>
              </a:spcBef>
              <a:buNone/>
            </a:pPr>
            <a:endParaRPr dirty="0">
              <a:solidFill>
                <a:srgbClr val="3366FF"/>
              </a:solidFill>
            </a:endParaRPr>
          </a:p>
          <a:p>
            <a:pPr lvl="0" rtl="0">
              <a:spcBef>
                <a:spcPts val="0"/>
              </a:spcBef>
              <a:buNone/>
            </a:pPr>
            <a:endParaRPr sz="2400" dirty="0"/>
          </a:p>
          <a:p>
            <a:pPr lvl="0" rtl="0">
              <a:spcBef>
                <a:spcPts val="0"/>
              </a:spcBef>
              <a:buNone/>
            </a:pPr>
            <a:endParaRPr sz="2400" dirty="0"/>
          </a:p>
          <a:p>
            <a:pPr lvl="0" rtl="0">
              <a:spcBef>
                <a:spcPts val="0"/>
              </a:spcBef>
              <a:buNone/>
            </a:pPr>
            <a:endParaRPr sz="2400" dirty="0"/>
          </a:p>
          <a:p>
            <a:pPr lvl="0" rtl="0">
              <a:spcBef>
                <a:spcPts val="0"/>
              </a:spcBef>
              <a:buNone/>
            </a:pPr>
            <a:endParaRPr sz="2400" dirty="0"/>
          </a:p>
          <a:p>
            <a:pPr lvl="0" rtl="0">
              <a:spcBef>
                <a:spcPts val="0"/>
              </a:spcBef>
              <a:buClr>
                <a:schemeClr val="dk1"/>
              </a:buClr>
              <a:buFont typeface="Arial"/>
              <a:buNone/>
            </a:pPr>
            <a:endParaRPr sz="2400" dirty="0"/>
          </a:p>
          <a:p>
            <a:pPr rtl="0">
              <a:spcBef>
                <a:spcPts val="0"/>
              </a:spcBef>
              <a:buNone/>
            </a:pPr>
            <a:endParaRPr dirty="0"/>
          </a:p>
          <a:p>
            <a:pPr rtl="0">
              <a:spcBef>
                <a:spcPts val="0"/>
              </a:spcBef>
              <a:buNone/>
            </a:pPr>
            <a:endParaRPr dirty="0"/>
          </a:p>
          <a:p>
            <a:pPr>
              <a:spcBef>
                <a:spcPts val="0"/>
              </a:spcBef>
              <a:buNone/>
            </a:pPr>
            <a:endParaRPr dirty="0"/>
          </a:p>
        </p:txBody>
      </p:sp>
      <p:pic>
        <p:nvPicPr>
          <p:cNvPr id="171" name="Shape 171"/>
          <p:cNvPicPr preferRelativeResize="0"/>
          <p:nvPr/>
        </p:nvPicPr>
        <p:blipFill>
          <a:blip r:embed="rId3">
            <a:alphaModFix/>
          </a:blip>
          <a:stretch>
            <a:fillRect/>
          </a:stretch>
        </p:blipFill>
        <p:spPr>
          <a:xfrm>
            <a:off x="812425" y="3710200"/>
            <a:ext cx="1524000" cy="2076450"/>
          </a:xfrm>
          <a:prstGeom prst="rect">
            <a:avLst/>
          </a:prstGeom>
          <a:noFill/>
          <a:ln>
            <a:noFill/>
          </a:ln>
        </p:spPr>
      </p:pic>
      <p:pic>
        <p:nvPicPr>
          <p:cNvPr id="172" name="Shape 172"/>
          <p:cNvPicPr preferRelativeResize="0"/>
          <p:nvPr/>
        </p:nvPicPr>
        <p:blipFill>
          <a:blip r:embed="rId4">
            <a:alphaModFix/>
          </a:blip>
          <a:stretch>
            <a:fillRect/>
          </a:stretch>
        </p:blipFill>
        <p:spPr>
          <a:xfrm>
            <a:off x="3613575" y="3091075"/>
            <a:ext cx="4533900" cy="3314700"/>
          </a:xfrm>
          <a:prstGeom prst="rect">
            <a:avLst/>
          </a:prstGeom>
          <a:noFill/>
          <a:ln>
            <a:noFill/>
          </a:ln>
        </p:spPr>
      </p:pic>
      <p:sp>
        <p:nvSpPr>
          <p:cNvPr id="2" name="TextBox 1"/>
          <p:cNvSpPr txBox="1"/>
          <p:nvPr/>
        </p:nvSpPr>
        <p:spPr>
          <a:xfrm>
            <a:off x="257575" y="471199"/>
            <a:ext cx="8550983" cy="830997"/>
          </a:xfrm>
          <a:prstGeom prst="rect">
            <a:avLst/>
          </a:prstGeom>
          <a:noFill/>
        </p:spPr>
        <p:txBody>
          <a:bodyPr wrap="square" rtlCol="0">
            <a:spAutoFit/>
          </a:bodyPr>
          <a:lstStyle/>
          <a:p>
            <a:r>
              <a:rPr lang="en-US" sz="4800" dirty="0" smtClean="0">
                <a:solidFill>
                  <a:srgbClr val="3366FF"/>
                </a:solidFill>
              </a:rPr>
              <a:t>Why new ELP Standards?</a:t>
            </a:r>
            <a:endParaRPr lang="en-US" dirty="0">
              <a:solidFill>
                <a:srgbClr val="3366FF"/>
              </a:solidFill>
            </a:endParaRPr>
          </a:p>
        </p:txBody>
      </p:sp>
      <p:sp>
        <p:nvSpPr>
          <p:cNvPr id="3" name="TextBox 2"/>
          <p:cNvSpPr txBox="1"/>
          <p:nvPr/>
        </p:nvSpPr>
        <p:spPr>
          <a:xfrm>
            <a:off x="257575" y="1782363"/>
            <a:ext cx="8805900" cy="1384995"/>
          </a:xfrm>
          <a:prstGeom prst="rect">
            <a:avLst/>
          </a:prstGeom>
          <a:noFill/>
        </p:spPr>
        <p:txBody>
          <a:bodyPr wrap="square" rtlCol="0">
            <a:spAutoFit/>
          </a:bodyPr>
          <a:lstStyle/>
          <a:p>
            <a:r>
              <a:rPr lang="en-US" sz="2800" dirty="0" smtClean="0">
                <a:solidFill>
                  <a:srgbClr val="3366FF"/>
                </a:solidFill>
              </a:rPr>
              <a:t>College and career-ready standards contain increased language demands (results in 3-dimensional rigors in the classroom).</a:t>
            </a:r>
            <a:endParaRPr lang="en-US" sz="2800" dirty="0">
              <a:solidFill>
                <a:srgbClr val="3366FF"/>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6625" y="239921"/>
            <a:ext cx="8229600" cy="852299"/>
          </a:xfrm>
          <a:prstGeom prst="rect">
            <a:avLst/>
          </a:prstGeom>
          <a:noFill/>
          <a:ln>
            <a:noFill/>
          </a:ln>
        </p:spPr>
        <p:txBody>
          <a:bodyPr lIns="45700" tIns="45700" rIns="45700" bIns="45700" anchor="ctr" anchorCtr="0">
            <a:noAutofit/>
          </a:bodyPr>
          <a:lstStyle/>
          <a:p>
            <a:pPr marL="0" marR="0" lvl="0" indent="0" algn="l" rtl="0">
              <a:spcBef>
                <a:spcPts val="0"/>
              </a:spcBef>
              <a:buClr>
                <a:schemeClr val="lt1"/>
              </a:buClr>
              <a:buSzPct val="25000"/>
              <a:buFont typeface="Source Sans Pro"/>
              <a:buNone/>
            </a:pPr>
            <a:r>
              <a:rPr lang="en-US" sz="4150" i="0" u="none" strike="noStrike" cap="none" baseline="0" dirty="0">
                <a:solidFill>
                  <a:srgbClr val="3366FF"/>
                </a:solidFill>
                <a:latin typeface="Arial"/>
                <a:ea typeface="Arial"/>
                <a:cs typeface="Arial"/>
                <a:sym typeface="Arial"/>
              </a:rPr>
              <a:t>Why </a:t>
            </a:r>
            <a:r>
              <a:rPr lang="en-US" sz="4150" i="0" u="none" strike="noStrike" cap="none" baseline="0" dirty="0" smtClean="0">
                <a:solidFill>
                  <a:srgbClr val="3366FF"/>
                </a:solidFill>
                <a:latin typeface="Arial"/>
                <a:ea typeface="Arial"/>
                <a:cs typeface="Arial"/>
                <a:sym typeface="Arial"/>
              </a:rPr>
              <a:t>ELP new Standards?</a:t>
            </a:r>
            <a:r>
              <a:rPr lang="en-US" sz="4150" i="0" u="none" strike="noStrike" cap="none" baseline="0" dirty="0" smtClean="0">
                <a:solidFill>
                  <a:schemeClr val="lt1"/>
                </a:solidFill>
                <a:latin typeface="Arial"/>
                <a:ea typeface="Arial"/>
                <a:cs typeface="Arial"/>
                <a:sym typeface="Arial"/>
              </a:rPr>
              <a:t>?</a:t>
            </a:r>
            <a:endParaRPr lang="en-US" sz="4150" i="0" u="none" strike="noStrike" cap="none" baseline="0" dirty="0">
              <a:solidFill>
                <a:schemeClr val="lt1"/>
              </a:solidFill>
              <a:latin typeface="Arial"/>
              <a:ea typeface="Arial"/>
              <a:cs typeface="Arial"/>
              <a:sym typeface="Arial"/>
            </a:endParaRPr>
          </a:p>
        </p:txBody>
      </p:sp>
      <p:sp>
        <p:nvSpPr>
          <p:cNvPr id="188" name="Shape 188"/>
          <p:cNvSpPr/>
          <p:nvPr/>
        </p:nvSpPr>
        <p:spPr>
          <a:xfrm>
            <a:off x="316625" y="1215826"/>
            <a:ext cx="8229600" cy="13811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dirty="0">
              <a:solidFill>
                <a:srgbClr val="3366FF"/>
              </a:solidFill>
              <a:latin typeface="Arial"/>
              <a:ea typeface="Arial"/>
              <a:cs typeface="Arial"/>
              <a:sym typeface="Arial"/>
            </a:endParaRPr>
          </a:p>
          <a:p>
            <a:pPr marR="0" lvl="0" algn="l" rtl="0">
              <a:spcBef>
                <a:spcPts val="0"/>
              </a:spcBef>
              <a:buNone/>
            </a:pPr>
            <a:r>
              <a:rPr lang="en-US" sz="1800" dirty="0" smtClean="0">
                <a:solidFill>
                  <a:srgbClr val="3366FF"/>
                </a:solidFill>
              </a:rPr>
              <a:t>NCLB</a:t>
            </a:r>
            <a:r>
              <a:rPr lang="en-US" sz="1800" b="0" i="0" u="none" strike="noStrike" cap="none" baseline="0" dirty="0" smtClean="0">
                <a:solidFill>
                  <a:srgbClr val="3366FF"/>
                </a:solidFill>
                <a:latin typeface="Arial"/>
                <a:ea typeface="Arial"/>
                <a:cs typeface="Arial"/>
                <a:sym typeface="Arial"/>
              </a:rPr>
              <a:t> </a:t>
            </a:r>
            <a:r>
              <a:rPr lang="en-US" sz="1800" b="0" i="0" u="none" strike="noStrike" cap="none" baseline="0" dirty="0">
                <a:solidFill>
                  <a:srgbClr val="3366FF"/>
                </a:solidFill>
                <a:latin typeface="Arial"/>
                <a:ea typeface="Arial"/>
                <a:cs typeface="Arial"/>
                <a:sym typeface="Arial"/>
              </a:rPr>
              <a:t>flexibility waiver for Oregon require</a:t>
            </a:r>
            <a:r>
              <a:rPr lang="en-US" sz="1800" dirty="0">
                <a:solidFill>
                  <a:srgbClr val="3366FF"/>
                </a:solidFill>
              </a:rPr>
              <a:t>d </a:t>
            </a:r>
            <a:r>
              <a:rPr lang="en-US" sz="1800" b="0" i="0" u="none" strike="noStrike" cap="none" baseline="0" dirty="0">
                <a:solidFill>
                  <a:srgbClr val="3366FF"/>
                </a:solidFill>
                <a:latin typeface="Arial"/>
                <a:ea typeface="Arial"/>
                <a:cs typeface="Arial"/>
                <a:sym typeface="Arial"/>
              </a:rPr>
              <a:t>the adoption of </a:t>
            </a:r>
          </a:p>
          <a:p>
            <a:pPr marL="0" marR="0" lvl="0" indent="0" algn="l" rtl="0">
              <a:spcBef>
                <a:spcPts val="0"/>
              </a:spcBef>
              <a:buSzPct val="25000"/>
              <a:buNone/>
            </a:pPr>
            <a:r>
              <a:rPr lang="en-US" sz="1800" b="0" i="0" u="none" strike="noStrike" cap="none" baseline="0" dirty="0">
                <a:solidFill>
                  <a:srgbClr val="3366FF"/>
                </a:solidFill>
                <a:latin typeface="Arial"/>
                <a:ea typeface="Arial"/>
                <a:cs typeface="Arial"/>
                <a:sym typeface="Arial"/>
              </a:rPr>
              <a:t>new English Language Proficiency (ELP) Standards which show</a:t>
            </a:r>
          </a:p>
          <a:p>
            <a:pPr marL="0" marR="0" lvl="0" indent="0" algn="l" rtl="0">
              <a:spcBef>
                <a:spcPts val="0"/>
              </a:spcBef>
              <a:buSzPct val="25000"/>
              <a:buNone/>
            </a:pPr>
            <a:r>
              <a:rPr lang="en-US" sz="1800" b="0" i="0" u="none" strike="noStrike" cap="none" baseline="0" dirty="0">
                <a:solidFill>
                  <a:srgbClr val="3366FF"/>
                </a:solidFill>
                <a:latin typeface="Arial"/>
                <a:ea typeface="Arial"/>
                <a:cs typeface="Arial"/>
                <a:sym typeface="Arial"/>
              </a:rPr>
              <a:t>correspondences to CCSS.</a:t>
            </a:r>
          </a:p>
          <a:p>
            <a:pPr marL="342900" marR="0" lvl="0" indent="-228600" algn="l" rtl="0">
              <a:spcBef>
                <a:spcPts val="0"/>
              </a:spcBef>
              <a:buClr>
                <a:schemeClr val="lt1"/>
              </a:buClr>
              <a:buFont typeface="Arial"/>
              <a:buNone/>
            </a:pPr>
            <a:endParaRPr sz="1800" b="0" i="0" u="none" strike="noStrike" cap="none" baseline="0" dirty="0">
              <a:solidFill>
                <a:srgbClr val="3366FF"/>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lt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lt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lt1"/>
              </a:solidFill>
              <a:latin typeface="Arial"/>
              <a:ea typeface="Arial"/>
              <a:cs typeface="Arial"/>
              <a:sym typeface="Arial"/>
            </a:endParaRPr>
          </a:p>
        </p:txBody>
      </p:sp>
      <p:pic>
        <p:nvPicPr>
          <p:cNvPr id="189" name="Shape 189"/>
          <p:cNvPicPr preferRelativeResize="0"/>
          <p:nvPr/>
        </p:nvPicPr>
        <p:blipFill>
          <a:blip r:embed="rId3">
            <a:alphaModFix/>
          </a:blip>
          <a:stretch>
            <a:fillRect/>
          </a:stretch>
        </p:blipFill>
        <p:spPr>
          <a:xfrm>
            <a:off x="1182325" y="2318623"/>
            <a:ext cx="6830425" cy="4539377"/>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1454572"/>
            <a:ext cx="8229600" cy="4984829"/>
          </a:xfrm>
          <a:prstGeom prst="rect">
            <a:avLst/>
          </a:prstGeom>
        </p:spPr>
        <p:txBody>
          <a:bodyPr lIns="91425" tIns="91425" rIns="91425" bIns="91425" anchor="b" anchorCtr="0">
            <a:noAutofit/>
          </a:bodyPr>
          <a:lstStyle/>
          <a:p>
            <a:pPr>
              <a:spcBef>
                <a:spcPts val="0"/>
              </a:spcBef>
              <a:buNone/>
            </a:pPr>
            <a:endParaRPr dirty="0"/>
          </a:p>
        </p:txBody>
      </p:sp>
      <p:pic>
        <p:nvPicPr>
          <p:cNvPr id="196" name="Shape 196"/>
          <p:cNvPicPr preferRelativeResize="0"/>
          <p:nvPr/>
        </p:nvPicPr>
        <p:blipFill>
          <a:blip r:embed="rId3">
            <a:alphaModFix/>
          </a:blip>
          <a:stretch>
            <a:fillRect/>
          </a:stretch>
        </p:blipFill>
        <p:spPr>
          <a:xfrm>
            <a:off x="937400" y="1659441"/>
            <a:ext cx="7269199" cy="4989356"/>
          </a:xfrm>
          <a:prstGeom prst="rect">
            <a:avLst/>
          </a:prstGeom>
          <a:noFill/>
          <a:ln>
            <a:noFill/>
          </a:ln>
        </p:spPr>
      </p:pic>
      <p:sp>
        <p:nvSpPr>
          <p:cNvPr id="2" name="TextBox 1"/>
          <p:cNvSpPr txBox="1"/>
          <p:nvPr/>
        </p:nvSpPr>
        <p:spPr>
          <a:xfrm>
            <a:off x="937400" y="317310"/>
            <a:ext cx="6057036" cy="830997"/>
          </a:xfrm>
          <a:prstGeom prst="rect">
            <a:avLst/>
          </a:prstGeom>
          <a:noFill/>
        </p:spPr>
        <p:txBody>
          <a:bodyPr wrap="square" rtlCol="0">
            <a:spAutoFit/>
          </a:bodyPr>
          <a:lstStyle/>
          <a:p>
            <a:r>
              <a:rPr lang="en-US" sz="4800" dirty="0" smtClean="0">
                <a:solidFill>
                  <a:srgbClr val="3366FF"/>
                </a:solidFill>
              </a:rPr>
              <a:t>ELPA 21 Consortium</a:t>
            </a:r>
            <a:endParaRPr lang="en-US" sz="4800" dirty="0">
              <a:solidFill>
                <a:srgbClr val="3366FF"/>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237075" y="5778701"/>
            <a:ext cx="8907000" cy="2033399"/>
          </a:xfrm>
          <a:prstGeom prst="rect">
            <a:avLst/>
          </a:prstGeom>
          <a:noFill/>
          <a:ln>
            <a:noFill/>
          </a:ln>
        </p:spPr>
        <p:txBody>
          <a:bodyPr lIns="91425" tIns="45700" rIns="91425" bIns="45700" anchor="t" anchorCtr="0">
            <a:noAutofit/>
          </a:bodyPr>
          <a:lstStyle/>
          <a:p>
            <a:pPr marL="0" marR="0" lvl="0" indent="0" algn="l" rtl="0">
              <a:spcBef>
                <a:spcPts val="0"/>
              </a:spcBef>
              <a:buNone/>
            </a:pPr>
            <a:endParaRPr/>
          </a:p>
        </p:txBody>
      </p:sp>
      <p:pic>
        <p:nvPicPr>
          <p:cNvPr id="204" name="Shape 204"/>
          <p:cNvPicPr preferRelativeResize="0"/>
          <p:nvPr/>
        </p:nvPicPr>
        <p:blipFill rotWithShape="1">
          <a:blip r:embed="rId3">
            <a:alphaModFix/>
          </a:blip>
          <a:srcRect/>
          <a:stretch/>
        </p:blipFill>
        <p:spPr>
          <a:xfrm>
            <a:off x="3098800" y="5234892"/>
            <a:ext cx="2867700" cy="883800"/>
          </a:xfrm>
          <a:prstGeom prst="rect">
            <a:avLst/>
          </a:prstGeom>
          <a:noFill/>
          <a:ln>
            <a:noFill/>
          </a:ln>
        </p:spPr>
      </p:pic>
      <p:pic>
        <p:nvPicPr>
          <p:cNvPr id="205" name="Shape 205"/>
          <p:cNvPicPr preferRelativeResize="0"/>
          <p:nvPr/>
        </p:nvPicPr>
        <p:blipFill rotWithShape="1">
          <a:blip r:embed="rId4">
            <a:alphaModFix/>
          </a:blip>
          <a:srcRect/>
          <a:stretch/>
        </p:blipFill>
        <p:spPr>
          <a:xfrm>
            <a:off x="433015" y="3635490"/>
            <a:ext cx="2898900" cy="1032900"/>
          </a:xfrm>
          <a:prstGeom prst="rect">
            <a:avLst/>
          </a:prstGeom>
          <a:noFill/>
          <a:ln>
            <a:noFill/>
          </a:ln>
        </p:spPr>
      </p:pic>
      <p:pic>
        <p:nvPicPr>
          <p:cNvPr id="206" name="Shape 206"/>
          <p:cNvPicPr preferRelativeResize="0"/>
          <p:nvPr/>
        </p:nvPicPr>
        <p:blipFill rotWithShape="1">
          <a:blip r:embed="rId5">
            <a:alphaModFix/>
          </a:blip>
          <a:srcRect/>
          <a:stretch/>
        </p:blipFill>
        <p:spPr>
          <a:xfrm>
            <a:off x="6221358" y="3177990"/>
            <a:ext cx="2414699" cy="1490400"/>
          </a:xfrm>
          <a:prstGeom prst="rect">
            <a:avLst/>
          </a:prstGeom>
          <a:noFill/>
          <a:ln>
            <a:noFill/>
          </a:ln>
        </p:spPr>
      </p:pic>
      <p:sp>
        <p:nvSpPr>
          <p:cNvPr id="207" name="Shape 207"/>
          <p:cNvSpPr txBox="1">
            <a:spLocks noGrp="1"/>
          </p:cNvSpPr>
          <p:nvPr>
            <p:ph type="title"/>
          </p:nvPr>
        </p:nvSpPr>
        <p:spPr>
          <a:xfrm>
            <a:off x="306675" y="274650"/>
            <a:ext cx="8837400" cy="1143000"/>
          </a:xfrm>
          <a:prstGeom prst="rect">
            <a:avLst/>
          </a:prstGeom>
          <a:noFill/>
          <a:ln>
            <a:noFill/>
          </a:ln>
        </p:spPr>
        <p:txBody>
          <a:bodyPr lIns="45700" tIns="45700" rIns="45700" bIns="45700" anchor="ctr" anchorCtr="0">
            <a:noAutofit/>
          </a:bodyPr>
          <a:lstStyle/>
          <a:p>
            <a:pPr marL="0" marR="0" lvl="0" indent="0" algn="l" rtl="0">
              <a:spcBef>
                <a:spcPts val="0"/>
              </a:spcBef>
              <a:buClr>
                <a:schemeClr val="lt1"/>
              </a:buClr>
              <a:buSzPct val="25000"/>
              <a:buFont typeface="Source Sans Pro"/>
              <a:buNone/>
            </a:pPr>
            <a:r>
              <a:rPr lang="en-US" sz="4150" i="0" u="none" strike="noStrike" cap="none" baseline="0" dirty="0">
                <a:solidFill>
                  <a:srgbClr val="3366FF"/>
                </a:solidFill>
                <a:latin typeface="Arial"/>
                <a:ea typeface="Arial"/>
                <a:cs typeface="Arial"/>
                <a:sym typeface="Arial"/>
              </a:rPr>
              <a:t>Who </a:t>
            </a:r>
            <a:r>
              <a:rPr lang="en-US" sz="4150" dirty="0">
                <a:solidFill>
                  <a:srgbClr val="3366FF"/>
                </a:solidFill>
                <a:latin typeface="Arial"/>
                <a:ea typeface="Arial"/>
                <a:cs typeface="Arial"/>
                <a:sym typeface="Arial"/>
              </a:rPr>
              <a:t>c</a:t>
            </a:r>
            <a:r>
              <a:rPr lang="en-US" sz="4150" i="0" u="none" strike="noStrike" cap="none" baseline="0" dirty="0">
                <a:solidFill>
                  <a:srgbClr val="3366FF"/>
                </a:solidFill>
                <a:latin typeface="Arial"/>
                <a:ea typeface="Arial"/>
                <a:cs typeface="Arial"/>
                <a:sym typeface="Arial"/>
              </a:rPr>
              <a:t>reated the ELP Standards?</a:t>
            </a:r>
          </a:p>
        </p:txBody>
      </p:sp>
      <p:pic>
        <p:nvPicPr>
          <p:cNvPr id="2" name="Picture 1"/>
          <p:cNvPicPr>
            <a:picLocks noChangeAspect="1"/>
          </p:cNvPicPr>
          <p:nvPr/>
        </p:nvPicPr>
        <p:blipFill>
          <a:blip r:embed="rId6"/>
          <a:stretch>
            <a:fillRect/>
          </a:stretch>
        </p:blipFill>
        <p:spPr>
          <a:xfrm>
            <a:off x="3098800" y="1692895"/>
            <a:ext cx="2670869" cy="1485095"/>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6"/>
                                        </p:tgtEl>
                                        <p:attrNameLst>
                                          <p:attrName>style.visibility</p:attrName>
                                        </p:attrNameLst>
                                      </p:cBhvr>
                                      <p:to>
                                        <p:strVal val="visible"/>
                                      </p:to>
                                    </p:set>
                                    <p:anim calcmode="lin" valueType="num">
                                      <p:cBhvr>
                                        <p:cTn id="14" dur="500" fill="hold"/>
                                        <p:tgtEl>
                                          <p:spTgt spid="206"/>
                                        </p:tgtEl>
                                        <p:attrNameLst>
                                          <p:attrName>ppt_w</p:attrName>
                                        </p:attrNameLst>
                                      </p:cBhvr>
                                      <p:tavLst>
                                        <p:tav tm="0">
                                          <p:val>
                                            <p:fltVal val="0"/>
                                          </p:val>
                                        </p:tav>
                                        <p:tav tm="100000">
                                          <p:val>
                                            <p:strVal val="#ppt_w"/>
                                          </p:val>
                                        </p:tav>
                                      </p:tavLst>
                                    </p:anim>
                                    <p:anim calcmode="lin" valueType="num">
                                      <p:cBhvr>
                                        <p:cTn id="15" dur="500" fill="hold"/>
                                        <p:tgtEl>
                                          <p:spTgt spid="206"/>
                                        </p:tgtEl>
                                        <p:attrNameLst>
                                          <p:attrName>ppt_h</p:attrName>
                                        </p:attrNameLst>
                                      </p:cBhvr>
                                      <p:tavLst>
                                        <p:tav tm="0">
                                          <p:val>
                                            <p:fltVal val="0"/>
                                          </p:val>
                                        </p:tav>
                                        <p:tav tm="100000">
                                          <p:val>
                                            <p:strVal val="#ppt_h"/>
                                          </p:val>
                                        </p:tav>
                                      </p:tavLst>
                                    </p:anim>
                                    <p:animEffect transition="in" filter="fade">
                                      <p:cBhvr>
                                        <p:cTn id="16" dur="500"/>
                                        <p:tgtEl>
                                          <p:spTgt spid="20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4"/>
                                        </p:tgtEl>
                                        <p:attrNameLst>
                                          <p:attrName>style.visibility</p:attrName>
                                        </p:attrNameLst>
                                      </p:cBhvr>
                                      <p:to>
                                        <p:strVal val="visible"/>
                                      </p:to>
                                    </p:set>
                                    <p:anim calcmode="lin" valueType="num">
                                      <p:cBhvr>
                                        <p:cTn id="21" dur="500" fill="hold"/>
                                        <p:tgtEl>
                                          <p:spTgt spid="204"/>
                                        </p:tgtEl>
                                        <p:attrNameLst>
                                          <p:attrName>ppt_w</p:attrName>
                                        </p:attrNameLst>
                                      </p:cBhvr>
                                      <p:tavLst>
                                        <p:tav tm="0">
                                          <p:val>
                                            <p:fltVal val="0"/>
                                          </p:val>
                                        </p:tav>
                                        <p:tav tm="100000">
                                          <p:val>
                                            <p:strVal val="#ppt_w"/>
                                          </p:val>
                                        </p:tav>
                                      </p:tavLst>
                                    </p:anim>
                                    <p:anim calcmode="lin" valueType="num">
                                      <p:cBhvr>
                                        <p:cTn id="22" dur="500" fill="hold"/>
                                        <p:tgtEl>
                                          <p:spTgt spid="204"/>
                                        </p:tgtEl>
                                        <p:attrNameLst>
                                          <p:attrName>ppt_h</p:attrName>
                                        </p:attrNameLst>
                                      </p:cBhvr>
                                      <p:tavLst>
                                        <p:tav tm="0">
                                          <p:val>
                                            <p:fltVal val="0"/>
                                          </p:val>
                                        </p:tav>
                                        <p:tav tm="100000">
                                          <p:val>
                                            <p:strVal val="#ppt_h"/>
                                          </p:val>
                                        </p:tav>
                                      </p:tavLst>
                                    </p:anim>
                                    <p:animEffect transition="in" filter="fade">
                                      <p:cBhvr>
                                        <p:cTn id="23" dur="500"/>
                                        <p:tgtEl>
                                          <p:spTgt spid="20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5"/>
                                        </p:tgtEl>
                                        <p:attrNameLst>
                                          <p:attrName>style.visibility</p:attrName>
                                        </p:attrNameLst>
                                      </p:cBhvr>
                                      <p:to>
                                        <p:strVal val="visible"/>
                                      </p:to>
                                    </p:set>
                                    <p:anim calcmode="lin" valueType="num">
                                      <p:cBhvr>
                                        <p:cTn id="28" dur="500" fill="hold"/>
                                        <p:tgtEl>
                                          <p:spTgt spid="205"/>
                                        </p:tgtEl>
                                        <p:attrNameLst>
                                          <p:attrName>ppt_w</p:attrName>
                                        </p:attrNameLst>
                                      </p:cBhvr>
                                      <p:tavLst>
                                        <p:tav tm="0">
                                          <p:val>
                                            <p:fltVal val="0"/>
                                          </p:val>
                                        </p:tav>
                                        <p:tav tm="100000">
                                          <p:val>
                                            <p:strVal val="#ppt_w"/>
                                          </p:val>
                                        </p:tav>
                                      </p:tavLst>
                                    </p:anim>
                                    <p:anim calcmode="lin" valueType="num">
                                      <p:cBhvr>
                                        <p:cTn id="29" dur="500" fill="hold"/>
                                        <p:tgtEl>
                                          <p:spTgt spid="205"/>
                                        </p:tgtEl>
                                        <p:attrNameLst>
                                          <p:attrName>ppt_h</p:attrName>
                                        </p:attrNameLst>
                                      </p:cBhvr>
                                      <p:tavLst>
                                        <p:tav tm="0">
                                          <p:val>
                                            <p:fltVal val="0"/>
                                          </p:val>
                                        </p:tav>
                                        <p:tav tm="100000">
                                          <p:val>
                                            <p:strVal val="#ppt_h"/>
                                          </p:val>
                                        </p:tav>
                                      </p:tavLst>
                                    </p:anim>
                                    <p:animEffect transition="in" filter="fade">
                                      <p:cBhvr>
                                        <p:cTn id="30"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p:cNvPicPr preferRelativeResize="0"/>
          <p:nvPr/>
        </p:nvPicPr>
        <p:blipFill rotWithShape="1">
          <a:blip r:embed="rId3">
            <a:alphaModFix/>
          </a:blip>
          <a:srcRect/>
          <a:stretch/>
        </p:blipFill>
        <p:spPr>
          <a:xfrm>
            <a:off x="1333366" y="1804122"/>
            <a:ext cx="6684300" cy="4982399"/>
          </a:xfrm>
          <a:prstGeom prst="rect">
            <a:avLst/>
          </a:prstGeom>
          <a:noFill/>
          <a:ln>
            <a:noFill/>
          </a:ln>
        </p:spPr>
      </p:pic>
      <p:sp>
        <p:nvSpPr>
          <p:cNvPr id="213" name="Shape 213"/>
          <p:cNvSpPr txBox="1">
            <a:spLocks noGrp="1"/>
          </p:cNvSpPr>
          <p:nvPr>
            <p:ph type="title"/>
          </p:nvPr>
        </p:nvSpPr>
        <p:spPr>
          <a:prstGeom prst="rect">
            <a:avLst/>
          </a:prstGeom>
          <a:noFill/>
          <a:ln>
            <a:noFill/>
          </a:ln>
        </p:spPr>
        <p:txBody>
          <a:bodyPr lIns="45700" tIns="45700" rIns="45700" bIns="45700" anchor="ctr" anchorCtr="0">
            <a:noAutofit/>
          </a:bodyPr>
          <a:lstStyle/>
          <a:p>
            <a:pPr marL="0" marR="0" lvl="0" indent="0" algn="l" rtl="0">
              <a:spcBef>
                <a:spcPts val="0"/>
              </a:spcBef>
              <a:buClr>
                <a:schemeClr val="lt1"/>
              </a:buClr>
              <a:buSzPct val="25000"/>
              <a:buFont typeface="Source Sans Pro"/>
              <a:buNone/>
            </a:pPr>
            <a:r>
              <a:rPr lang="en-US" sz="4600" i="0" u="none" strike="noStrike" cap="none" baseline="0" dirty="0">
                <a:solidFill>
                  <a:srgbClr val="3366FF"/>
                </a:solidFill>
                <a:latin typeface="Arial"/>
                <a:ea typeface="Arial"/>
                <a:cs typeface="Arial"/>
                <a:sym typeface="Arial"/>
              </a:rPr>
              <a:t>What </a:t>
            </a:r>
            <a:r>
              <a:rPr lang="en-US" sz="4600" dirty="0">
                <a:solidFill>
                  <a:srgbClr val="3366FF"/>
                </a:solidFill>
                <a:latin typeface="Arial"/>
                <a:ea typeface="Arial"/>
                <a:cs typeface="Arial"/>
                <a:sym typeface="Arial"/>
              </a:rPr>
              <a:t>w</a:t>
            </a:r>
            <a:r>
              <a:rPr lang="en-US" sz="4600" i="0" u="none" strike="noStrike" cap="none" baseline="0" dirty="0">
                <a:solidFill>
                  <a:srgbClr val="3366FF"/>
                </a:solidFill>
                <a:latin typeface="Arial"/>
                <a:ea typeface="Arial"/>
                <a:cs typeface="Arial"/>
                <a:sym typeface="Arial"/>
              </a:rPr>
              <a:t>ere the </a:t>
            </a:r>
            <a:r>
              <a:rPr lang="en-US" sz="4600" i="0" u="none" strike="noStrike" cap="none" baseline="0" dirty="0" smtClean="0">
                <a:solidFill>
                  <a:srgbClr val="3366FF"/>
                </a:solidFill>
                <a:latin typeface="Arial"/>
                <a:ea typeface="Arial"/>
                <a:cs typeface="Arial"/>
                <a:sym typeface="Arial"/>
              </a:rPr>
              <a:t>goals</a:t>
            </a:r>
            <a:r>
              <a:rPr lang="en-US" sz="4600" i="0" u="none" strike="noStrike" cap="none" baseline="0" dirty="0">
                <a:solidFill>
                  <a:srgbClr val="3366FF"/>
                </a:solidFill>
                <a:latin typeface="Arial"/>
                <a:ea typeface="Arial"/>
                <a:cs typeface="Arial"/>
                <a:sym typeface="Arial"/>
              </a:rPr>
              <a: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Shape 218"/>
          <p:cNvPicPr preferRelativeResize="0"/>
          <p:nvPr/>
        </p:nvPicPr>
        <p:blipFill rotWithShape="1">
          <a:blip r:embed="rId3">
            <a:alphaModFix/>
          </a:blip>
          <a:srcRect/>
          <a:stretch/>
        </p:blipFill>
        <p:spPr>
          <a:xfrm>
            <a:off x="1253067" y="1665980"/>
            <a:ext cx="6637865" cy="4946485"/>
          </a:xfrm>
          <a:prstGeom prst="rect">
            <a:avLst/>
          </a:prstGeom>
          <a:noFill/>
          <a:ln>
            <a:noFill/>
          </a:ln>
        </p:spPr>
      </p:pic>
      <p:sp>
        <p:nvSpPr>
          <p:cNvPr id="219" name="Shape 219"/>
          <p:cNvSpPr txBox="1">
            <a:spLocks noGrp="1"/>
          </p:cNvSpPr>
          <p:nvPr>
            <p:ph type="title"/>
          </p:nvPr>
        </p:nvSpPr>
        <p:spPr>
          <a:xfrm>
            <a:off x="184365" y="274325"/>
            <a:ext cx="8800635" cy="1143000"/>
          </a:xfrm>
          <a:prstGeom prst="rect">
            <a:avLst/>
          </a:prstGeom>
          <a:noFill/>
          <a:ln>
            <a:noFill/>
          </a:ln>
        </p:spPr>
        <p:txBody>
          <a:bodyPr lIns="45700" tIns="45700" rIns="45700" bIns="45700" anchor="ctr" anchorCtr="0">
            <a:noAutofit/>
          </a:bodyPr>
          <a:lstStyle/>
          <a:p>
            <a:pPr marL="0" marR="0" lvl="0" indent="0" algn="l" rtl="0">
              <a:spcBef>
                <a:spcPts val="0"/>
              </a:spcBef>
              <a:buClr>
                <a:schemeClr val="lt1"/>
              </a:buClr>
              <a:buSzPct val="25000"/>
              <a:buFont typeface="Source Sans Pro"/>
              <a:buNone/>
            </a:pPr>
            <a:r>
              <a:rPr lang="en-US" sz="3600" b="0" i="0" u="none" strike="noStrike" cap="none" baseline="0" dirty="0">
                <a:solidFill>
                  <a:srgbClr val="3366FF"/>
                </a:solidFill>
                <a:latin typeface="Source Sans Pro"/>
                <a:ea typeface="Source Sans Pro"/>
                <a:cs typeface="Source Sans Pro"/>
                <a:sym typeface="Source Sans Pro"/>
              </a:rPr>
              <a:t>How were the </a:t>
            </a:r>
            <a:r>
              <a:rPr lang="en-US" sz="3600" b="0" dirty="0">
                <a:solidFill>
                  <a:srgbClr val="3366FF"/>
                </a:solidFill>
                <a:latin typeface="Source Sans Pro"/>
                <a:ea typeface="Source Sans Pro"/>
                <a:cs typeface="Source Sans Pro"/>
                <a:sym typeface="Source Sans Pro"/>
              </a:rPr>
              <a:t>ELP</a:t>
            </a:r>
            <a:r>
              <a:rPr lang="en-US" sz="3600" b="0" i="0" u="none" strike="noStrike" cap="none" baseline="0" dirty="0">
                <a:solidFill>
                  <a:srgbClr val="3366FF"/>
                </a:solidFill>
                <a:latin typeface="Source Sans Pro"/>
                <a:ea typeface="Source Sans Pro"/>
                <a:cs typeface="Source Sans Pro"/>
                <a:sym typeface="Source Sans Pro"/>
              </a:rPr>
              <a:t> Standards </a:t>
            </a:r>
            <a:r>
              <a:rPr lang="en-US" sz="3600" b="0" dirty="0">
                <a:solidFill>
                  <a:srgbClr val="3366FF"/>
                </a:solidFill>
                <a:latin typeface="Source Sans Pro"/>
                <a:ea typeface="Source Sans Pro"/>
                <a:cs typeface="Source Sans Pro"/>
                <a:sym typeface="Source Sans Pro"/>
              </a:rPr>
              <a:t>c</a:t>
            </a:r>
            <a:r>
              <a:rPr lang="en-US" sz="3600" b="0" i="0" u="none" strike="noStrike" cap="none" baseline="0" dirty="0">
                <a:solidFill>
                  <a:srgbClr val="3366FF"/>
                </a:solidFill>
                <a:latin typeface="Source Sans Pro"/>
                <a:ea typeface="Source Sans Pro"/>
                <a:cs typeface="Source Sans Pro"/>
                <a:sym typeface="Source Sans Pro"/>
              </a:rPr>
              <a:t>reated?</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635</TotalTime>
  <Words>3243</Words>
  <Application>Microsoft Macintosh PowerPoint</Application>
  <PresentationFormat>On-screen Show (4:3)</PresentationFormat>
  <Paragraphs>277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Median</vt:lpstr>
      <vt:lpstr>ENGLISH LANGUAGE PROFICIENCY STANDARDS</vt:lpstr>
      <vt:lpstr>Check In</vt:lpstr>
      <vt:lpstr>    Describe the context for new ELP Standards  Why new standards Key Influences and goals   Familiarize ourselves with Oregon’s ELP Standards  Discuss opportunities for English Learners in the Common Core  Reflect on the shifts in instruction necessary based on a new view of language </vt:lpstr>
      <vt:lpstr>        </vt:lpstr>
      <vt:lpstr>Why ELP new Standards??</vt:lpstr>
      <vt:lpstr>PowerPoint Presentation</vt:lpstr>
      <vt:lpstr>Who created the ELP Standards?</vt:lpstr>
      <vt:lpstr>What were the goals?</vt:lpstr>
      <vt:lpstr>How were the ELP Standards created?</vt:lpstr>
      <vt:lpstr>PowerPoint Presentation</vt:lpstr>
      <vt:lpstr>Information Gap</vt:lpstr>
      <vt:lpstr>PowerPoint Presentation</vt:lpstr>
      <vt:lpstr>PowerPoint Presentation</vt:lpstr>
      <vt:lpstr>Intro To ELP Standards</vt:lpstr>
      <vt:lpstr>PowerPoint Presentation</vt:lpstr>
      <vt:lpstr>PowerPoint Presentation</vt:lpstr>
      <vt:lpstr>Using the English Language Proficiency Standards, search to find the answers to the questions on your ELP Scavenger Hunt Sheet.     </vt:lpstr>
      <vt:lpstr>Scavenger Hunt Debrief</vt:lpstr>
      <vt:lpstr>Please Text In Your Responses!</vt:lpstr>
      <vt:lpstr>Brain Break</vt:lpstr>
      <vt:lpstr>What do the CCSS require students to do and how do they impact EL students?    </vt:lpstr>
      <vt:lpstr>       Make groups of 4. Number off in your groups from 1 to 4 Everyone Reads: Introduction and Conclusion 1s Read:  Reading: Engaging with Complex Tests to Build Knowledge Across Curriculum 2s Read: Writing: Using Evidence to Inform, Argue, and Analyze 3s Read: Speaking and Listening: Working Collaboratively, Understanding Multiple Perspectives, and Presenting Ideas 4s Read: Language: Using and Developing Linguistic Resources to Do All of the Above                                         </vt:lpstr>
      <vt:lpstr>Coding the Text</vt:lpstr>
      <vt:lpstr> </vt:lpstr>
      <vt:lpstr>Instructional Shifts</vt:lpstr>
      <vt:lpstr>Session 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PROFICIENCY STANDARDS</dc:title>
  <cp:lastModifiedBy>PPS IT Dept</cp:lastModifiedBy>
  <cp:revision>35</cp:revision>
  <cp:lastPrinted>2015-01-14T20:44:04Z</cp:lastPrinted>
  <dcterms:modified xsi:type="dcterms:W3CDTF">2015-01-15T06:12:56Z</dcterms:modified>
</cp:coreProperties>
</file>