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66" r:id="rId5"/>
    <p:sldId id="267" r:id="rId6"/>
    <p:sldId id="269" r:id="rId7"/>
    <p:sldId id="270" r:id="rId8"/>
    <p:sldId id="320" r:id="rId9"/>
    <p:sldId id="271" r:id="rId10"/>
    <p:sldId id="272" r:id="rId11"/>
    <p:sldId id="310" r:id="rId12"/>
    <p:sldId id="274" r:id="rId13"/>
    <p:sldId id="275" r:id="rId14"/>
    <p:sldId id="276" r:id="rId15"/>
    <p:sldId id="277" r:id="rId16"/>
    <p:sldId id="311" r:id="rId17"/>
    <p:sldId id="312" r:id="rId18"/>
    <p:sldId id="279" r:id="rId19"/>
    <p:sldId id="280" r:id="rId20"/>
    <p:sldId id="282" r:id="rId21"/>
    <p:sldId id="281" r:id="rId22"/>
    <p:sldId id="318" r:id="rId23"/>
    <p:sldId id="283" r:id="rId24"/>
    <p:sldId id="284" r:id="rId25"/>
    <p:sldId id="313" r:id="rId26"/>
    <p:sldId id="314" r:id="rId27"/>
    <p:sldId id="315" r:id="rId28"/>
    <p:sldId id="316" r:id="rId29"/>
    <p:sldId id="289" r:id="rId30"/>
    <p:sldId id="31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17" r:id="rId47"/>
    <p:sldId id="305" r:id="rId48"/>
    <p:sldId id="306" r:id="rId49"/>
    <p:sldId id="307" r:id="rId50"/>
    <p:sldId id="308" r:id="rId51"/>
    <p:sldId id="309" r:id="rId52"/>
    <p:sldId id="264"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14" autoAdjust="0"/>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677C6-7726-453F-BAD0-B4ABFC3B8354}"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AC2C5-1D64-4369-969B-B2D060309A8F}" type="slidenum">
              <a:rPr lang="en-US" smtClean="0"/>
              <a:t>‹#›</a:t>
            </a:fld>
            <a:endParaRPr lang="en-US"/>
          </a:p>
        </p:txBody>
      </p:sp>
    </p:spTree>
    <p:extLst>
      <p:ext uri="{BB962C8B-B14F-4D97-AF65-F5344CB8AC3E}">
        <p14:creationId xmlns:p14="http://schemas.microsoft.com/office/powerpoint/2010/main" val="38783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my self and some of my background</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a:t>
            </a:fld>
            <a:endParaRPr lang="en-US"/>
          </a:p>
        </p:txBody>
      </p:sp>
    </p:spTree>
    <p:extLst>
      <p:ext uri="{BB962C8B-B14F-4D97-AF65-F5344CB8AC3E}">
        <p14:creationId xmlns:p14="http://schemas.microsoft.com/office/powerpoint/2010/main" val="322268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14</a:t>
            </a:fld>
            <a:endParaRPr lang="en-US"/>
          </a:p>
        </p:txBody>
      </p:sp>
    </p:spTree>
    <p:extLst>
      <p:ext uri="{BB962C8B-B14F-4D97-AF65-F5344CB8AC3E}">
        <p14:creationId xmlns:p14="http://schemas.microsoft.com/office/powerpoint/2010/main" val="89392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Many</a:t>
            </a:r>
            <a:r>
              <a:rPr lang="en-US" altLang="en-US" baseline="0" dirty="0" smtClean="0"/>
              <a:t> teachers/schools/districts have used technology to support these efforts…</a:t>
            </a:r>
            <a:r>
              <a:rPr lang="en-US" altLang="en-US" baseline="0" dirty="0" err="1" smtClean="0"/>
              <a:t>Fastt</a:t>
            </a:r>
            <a:r>
              <a:rPr lang="en-US" altLang="en-US" baseline="0" dirty="0" smtClean="0"/>
              <a:t> Math, Reflex Math, other online apps.</a:t>
            </a:r>
          </a:p>
          <a:p>
            <a:pPr eaLnBrk="1" hangingPunct="1">
              <a:spcBef>
                <a:spcPct val="0"/>
              </a:spcBef>
            </a:pPr>
            <a:r>
              <a:rPr lang="en-US" altLang="en-US" baseline="0" dirty="0" err="1" smtClean="0"/>
              <a:t>EngageNY</a:t>
            </a:r>
            <a:r>
              <a:rPr lang="en-US" altLang="en-US" baseline="0" dirty="0" smtClean="0"/>
              <a:t> has “sprints” included in their daily lesson plans. One could argue, we have practiced speed and accuracy for some time.  There may be a greater stretch in teaching fluency beyond just the facts. </a:t>
            </a:r>
            <a:endParaRPr lang="en-US" altLang="en-US" dirty="0"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7E74AF-19E6-4C05-A890-0330D5ADB289}"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07955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this Smarter</a:t>
            </a:r>
            <a:r>
              <a:rPr lang="en-US" baseline="0" dirty="0" smtClean="0"/>
              <a:t> Balanced Task</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16</a:t>
            </a:fld>
            <a:endParaRPr lang="en-US"/>
          </a:p>
        </p:txBody>
      </p:sp>
    </p:spTree>
    <p:extLst>
      <p:ext uri="{BB962C8B-B14F-4D97-AF65-F5344CB8AC3E}">
        <p14:creationId xmlns:p14="http://schemas.microsoft.com/office/powerpoint/2010/main" val="256190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this Smarter Balanced</a:t>
            </a:r>
            <a:r>
              <a:rPr lang="en-US" baseline="0" dirty="0" smtClean="0"/>
              <a:t> Task</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17</a:t>
            </a:fld>
            <a:endParaRPr lang="en-US"/>
          </a:p>
        </p:txBody>
      </p:sp>
    </p:spTree>
    <p:extLst>
      <p:ext uri="{BB962C8B-B14F-4D97-AF65-F5344CB8AC3E}">
        <p14:creationId xmlns:p14="http://schemas.microsoft.com/office/powerpoint/2010/main" val="213178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a:t>
            </a:r>
            <a:r>
              <a:rPr lang="en-US" altLang="en-US" baseline="0" dirty="0" smtClean="0"/>
              <a:t> important ideas to keep in mind about application.</a:t>
            </a:r>
            <a:endParaRPr lang="en-US" altLang="en-US" dirty="0"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6B9550-BFCA-4155-9412-AD7E1A54F592}"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78435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20</a:t>
            </a:fld>
            <a:endParaRPr lang="en-US"/>
          </a:p>
        </p:txBody>
      </p:sp>
    </p:spTree>
    <p:extLst>
      <p:ext uri="{BB962C8B-B14F-4D97-AF65-F5344CB8AC3E}">
        <p14:creationId xmlns:p14="http://schemas.microsoft.com/office/powerpoint/2010/main" val="73283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21</a:t>
            </a:fld>
            <a:endParaRPr lang="en-US"/>
          </a:p>
        </p:txBody>
      </p:sp>
    </p:spTree>
    <p:extLst>
      <p:ext uri="{BB962C8B-B14F-4D97-AF65-F5344CB8AC3E}">
        <p14:creationId xmlns:p14="http://schemas.microsoft.com/office/powerpoint/2010/main" val="64036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for</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22</a:t>
            </a:fld>
            <a:endParaRPr lang="en-US"/>
          </a:p>
        </p:txBody>
      </p:sp>
    </p:spTree>
    <p:extLst>
      <p:ext uri="{BB962C8B-B14F-4D97-AF65-F5344CB8AC3E}">
        <p14:creationId xmlns:p14="http://schemas.microsoft.com/office/powerpoint/2010/main" val="43910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from Task Models, Grade 4 Target, </a:t>
            </a:r>
            <a:r>
              <a:rPr lang="en-US" dirty="0"/>
              <a:t> </a:t>
            </a:r>
            <a:r>
              <a:rPr lang="en-US" b="1" dirty="0"/>
              <a:t>Target B [s]</a:t>
            </a:r>
            <a:r>
              <a:rPr lang="en-US" dirty="0"/>
              <a:t>: Gain familiarity with factors and multiples.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228FDBC-E188-45DF-9469-9A3BE0169FF9}" type="slidenum">
              <a:rPr lang="en-US" smtClean="0"/>
              <a:t>25</a:t>
            </a:fld>
            <a:endParaRPr lang="en-US"/>
          </a:p>
        </p:txBody>
      </p:sp>
    </p:spTree>
    <p:extLst>
      <p:ext uri="{BB962C8B-B14F-4D97-AF65-F5344CB8AC3E}">
        <p14:creationId xmlns:p14="http://schemas.microsoft.com/office/powerpoint/2010/main" val="356119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 2, Task Model 3, item #2</a:t>
            </a:r>
            <a:endParaRPr lang="en-US" dirty="0"/>
          </a:p>
        </p:txBody>
      </p:sp>
      <p:sp>
        <p:nvSpPr>
          <p:cNvPr id="4" name="Slide Number Placeholder 3"/>
          <p:cNvSpPr>
            <a:spLocks noGrp="1"/>
          </p:cNvSpPr>
          <p:nvPr>
            <p:ph type="sldNum" sz="quarter" idx="10"/>
          </p:nvPr>
        </p:nvSpPr>
        <p:spPr/>
        <p:txBody>
          <a:bodyPr/>
          <a:lstStyle/>
          <a:p>
            <a:fld id="{4228FDBC-E188-45DF-9469-9A3BE0169FF9}" type="slidenum">
              <a:rPr lang="en-US" smtClean="0"/>
              <a:t>26</a:t>
            </a:fld>
            <a:endParaRPr lang="en-US"/>
          </a:p>
        </p:txBody>
      </p:sp>
    </p:spTree>
    <p:extLst>
      <p:ext uri="{BB962C8B-B14F-4D97-AF65-F5344CB8AC3E}">
        <p14:creationId xmlns:p14="http://schemas.microsoft.com/office/powerpoint/2010/main" val="375594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 we have learned how to teach skills, often times in isolation.</a:t>
            </a:r>
          </a:p>
          <a:p>
            <a:r>
              <a:rPr lang="en-US" dirty="0" smtClean="0"/>
              <a:t>In the past twenty</a:t>
            </a:r>
            <a:r>
              <a:rPr lang="en-US" baseline="0" dirty="0" smtClean="0"/>
              <a:t> or more years there has been movement in reform based mathematics practices to teach conceptual understanding and use rich math tasks to apply learning and explore mathematics as a useful tool for understanding and describing our world.</a:t>
            </a:r>
          </a:p>
          <a:p>
            <a:r>
              <a:rPr lang="en-US" baseline="0" dirty="0" smtClean="0"/>
              <a:t>With the number of change initiatives in place: new teacher evaluation systems, new content standards impacting our curriculum/scope and sequence, and new assessment system…give ourselves some time to learn AND keep a growth mindset. A mindset celebrating what we are doing well and enhancing our practice with the opportunity that the Common Core and SBA bring.</a:t>
            </a:r>
          </a:p>
          <a:p>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3</a:t>
            </a:fld>
            <a:endParaRPr lang="en-US"/>
          </a:p>
        </p:txBody>
      </p:sp>
    </p:spTree>
    <p:extLst>
      <p:ext uri="{BB962C8B-B14F-4D97-AF65-F5344CB8AC3E}">
        <p14:creationId xmlns:p14="http://schemas.microsoft.com/office/powerpoint/2010/main" val="52899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30000" dirty="0" smtClean="0"/>
              <a:t>th</a:t>
            </a:r>
            <a:r>
              <a:rPr lang="en-US" dirty="0" smtClean="0"/>
              <a:t> grade item</a:t>
            </a:r>
            <a:endParaRPr lang="en-US" dirty="0"/>
          </a:p>
        </p:txBody>
      </p:sp>
      <p:sp>
        <p:nvSpPr>
          <p:cNvPr id="4" name="Slide Number Placeholder 3"/>
          <p:cNvSpPr>
            <a:spLocks noGrp="1"/>
          </p:cNvSpPr>
          <p:nvPr>
            <p:ph type="sldNum" sz="quarter" idx="10"/>
          </p:nvPr>
        </p:nvSpPr>
        <p:spPr/>
        <p:txBody>
          <a:bodyPr/>
          <a:lstStyle/>
          <a:p>
            <a:fld id="{1F4FC8A2-F5D0-4A15-A1E8-A4B45C696F55}" type="slidenum">
              <a:rPr lang="en-US" smtClean="0"/>
              <a:t>28</a:t>
            </a:fld>
            <a:endParaRPr lang="en-US"/>
          </a:p>
        </p:txBody>
      </p:sp>
    </p:spTree>
    <p:extLst>
      <p:ext uri="{BB962C8B-B14F-4D97-AF65-F5344CB8AC3E}">
        <p14:creationId xmlns:p14="http://schemas.microsoft.com/office/powerpoint/2010/main" val="2026913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 minutes work time</a:t>
            </a:r>
            <a:r>
              <a:rPr lang="en-US" baseline="0" dirty="0" smtClean="0"/>
              <a:t> followed by </a:t>
            </a:r>
            <a:r>
              <a:rPr lang="en-US" dirty="0" smtClean="0"/>
              <a:t>discussion</a:t>
            </a:r>
          </a:p>
          <a:p>
            <a:r>
              <a:rPr lang="en-US" dirty="0" smtClean="0"/>
              <a:t>-Language from Smarter Balanced ALDS: “… student</a:t>
            </a:r>
            <a:r>
              <a:rPr lang="en-US" baseline="0" dirty="0" smtClean="0"/>
              <a:t> </a:t>
            </a:r>
            <a:r>
              <a:rPr lang="en-US" dirty="0" smtClean="0"/>
              <a:t>can make sense of and</a:t>
            </a:r>
            <a:r>
              <a:rPr lang="en-US" baseline="0" dirty="0" smtClean="0"/>
              <a:t> </a:t>
            </a:r>
            <a:r>
              <a:rPr lang="en-US" dirty="0" smtClean="0"/>
              <a:t>persevere in solving a</a:t>
            </a:r>
            <a:r>
              <a:rPr lang="en-US" baseline="0" dirty="0" smtClean="0"/>
              <a:t> </a:t>
            </a:r>
            <a:r>
              <a:rPr lang="en-US" dirty="0" smtClean="0"/>
              <a:t>range of complex and</a:t>
            </a:r>
            <a:r>
              <a:rPr lang="en-US" baseline="0" dirty="0" smtClean="0"/>
              <a:t> </a:t>
            </a:r>
            <a:r>
              <a:rPr lang="en-US" dirty="0" smtClean="0"/>
              <a:t>unfamiliar well-posed</a:t>
            </a:r>
            <a:r>
              <a:rPr lang="en-US" baseline="0" dirty="0" smtClean="0"/>
              <a:t> </a:t>
            </a:r>
            <a:r>
              <a:rPr lang="en-US" dirty="0" smtClean="0"/>
              <a:t>problems…”</a:t>
            </a:r>
          </a:p>
          <a:p>
            <a:r>
              <a:rPr lang="en-US" dirty="0" smtClean="0"/>
              <a:t>-Consider adapting</a:t>
            </a:r>
            <a:r>
              <a:rPr lang="en-US" baseline="0" dirty="0" smtClean="0"/>
              <a:t> problems to </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29</a:t>
            </a:fld>
            <a:endParaRPr lang="en-US"/>
          </a:p>
        </p:txBody>
      </p:sp>
    </p:spTree>
    <p:extLst>
      <p:ext uri="{BB962C8B-B14F-4D97-AF65-F5344CB8AC3E}">
        <p14:creationId xmlns:p14="http://schemas.microsoft.com/office/powerpoint/2010/main" val="23264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a:t>
            </a:r>
            <a:r>
              <a:rPr lang="en-US" baseline="0" dirty="0" smtClean="0"/>
              <a:t> minutes work time followed by discussion.</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43</a:t>
            </a:fld>
            <a:endParaRPr lang="en-US"/>
          </a:p>
        </p:txBody>
      </p:sp>
    </p:spTree>
    <p:extLst>
      <p:ext uri="{BB962C8B-B14F-4D97-AF65-F5344CB8AC3E}">
        <p14:creationId xmlns:p14="http://schemas.microsoft.com/office/powerpoint/2010/main" val="876051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a:t>
            </a:r>
            <a:r>
              <a:rPr lang="en-US" baseline="0" dirty="0" smtClean="0"/>
              <a:t> activity if time allows.</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44</a:t>
            </a:fld>
            <a:endParaRPr lang="en-US"/>
          </a:p>
        </p:txBody>
      </p:sp>
    </p:spTree>
    <p:extLst>
      <p:ext uri="{BB962C8B-B14F-4D97-AF65-F5344CB8AC3E}">
        <p14:creationId xmlns:p14="http://schemas.microsoft.com/office/powerpoint/2010/main" val="3396253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Smarter Balanced items and tasks will elicit evidence that students have the ability to integrate knowledge and skills across multiple assessment targets and are ready to meet the challenges of college and careers. </a:t>
            </a:r>
          </a:p>
          <a:p>
            <a:pPr defTabSz="457047">
              <a:defRPr/>
            </a:pPr>
            <a:r>
              <a:rPr lang="en-US" dirty="0"/>
              <a:t>{+}</a:t>
            </a:r>
          </a:p>
          <a:p>
            <a:pPr defTabSz="457047">
              <a:defRPr/>
            </a:pPr>
            <a:r>
              <a:rPr lang="en-US" dirty="0"/>
              <a:t>Items and tasks must be constructed at various levels of cognitive rigor. Smarter Balanced has defined four levels of depth of knowledge.</a:t>
            </a:r>
          </a:p>
          <a:p>
            <a:pPr defTabSz="457047">
              <a:defRPr/>
            </a:pPr>
            <a:r>
              <a:rPr lang="en-US" dirty="0"/>
              <a:t>{+}</a:t>
            </a:r>
          </a:p>
          <a:p>
            <a:pPr defTabSz="457047">
              <a:defRPr/>
            </a:pPr>
            <a:r>
              <a:rPr lang="en-US" dirty="0"/>
              <a:t>The first level focuses on recall and reproduction of facts and other types of information.</a:t>
            </a:r>
          </a:p>
          <a:p>
            <a:pPr defTabSz="457047">
              <a:defRPr/>
            </a:pPr>
            <a:r>
              <a:rPr lang="en-US" dirty="0"/>
              <a:t>{+}</a:t>
            </a:r>
          </a:p>
          <a:p>
            <a:pPr defTabSz="457047">
              <a:defRPr/>
            </a:pPr>
            <a:r>
              <a:rPr lang="en-US" dirty="0"/>
              <a:t>The second level focuses on basic skills and concepts that require cognitive processes that extend beyond the recall of information.</a:t>
            </a:r>
          </a:p>
          <a:p>
            <a:pPr defTabSz="457047">
              <a:defRPr/>
            </a:pPr>
            <a:r>
              <a:rPr lang="en-US" dirty="0"/>
              <a:t>{+}</a:t>
            </a:r>
          </a:p>
          <a:p>
            <a:pPr defTabSz="457047">
              <a:defRPr/>
            </a:pPr>
            <a:r>
              <a:rPr lang="en-US" dirty="0"/>
              <a:t>The third level focuses on strategic thinking and reasoning.</a:t>
            </a:r>
          </a:p>
          <a:p>
            <a:pPr defTabSz="457047">
              <a:defRPr/>
            </a:pPr>
            <a:r>
              <a:rPr lang="en-US" dirty="0"/>
              <a:t>{+}</a:t>
            </a:r>
          </a:p>
          <a:p>
            <a:pPr defTabSz="457047">
              <a:defRPr/>
            </a:pPr>
            <a:r>
              <a:rPr lang="en-US" dirty="0"/>
              <a:t>The fourth and final level requires extended thinking that includes complex reasoning, planning, development, and cognition that occurs over an extended period of time.</a:t>
            </a:r>
          </a:p>
          <a:p>
            <a:pPr defTabSz="457047">
              <a:defRPr/>
            </a:pPr>
            <a:r>
              <a:rPr lang="en-US" dirty="0"/>
              <a:t>Let’s take a look at a sample item for each of the four levels of depth of knowledge.</a:t>
            </a:r>
          </a:p>
          <a:p>
            <a:pPr defTabSz="457047">
              <a:defRPr/>
            </a:pPr>
            <a:endParaRPr lang="en-US" dirty="0"/>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45</a:t>
            </a:fld>
            <a:endParaRPr lang="en-US" dirty="0"/>
          </a:p>
        </p:txBody>
      </p:sp>
    </p:spTree>
    <p:extLst>
      <p:ext uri="{BB962C8B-B14F-4D97-AF65-F5344CB8AC3E}">
        <p14:creationId xmlns:p14="http://schemas.microsoft.com/office/powerpoint/2010/main" val="228121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This is a grade 8 item that is coded to depth of knowledge level one. This item requires students to recall the rules for exponents to evaluate each expression and select the expression or expressions with a value between zero and one.</a:t>
            </a: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47</a:t>
            </a:fld>
            <a:endParaRPr lang="en-US" dirty="0"/>
          </a:p>
        </p:txBody>
      </p:sp>
    </p:spTree>
    <p:extLst>
      <p:ext uri="{BB962C8B-B14F-4D97-AF65-F5344CB8AC3E}">
        <p14:creationId xmlns:p14="http://schemas.microsoft.com/office/powerpoint/2010/main" val="1185781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This is a grade 8 item that is coded to depth of knowledge level two. This item requires students to use the formula for the volume of a cylinder, as well as a basic understanding of rate, to calculate the number of minutes Jane will take to fill the water tank. </a:t>
            </a: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48</a:t>
            </a:fld>
            <a:endParaRPr lang="en-US" dirty="0"/>
          </a:p>
        </p:txBody>
      </p:sp>
    </p:spTree>
    <p:extLst>
      <p:ext uri="{BB962C8B-B14F-4D97-AF65-F5344CB8AC3E}">
        <p14:creationId xmlns:p14="http://schemas.microsoft.com/office/powerpoint/2010/main" val="2625813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7">
              <a:defRPr/>
            </a:pPr>
            <a:r>
              <a:rPr lang="en-US" dirty="0"/>
              <a:t>This is a grade 8 item that is coded to depth of knowledge level three. This item requires students to perform calculations in order to respond to each part. In addition, students are required to provide an explanation for each answer. </a:t>
            </a: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49</a:t>
            </a:fld>
            <a:endParaRPr lang="en-US" dirty="0"/>
          </a:p>
        </p:txBody>
      </p:sp>
    </p:spTree>
    <p:extLst>
      <p:ext uri="{BB962C8B-B14F-4D97-AF65-F5344CB8AC3E}">
        <p14:creationId xmlns:p14="http://schemas.microsoft.com/office/powerpoint/2010/main" val="3520730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description for a grade 8 performance task that is coded to depth of knowledge level four. This item requires students to use concepts of geometry, numbers and operations, and statistics to determine the best solution to a problem where all constraints cannot be satisfied at the same time. Additionally, the student must provide justifications to support reasoning. Students are expected to engage with the task for an extended period of time, up to 120 minutes.</a:t>
            </a:r>
          </a:p>
          <a:p>
            <a:endParaRPr lang="en-US" dirty="0"/>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50</a:t>
            </a:fld>
            <a:endParaRPr lang="en-US" dirty="0"/>
          </a:p>
        </p:txBody>
      </p:sp>
    </p:spTree>
    <p:extLst>
      <p:ext uri="{BB962C8B-B14F-4D97-AF65-F5344CB8AC3E}">
        <p14:creationId xmlns:p14="http://schemas.microsoft.com/office/powerpoint/2010/main" val="1834245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 a neighbor,</a:t>
            </a:r>
            <a:r>
              <a:rPr lang="en-US" baseline="0" dirty="0" smtClean="0"/>
              <a:t> a few share outs</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52</a:t>
            </a:fld>
            <a:endParaRPr lang="en-US"/>
          </a:p>
        </p:txBody>
      </p:sp>
    </p:spTree>
    <p:extLst>
      <p:ext uri="{BB962C8B-B14F-4D97-AF65-F5344CB8AC3E}">
        <p14:creationId xmlns:p14="http://schemas.microsoft.com/office/powerpoint/2010/main" val="404053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8FB958-CE86-45A2-AF6E-FCF267CE35A9}"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53061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This diagram shows how CCSS</a:t>
            </a:r>
            <a:r>
              <a:rPr lang="en-US" altLang="en-US" baseline="0" dirty="0" smtClean="0"/>
              <a:t> domains in K-5 and 6-8 are focused to prepare students for Algebra readiness.</a:t>
            </a: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Inch</a:t>
            </a:r>
            <a:r>
              <a:rPr lang="en-US" altLang="en-US" baseline="0" dirty="0" smtClean="0"/>
              <a:t> deep and mile wide in contrast to focusing on a reduced set of standards focusing main concepts at each grade level.</a:t>
            </a:r>
            <a:endParaRPr lang="en-US" altLang="en-US" dirty="0" smtClean="0"/>
          </a:p>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ECAEA6-C1F3-4BF6-BB51-50E1E99F2E7D}"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173895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grade Cluster Emphasis</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8</a:t>
            </a:fld>
            <a:endParaRPr lang="en-US"/>
          </a:p>
        </p:txBody>
      </p:sp>
    </p:spTree>
    <p:extLst>
      <p:ext uri="{BB962C8B-B14F-4D97-AF65-F5344CB8AC3E}">
        <p14:creationId xmlns:p14="http://schemas.microsoft.com/office/powerpoint/2010/main" val="130852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25BF5F8-0BDE-4104-AAEC-E9BA9F6A955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53313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coherent progression across</a:t>
            </a:r>
            <a:r>
              <a:rPr lang="en-US" baseline="0" dirty="0" smtClean="0"/>
              <a:t> grade levels from</a:t>
            </a:r>
            <a:r>
              <a:rPr lang="en-US" dirty="0" smtClean="0"/>
              <a:t> 4</a:t>
            </a:r>
            <a:r>
              <a:rPr lang="en-US" baseline="30000" dirty="0" smtClean="0"/>
              <a:t>th</a:t>
            </a:r>
            <a:r>
              <a:rPr lang="en-US" dirty="0" smtClean="0"/>
              <a:t> to 6</a:t>
            </a:r>
            <a:r>
              <a:rPr lang="en-US" baseline="30000" dirty="0" smtClean="0"/>
              <a:t>th</a:t>
            </a:r>
            <a:r>
              <a:rPr lang="en-US" dirty="0" smtClean="0"/>
              <a:t> grade of multiplying</a:t>
            </a:r>
            <a:r>
              <a:rPr lang="en-US" baseline="0" dirty="0" smtClean="0"/>
              <a:t> and dividing fractions.  </a:t>
            </a:r>
            <a:endParaRPr lang="en-US" dirty="0"/>
          </a:p>
        </p:txBody>
      </p:sp>
      <p:sp>
        <p:nvSpPr>
          <p:cNvPr id="4" name="Slide Number Placeholder 3"/>
          <p:cNvSpPr>
            <a:spLocks noGrp="1"/>
          </p:cNvSpPr>
          <p:nvPr>
            <p:ph type="sldNum" sz="quarter" idx="10"/>
          </p:nvPr>
        </p:nvSpPr>
        <p:spPr/>
        <p:txBody>
          <a:bodyPr/>
          <a:lstStyle/>
          <a:p>
            <a:fld id="{BD2AC2C5-1D64-4369-969B-B2D060309A8F}" type="slidenum">
              <a:rPr lang="en-US" smtClean="0"/>
              <a:t>10</a:t>
            </a:fld>
            <a:endParaRPr lang="en-US"/>
          </a:p>
        </p:txBody>
      </p:sp>
    </p:spTree>
    <p:extLst>
      <p:ext uri="{BB962C8B-B14F-4D97-AF65-F5344CB8AC3E}">
        <p14:creationId xmlns:p14="http://schemas.microsoft.com/office/powerpoint/2010/main" val="13093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teaching 3</a:t>
            </a:r>
            <a:r>
              <a:rPr lang="en-US" baseline="30000" dirty="0" smtClean="0"/>
              <a:t>rd</a:t>
            </a:r>
            <a:r>
              <a:rPr lang="en-US" dirty="0" smtClean="0"/>
              <a:t> grade one major theme</a:t>
            </a:r>
            <a:r>
              <a:rPr lang="en-US" baseline="0" dirty="0" smtClean="0"/>
              <a:t> is multiplication and division.  The two domains Operations and Algebraic Thinking and Measurement and Data support the understanding and application of multiplication and division. There are also connections of multiplication and division in the domains of Geometry and Number &amp; Operations Base Ten.</a:t>
            </a: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0130" indent="-280820">
              <a:defRPr>
                <a:solidFill>
                  <a:schemeClr val="tx1"/>
                </a:solidFill>
                <a:latin typeface="Calibri" pitchFamily="34" charset="0"/>
              </a:defRPr>
            </a:lvl2pPr>
            <a:lvl3pPr marL="1123277" indent="-224656">
              <a:defRPr>
                <a:solidFill>
                  <a:schemeClr val="tx1"/>
                </a:solidFill>
                <a:latin typeface="Calibri" pitchFamily="34" charset="0"/>
              </a:defRPr>
            </a:lvl3pPr>
            <a:lvl4pPr marL="1572590" indent="-224656">
              <a:defRPr>
                <a:solidFill>
                  <a:schemeClr val="tx1"/>
                </a:solidFill>
                <a:latin typeface="Calibri" pitchFamily="34" charset="0"/>
              </a:defRPr>
            </a:lvl4pPr>
            <a:lvl5pPr marL="2021901" indent="-224656">
              <a:defRPr>
                <a:solidFill>
                  <a:schemeClr val="tx1"/>
                </a:solidFill>
                <a:latin typeface="Calibri" pitchFamily="34" charset="0"/>
              </a:defRPr>
            </a:lvl5pPr>
            <a:lvl6pPr marL="2471213" indent="-224656" fontAlgn="base">
              <a:spcBef>
                <a:spcPct val="0"/>
              </a:spcBef>
              <a:spcAft>
                <a:spcPct val="0"/>
              </a:spcAft>
              <a:defRPr>
                <a:solidFill>
                  <a:schemeClr val="tx1"/>
                </a:solidFill>
                <a:latin typeface="Calibri" pitchFamily="34" charset="0"/>
              </a:defRPr>
            </a:lvl6pPr>
            <a:lvl7pPr marL="2920523" indent="-224656" fontAlgn="base">
              <a:spcBef>
                <a:spcPct val="0"/>
              </a:spcBef>
              <a:spcAft>
                <a:spcPct val="0"/>
              </a:spcAft>
              <a:defRPr>
                <a:solidFill>
                  <a:schemeClr val="tx1"/>
                </a:solidFill>
                <a:latin typeface="Calibri" pitchFamily="34" charset="0"/>
              </a:defRPr>
            </a:lvl7pPr>
            <a:lvl8pPr marL="3369834" indent="-224656" fontAlgn="base">
              <a:spcBef>
                <a:spcPct val="0"/>
              </a:spcBef>
              <a:spcAft>
                <a:spcPct val="0"/>
              </a:spcAft>
              <a:defRPr>
                <a:solidFill>
                  <a:schemeClr val="tx1"/>
                </a:solidFill>
                <a:latin typeface="Calibri" pitchFamily="34" charset="0"/>
              </a:defRPr>
            </a:lvl8pPr>
            <a:lvl9pPr marL="3819146" indent="-22465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8C2A81-BE2F-4CC4-A998-8328434379B6}"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78" indent="-285683">
              <a:defRPr>
                <a:solidFill>
                  <a:schemeClr val="tx1"/>
                </a:solidFill>
                <a:latin typeface="Calibri" pitchFamily="34" charset="0"/>
              </a:defRPr>
            </a:lvl2pPr>
            <a:lvl3pPr marL="1142735" indent="-228548">
              <a:defRPr>
                <a:solidFill>
                  <a:schemeClr val="tx1"/>
                </a:solidFill>
                <a:latin typeface="Calibri" pitchFamily="34" charset="0"/>
              </a:defRPr>
            </a:lvl3pPr>
            <a:lvl4pPr marL="1599827" indent="-228548">
              <a:defRPr>
                <a:solidFill>
                  <a:schemeClr val="tx1"/>
                </a:solidFill>
                <a:latin typeface="Calibri" pitchFamily="34" charset="0"/>
              </a:defRPr>
            </a:lvl4pPr>
            <a:lvl5pPr marL="2056923" indent="-228548">
              <a:defRPr>
                <a:solidFill>
                  <a:schemeClr val="tx1"/>
                </a:solidFill>
                <a:latin typeface="Calibri" pitchFamily="34" charset="0"/>
              </a:defRPr>
            </a:lvl5pPr>
            <a:lvl6pPr marL="2514016" indent="-228548" fontAlgn="base">
              <a:spcBef>
                <a:spcPct val="0"/>
              </a:spcBef>
              <a:spcAft>
                <a:spcPct val="0"/>
              </a:spcAft>
              <a:defRPr>
                <a:solidFill>
                  <a:schemeClr val="tx1"/>
                </a:solidFill>
                <a:latin typeface="Calibri" pitchFamily="34" charset="0"/>
              </a:defRPr>
            </a:lvl6pPr>
            <a:lvl7pPr marL="2971110" indent="-228548" fontAlgn="base">
              <a:spcBef>
                <a:spcPct val="0"/>
              </a:spcBef>
              <a:spcAft>
                <a:spcPct val="0"/>
              </a:spcAft>
              <a:defRPr>
                <a:solidFill>
                  <a:schemeClr val="tx1"/>
                </a:solidFill>
                <a:latin typeface="Calibri" pitchFamily="34" charset="0"/>
              </a:defRPr>
            </a:lvl7pPr>
            <a:lvl8pPr marL="3428204" indent="-228548" fontAlgn="base">
              <a:spcBef>
                <a:spcPct val="0"/>
              </a:spcBef>
              <a:spcAft>
                <a:spcPct val="0"/>
              </a:spcAft>
              <a:defRPr>
                <a:solidFill>
                  <a:schemeClr val="tx1"/>
                </a:solidFill>
                <a:latin typeface="Calibri" pitchFamily="34" charset="0"/>
              </a:defRPr>
            </a:lvl8pPr>
            <a:lvl9pPr marL="3885298" indent="-2285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F1584C-B65A-4886-8280-138747202B0A}"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94618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19278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63888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72458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27088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8B804-0370-4C7D-9D68-082D625C6DFA}"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08637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8B804-0370-4C7D-9D68-082D625C6DF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03931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8B804-0370-4C7D-9D68-082D625C6DFA}"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300830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8B804-0370-4C7D-9D68-082D625C6DFA}"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90877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8B804-0370-4C7D-9D68-082D625C6DFA}"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180205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8B804-0370-4C7D-9D68-082D625C6DF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36491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8B804-0370-4C7D-9D68-082D625C6DFA}"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4763-6FC3-4A31-8F3A-43DCD2AFA4FC}" type="slidenum">
              <a:rPr lang="en-US" smtClean="0"/>
              <a:t>‹#›</a:t>
            </a:fld>
            <a:endParaRPr lang="en-US"/>
          </a:p>
        </p:txBody>
      </p:sp>
    </p:spTree>
    <p:extLst>
      <p:ext uri="{BB962C8B-B14F-4D97-AF65-F5344CB8AC3E}">
        <p14:creationId xmlns:p14="http://schemas.microsoft.com/office/powerpoint/2010/main" val="242766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8B804-0370-4C7D-9D68-082D625C6DFA}"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F4763-6FC3-4A31-8F3A-43DCD2AFA4FC}" type="slidenum">
              <a:rPr lang="en-US" smtClean="0"/>
              <a:t>‹#›</a:t>
            </a:fld>
            <a:endParaRPr lang="en-US"/>
          </a:p>
        </p:txBody>
      </p:sp>
    </p:spTree>
    <p:extLst>
      <p:ext uri="{BB962C8B-B14F-4D97-AF65-F5344CB8AC3E}">
        <p14:creationId xmlns:p14="http://schemas.microsoft.com/office/powerpoint/2010/main" val="384597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ian.graham@camas.wedne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restandards.org/Math/Content/3/introduc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ime.math.arizona.edu/progressions/" TargetMode="External"/><Relationship Id="rId5" Type="http://schemas.openxmlformats.org/officeDocument/2006/relationships/hyperlink" Target="http://web3.esd112.org/docs/default-source/smerc/ospi-ccss-major-focus-3-5.pdf?sfvrsn=0" TargetMode="External"/><Relationship Id="rId4" Type="http://schemas.openxmlformats.org/officeDocument/2006/relationships/hyperlink" Target="http://www.k12.wa.us/corestandards/mathematics/pubdocs/ContentFocusGradesK-2.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goodreads.com/work/quotes/403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odreads.com/author/show/217172.Carol_S_Dweck"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marterbalanced.org/wordpress/wp-content/uploads/2014/05/Math_Preliminary_-Blueprint-2014_04-30Final.pdf" TargetMode="External"/><Relationship Id="rId2" Type="http://schemas.openxmlformats.org/officeDocument/2006/relationships/hyperlink" Target="http://sbac.portal.airast.org/practice-test/resources/#scoring"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smarterbalanced.org/smarter-balanced-assessments/#ite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62200"/>
          </a:xfrm>
        </p:spPr>
        <p:txBody>
          <a:bodyPr>
            <a:normAutofit fontScale="90000"/>
          </a:bodyPr>
          <a:lstStyle/>
          <a:p>
            <a:r>
              <a:rPr lang="en-US" b="1" dirty="0" smtClean="0"/>
              <a:t>CCSS &amp; Smarter Balanced Mathematics: Key Shifts to </a:t>
            </a:r>
            <a:r>
              <a:rPr lang="en-US" b="1" dirty="0" smtClean="0"/>
              <a:t>Claims</a:t>
            </a:r>
            <a:br>
              <a:rPr lang="en-US" b="1" dirty="0" smtClean="0"/>
            </a:br>
            <a:r>
              <a:rPr lang="en-US" b="1" dirty="0" smtClean="0"/>
              <a:t>tinyurl.com/UPK5math</a:t>
            </a:r>
            <a:endParaRPr lang="en-US" b="1" dirty="0"/>
          </a:p>
        </p:txBody>
      </p:sp>
      <p:sp>
        <p:nvSpPr>
          <p:cNvPr id="3" name="Subtitle 2"/>
          <p:cNvSpPr>
            <a:spLocks noGrp="1"/>
          </p:cNvSpPr>
          <p:nvPr>
            <p:ph type="subTitle" idx="1"/>
          </p:nvPr>
        </p:nvSpPr>
        <p:spPr>
          <a:xfrm>
            <a:off x="1371600" y="3886200"/>
            <a:ext cx="6400800" cy="1828800"/>
          </a:xfrm>
        </p:spPr>
        <p:txBody>
          <a:bodyPr>
            <a:normAutofit fontScale="55000" lnSpcReduction="20000"/>
          </a:bodyPr>
          <a:lstStyle/>
          <a:p>
            <a:r>
              <a:rPr lang="en-US" dirty="0" smtClean="0">
                <a:solidFill>
                  <a:schemeClr val="tx2"/>
                </a:solidFill>
              </a:rPr>
              <a:t>University of Portland </a:t>
            </a:r>
          </a:p>
          <a:p>
            <a:r>
              <a:rPr lang="en-US" dirty="0" smtClean="0">
                <a:solidFill>
                  <a:schemeClr val="tx2"/>
                </a:solidFill>
              </a:rPr>
              <a:t>1-15-15</a:t>
            </a:r>
          </a:p>
          <a:p>
            <a:r>
              <a:rPr lang="en-US" dirty="0" smtClean="0">
                <a:solidFill>
                  <a:schemeClr val="tx2"/>
                </a:solidFill>
              </a:rPr>
              <a:t>Brian Graham</a:t>
            </a:r>
            <a:r>
              <a:rPr lang="en-US" dirty="0">
                <a:solidFill>
                  <a:schemeClr val="tx2"/>
                </a:solidFill>
              </a:rPr>
              <a:t> </a:t>
            </a:r>
            <a:endParaRPr lang="en-US" dirty="0" smtClean="0">
              <a:solidFill>
                <a:schemeClr val="tx2"/>
              </a:solidFill>
            </a:endParaRPr>
          </a:p>
          <a:p>
            <a:r>
              <a:rPr lang="en-US" dirty="0" smtClean="0">
                <a:solidFill>
                  <a:schemeClr val="tx2"/>
                </a:solidFill>
              </a:rPr>
              <a:t>Camas School District TOSA </a:t>
            </a:r>
          </a:p>
          <a:p>
            <a:r>
              <a:rPr lang="en-US" dirty="0" smtClean="0">
                <a:solidFill>
                  <a:schemeClr val="tx2"/>
                </a:solidFill>
              </a:rPr>
              <a:t>M.Ed. NBCT AYA Mathematics</a:t>
            </a:r>
          </a:p>
          <a:p>
            <a:r>
              <a:rPr lang="en-US" dirty="0" smtClean="0">
                <a:solidFill>
                  <a:schemeClr val="tx2"/>
                </a:solidFill>
                <a:hlinkClick r:id="rId3"/>
              </a:rPr>
              <a:t>Brian.graham@camas.wednet.edu</a:t>
            </a:r>
            <a:endParaRPr lang="en-US" dirty="0" smtClean="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381173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21"/>
          <p:cNvGrpSpPr>
            <a:grpSpLocks/>
          </p:cNvGrpSpPr>
          <p:nvPr/>
        </p:nvGrpSpPr>
        <p:grpSpPr bwMode="auto">
          <a:xfrm>
            <a:off x="381000" y="46038"/>
            <a:ext cx="8381999" cy="6669087"/>
            <a:chOff x="4791061" y="45356"/>
            <a:chExt cx="2906256" cy="6669769"/>
          </a:xfrm>
        </p:grpSpPr>
        <p:sp>
          <p:nvSpPr>
            <p:cNvPr id="13316" name="Text Box 138"/>
            <p:cNvSpPr txBox="1">
              <a:spLocks noChangeArrowheads="1"/>
            </p:cNvSpPr>
            <p:nvPr/>
          </p:nvSpPr>
          <p:spPr bwMode="auto">
            <a:xfrm>
              <a:off x="5519027" y="520700"/>
              <a:ext cx="2011362" cy="915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4.NF.4. </a:t>
              </a:r>
              <a:r>
                <a:rPr lang="en-US" altLang="en-US" dirty="0">
                  <a:solidFill>
                    <a:srgbClr val="C00000"/>
                  </a:solidFill>
                </a:rPr>
                <a:t>Apply and extend </a:t>
              </a:r>
              <a:r>
                <a:rPr lang="en-US" altLang="en-US" dirty="0"/>
                <a:t>previous understandings of multiplication to multiply a fraction by a whole number.</a:t>
              </a:r>
              <a:endParaRPr lang="en-US" altLang="en-US" dirty="0">
                <a:latin typeface="Arial" charset="0"/>
              </a:endParaRPr>
            </a:p>
          </p:txBody>
        </p:sp>
        <p:sp>
          <p:nvSpPr>
            <p:cNvPr id="13317" name="Text Box 139"/>
            <p:cNvSpPr txBox="1">
              <a:spLocks noChangeArrowheads="1"/>
            </p:cNvSpPr>
            <p:nvPr/>
          </p:nvSpPr>
          <p:spPr bwMode="auto">
            <a:xfrm>
              <a:off x="5519027" y="1626514"/>
              <a:ext cx="2011362" cy="2243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5.NF.4. </a:t>
              </a:r>
              <a:r>
                <a:rPr lang="en-US" altLang="en-US" dirty="0">
                  <a:solidFill>
                    <a:srgbClr val="C00000"/>
                  </a:solidFill>
                </a:rPr>
                <a:t>Apply and extend </a:t>
              </a:r>
              <a:r>
                <a:rPr lang="en-US" altLang="en-US" dirty="0"/>
                <a:t>previous understandings of multiplication to multiply a fraction or whole number by a fraction.</a:t>
              </a:r>
            </a:p>
            <a:p>
              <a:pPr eaLnBrk="1" hangingPunct="1">
                <a:spcAft>
                  <a:spcPts val="1000"/>
                </a:spcAft>
              </a:pPr>
              <a:r>
                <a:rPr lang="en-US" altLang="en-US" dirty="0"/>
                <a:t>5.NF.7. </a:t>
              </a:r>
              <a:r>
                <a:rPr lang="en-US" altLang="en-US" dirty="0">
                  <a:solidFill>
                    <a:srgbClr val="C00000"/>
                  </a:solidFill>
                </a:rPr>
                <a:t>Apply and extend </a:t>
              </a:r>
              <a:r>
                <a:rPr lang="en-US" altLang="en-US" dirty="0"/>
                <a:t>previous understandings of division to divide unit fractions by whole numbers and whole numbers by unit fractions.</a:t>
              </a:r>
            </a:p>
            <a:p>
              <a:pPr eaLnBrk="1" hangingPunct="1"/>
              <a:endParaRPr lang="en-US" altLang="en-US" dirty="0">
                <a:latin typeface="Arial" charset="0"/>
              </a:endParaRPr>
            </a:p>
          </p:txBody>
        </p:sp>
        <p:sp>
          <p:nvSpPr>
            <p:cNvPr id="13318" name="Text Box 140"/>
            <p:cNvSpPr txBox="1">
              <a:spLocks noChangeArrowheads="1"/>
            </p:cNvSpPr>
            <p:nvPr/>
          </p:nvSpPr>
          <p:spPr bwMode="auto">
            <a:xfrm>
              <a:off x="5519027" y="4068762"/>
              <a:ext cx="2011362" cy="264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6.NS.  </a:t>
              </a:r>
              <a:r>
                <a:rPr lang="en-US" altLang="en-US" dirty="0">
                  <a:solidFill>
                    <a:srgbClr val="C00000"/>
                  </a:solidFill>
                </a:rPr>
                <a:t>Apply and extend </a:t>
              </a:r>
              <a:r>
                <a:rPr lang="en-US" altLang="en-US" dirty="0"/>
                <a:t>previous understandings of multiplication and division to divide fractions by fractions.</a:t>
              </a:r>
            </a:p>
            <a:p>
              <a:pPr lvl="1" eaLnBrk="1" hangingPunct="1">
                <a:spcAft>
                  <a:spcPts val="1000"/>
                </a:spcAft>
              </a:pPr>
              <a:r>
                <a:rPr lang="en-US" altLang="en-US" dirty="0"/>
                <a:t>6.NS.1. Interpret and compute quotients of fractions, and solve word problems involving division of fractions by fractions, e.g., by using visual fraction models and equations to represent the problem.</a:t>
              </a:r>
              <a:endParaRPr lang="en-US" altLang="en-US" dirty="0">
                <a:latin typeface="Arial" charset="0"/>
              </a:endParaRPr>
            </a:p>
          </p:txBody>
        </p:sp>
        <p:sp>
          <p:nvSpPr>
            <p:cNvPr id="13319" name="Text Box 143"/>
            <p:cNvSpPr txBox="1">
              <a:spLocks noChangeArrowheads="1"/>
            </p:cNvSpPr>
            <p:nvPr/>
          </p:nvSpPr>
          <p:spPr bwMode="auto">
            <a:xfrm>
              <a:off x="4791061" y="779462"/>
              <a:ext cx="9509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a:t>Grade 4</a:t>
              </a:r>
              <a:endParaRPr lang="en-US" altLang="en-US">
                <a:latin typeface="Arial" charset="0"/>
              </a:endParaRPr>
            </a:p>
          </p:txBody>
        </p:sp>
        <p:sp>
          <p:nvSpPr>
            <p:cNvPr id="13320" name="Text Box 144"/>
            <p:cNvSpPr txBox="1">
              <a:spLocks noChangeArrowheads="1"/>
            </p:cNvSpPr>
            <p:nvPr/>
          </p:nvSpPr>
          <p:spPr bwMode="auto">
            <a:xfrm>
              <a:off x="4791061" y="2479405"/>
              <a:ext cx="9509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dirty="0"/>
                <a:t>Grade 5</a:t>
              </a:r>
              <a:endParaRPr lang="en-US" altLang="en-US" dirty="0">
                <a:latin typeface="Arial" charset="0"/>
              </a:endParaRPr>
            </a:p>
          </p:txBody>
        </p:sp>
        <p:sp>
          <p:nvSpPr>
            <p:cNvPr id="13321" name="Text Box 145"/>
            <p:cNvSpPr txBox="1">
              <a:spLocks noChangeArrowheads="1"/>
            </p:cNvSpPr>
            <p:nvPr/>
          </p:nvSpPr>
          <p:spPr bwMode="auto">
            <a:xfrm>
              <a:off x="4791061" y="4914900"/>
              <a:ext cx="9509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a:t>Grade 6</a:t>
              </a:r>
              <a:endParaRPr lang="en-US" altLang="en-US">
                <a:latin typeface="Arial" charset="0"/>
              </a:endParaRPr>
            </a:p>
          </p:txBody>
        </p:sp>
        <p:sp>
          <p:nvSpPr>
            <p:cNvPr id="13322" name="Text Box 146"/>
            <p:cNvSpPr txBox="1">
              <a:spLocks noChangeArrowheads="1"/>
            </p:cNvSpPr>
            <p:nvPr/>
          </p:nvSpPr>
          <p:spPr bwMode="auto">
            <a:xfrm>
              <a:off x="5519027" y="45356"/>
              <a:ext cx="217829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altLang="en-US" sz="2800" b="1" dirty="0" smtClean="0"/>
                <a:t>CCSS-Math Coherence with Fractions</a:t>
              </a:r>
              <a:endParaRPr lang="en-US" altLang="en-US" sz="2800" b="1" dirty="0">
                <a:latin typeface="Arial" charset="0"/>
              </a:endParaRPr>
            </a:p>
          </p:txBody>
        </p:sp>
        <p:cxnSp>
          <p:nvCxnSpPr>
            <p:cNvPr id="17" name="Straight Connector 16"/>
            <p:cNvCxnSpPr/>
            <p:nvPr/>
          </p:nvCxnSpPr>
          <p:spPr>
            <a:xfrm>
              <a:off x="5415032" y="1711233"/>
              <a:ext cx="0" cy="1790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15032" y="542231"/>
              <a:ext cx="0" cy="609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5032" y="4181215"/>
              <a:ext cx="0" cy="239101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232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dirty="0" smtClean="0">
                <a:solidFill>
                  <a:srgbClr val="C00000"/>
                </a:solidFill>
              </a:rPr>
              <a:t>Coherence</a:t>
            </a:r>
            <a:r>
              <a:rPr lang="en-US" dirty="0" smtClean="0"/>
              <a:t> within Grade 3</a:t>
            </a:r>
          </a:p>
        </p:txBody>
      </p:sp>
      <p:sp>
        <p:nvSpPr>
          <p:cNvPr id="14339" name="Content Placeholder 2"/>
          <p:cNvSpPr>
            <a:spLocks noGrp="1"/>
          </p:cNvSpPr>
          <p:nvPr>
            <p:ph idx="1"/>
          </p:nvPr>
        </p:nvSpPr>
        <p:spPr>
          <a:xfrm>
            <a:off x="531813" y="1254125"/>
            <a:ext cx="8229600" cy="661988"/>
          </a:xfrm>
        </p:spPr>
        <p:txBody>
          <a:bodyPr/>
          <a:lstStyle/>
          <a:p>
            <a:pPr algn="ctr" eaLnBrk="1" hangingPunct="1">
              <a:buFont typeface="Arial" charset="0"/>
              <a:buNone/>
            </a:pPr>
            <a:r>
              <a:rPr lang="en-US" sz="2400" dirty="0" smtClean="0"/>
              <a:t>The standards make explicit connections at a single grade</a:t>
            </a:r>
          </a:p>
        </p:txBody>
      </p:sp>
      <p:cxnSp>
        <p:nvCxnSpPr>
          <p:cNvPr id="14340" name="AutoShape 3"/>
          <p:cNvCxnSpPr>
            <a:cxnSpLocks noChangeShapeType="1"/>
          </p:cNvCxnSpPr>
          <p:nvPr/>
        </p:nvCxnSpPr>
        <p:spPr bwMode="auto">
          <a:xfrm>
            <a:off x="3425825" y="3700463"/>
            <a:ext cx="420688" cy="74136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341" name="AutoShape 4"/>
          <p:cNvCxnSpPr>
            <a:cxnSpLocks noChangeShapeType="1"/>
            <a:endCxn id="14353" idx="2"/>
          </p:cNvCxnSpPr>
          <p:nvPr/>
        </p:nvCxnSpPr>
        <p:spPr bwMode="auto">
          <a:xfrm>
            <a:off x="4179888" y="3324225"/>
            <a:ext cx="931862" cy="2825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342" name="AutoShape 5"/>
          <p:cNvCxnSpPr>
            <a:cxnSpLocks noChangeShapeType="1"/>
          </p:cNvCxnSpPr>
          <p:nvPr/>
        </p:nvCxnSpPr>
        <p:spPr bwMode="auto">
          <a:xfrm flipV="1">
            <a:off x="4964113" y="4021138"/>
            <a:ext cx="377825" cy="52228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4343" name="Group 14"/>
          <p:cNvGrpSpPr>
            <a:grpSpLocks/>
          </p:cNvGrpSpPr>
          <p:nvPr/>
        </p:nvGrpSpPr>
        <p:grpSpPr bwMode="auto">
          <a:xfrm>
            <a:off x="5111750" y="2968625"/>
            <a:ext cx="2665413" cy="1274763"/>
            <a:chOff x="4878787" y="2969283"/>
            <a:chExt cx="2665586" cy="1274853"/>
          </a:xfrm>
        </p:grpSpPr>
        <p:sp>
          <p:nvSpPr>
            <p:cNvPr id="14353" name="Oval 6"/>
            <p:cNvSpPr>
              <a:spLocks noChangeArrowheads="1"/>
            </p:cNvSpPr>
            <p:nvPr/>
          </p:nvSpPr>
          <p:spPr bwMode="auto">
            <a:xfrm>
              <a:off x="4878787" y="2969283"/>
              <a:ext cx="2665586" cy="1274853"/>
            </a:xfrm>
            <a:prstGeom prst="ellipse">
              <a:avLst/>
            </a:prstGeom>
            <a:solidFill>
              <a:srgbClr val="FFFFFF"/>
            </a:solidFill>
            <a:ln w="9525">
              <a:solidFill>
                <a:srgbClr val="000000"/>
              </a:solidFill>
              <a:round/>
              <a:headEnd/>
              <a:tailEnd/>
            </a:ln>
          </p:spPr>
          <p:txBody>
            <a:bodyPr/>
            <a:lstStyle/>
            <a:p>
              <a:endParaRPr lang="en-US" dirty="0"/>
            </a:p>
          </p:txBody>
        </p:sp>
        <p:sp>
          <p:nvSpPr>
            <p:cNvPr id="14354" name="Text Box 7"/>
            <p:cNvSpPr txBox="1">
              <a:spLocks noChangeArrowheads="1"/>
            </p:cNvSpPr>
            <p:nvPr/>
          </p:nvSpPr>
          <p:spPr bwMode="auto">
            <a:xfrm>
              <a:off x="5278686" y="3162483"/>
              <a:ext cx="1771554" cy="92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000"/>
                </a:spcAft>
              </a:pPr>
              <a:r>
                <a:rPr lang="en-US" dirty="0" smtClean="0">
                  <a:latin typeface="Arial" charset="0"/>
                </a:rPr>
                <a:t>Operations &amp; Algebraic Thinking</a:t>
              </a:r>
              <a:endParaRPr lang="en-US" dirty="0">
                <a:latin typeface="Arial" charset="0"/>
              </a:endParaRPr>
            </a:p>
          </p:txBody>
        </p:sp>
      </p:grpSp>
      <p:grpSp>
        <p:nvGrpSpPr>
          <p:cNvPr id="14344" name="Group 15"/>
          <p:cNvGrpSpPr>
            <a:grpSpLocks/>
          </p:cNvGrpSpPr>
          <p:nvPr/>
        </p:nvGrpSpPr>
        <p:grpSpPr bwMode="auto">
          <a:xfrm>
            <a:off x="2811463" y="4418013"/>
            <a:ext cx="2665412" cy="1274762"/>
            <a:chOff x="2810703" y="4244135"/>
            <a:chExt cx="2665586" cy="1274853"/>
          </a:xfrm>
        </p:grpSpPr>
        <p:sp>
          <p:nvSpPr>
            <p:cNvPr id="14351" name="Oval 8"/>
            <p:cNvSpPr>
              <a:spLocks noChangeArrowheads="1"/>
            </p:cNvSpPr>
            <p:nvPr/>
          </p:nvSpPr>
          <p:spPr bwMode="auto">
            <a:xfrm>
              <a:off x="2810703" y="4244135"/>
              <a:ext cx="2665586" cy="1274853"/>
            </a:xfrm>
            <a:prstGeom prst="ellipse">
              <a:avLst/>
            </a:prstGeom>
            <a:solidFill>
              <a:srgbClr val="FFFFFF"/>
            </a:solidFill>
            <a:ln w="9525">
              <a:solidFill>
                <a:srgbClr val="000000"/>
              </a:solidFill>
              <a:round/>
              <a:headEnd/>
              <a:tailEnd/>
            </a:ln>
          </p:spPr>
          <p:txBody>
            <a:bodyPr/>
            <a:lstStyle/>
            <a:p>
              <a:endParaRPr lang="en-US" dirty="0"/>
            </a:p>
          </p:txBody>
        </p:sp>
        <p:sp>
          <p:nvSpPr>
            <p:cNvPr id="14352" name="Text Box 9"/>
            <p:cNvSpPr txBox="1">
              <a:spLocks noChangeArrowheads="1"/>
            </p:cNvSpPr>
            <p:nvPr/>
          </p:nvSpPr>
          <p:spPr bwMode="auto">
            <a:xfrm>
              <a:off x="3173073" y="4391780"/>
              <a:ext cx="2072616" cy="105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000"/>
                </a:spcAft>
              </a:pPr>
              <a:r>
                <a:rPr lang="en-US" dirty="0" smtClean="0"/>
                <a:t>Measurement &amp; Data</a:t>
              </a:r>
            </a:p>
            <a:p>
              <a:pPr algn="ctr" eaLnBrk="1" hangingPunct="1">
                <a:spcAft>
                  <a:spcPts val="1000"/>
                </a:spcAft>
              </a:pPr>
              <a:r>
                <a:rPr lang="en-US" dirty="0" smtClean="0">
                  <a:solidFill>
                    <a:srgbClr val="FF0000"/>
                  </a:solidFill>
                  <a:latin typeface="Arial" charset="0"/>
                </a:rPr>
                <a:t>Area</a:t>
              </a:r>
              <a:endParaRPr lang="en-US" dirty="0">
                <a:solidFill>
                  <a:srgbClr val="FF0000"/>
                </a:solidFill>
                <a:latin typeface="Arial" charset="0"/>
              </a:endParaRPr>
            </a:p>
          </p:txBody>
        </p:sp>
      </p:grpSp>
      <p:grpSp>
        <p:nvGrpSpPr>
          <p:cNvPr id="14345" name="Group 16"/>
          <p:cNvGrpSpPr>
            <a:grpSpLocks/>
          </p:cNvGrpSpPr>
          <p:nvPr/>
        </p:nvGrpSpPr>
        <p:grpSpPr bwMode="auto">
          <a:xfrm>
            <a:off x="1544638" y="2441575"/>
            <a:ext cx="2665412" cy="1274763"/>
            <a:chOff x="1646811" y="2542426"/>
            <a:chExt cx="2665586" cy="1274853"/>
          </a:xfrm>
        </p:grpSpPr>
        <p:sp>
          <p:nvSpPr>
            <p:cNvPr id="14349" name="Oval 10"/>
            <p:cNvSpPr>
              <a:spLocks noChangeArrowheads="1"/>
            </p:cNvSpPr>
            <p:nvPr/>
          </p:nvSpPr>
          <p:spPr bwMode="auto">
            <a:xfrm>
              <a:off x="1646811" y="2542426"/>
              <a:ext cx="2665586" cy="1274853"/>
            </a:xfrm>
            <a:prstGeom prst="ellipse">
              <a:avLst/>
            </a:prstGeom>
            <a:solidFill>
              <a:srgbClr val="FFFFFF"/>
            </a:solidFill>
            <a:ln w="9525">
              <a:solidFill>
                <a:srgbClr val="000000"/>
              </a:solidFill>
              <a:round/>
              <a:headEnd/>
              <a:tailEnd/>
            </a:ln>
          </p:spPr>
          <p:txBody>
            <a:bodyPr/>
            <a:lstStyle/>
            <a:p>
              <a:endParaRPr lang="en-US" dirty="0"/>
            </a:p>
          </p:txBody>
        </p:sp>
        <p:sp>
          <p:nvSpPr>
            <p:cNvPr id="14350" name="Text Box 11"/>
            <p:cNvSpPr txBox="1">
              <a:spLocks noChangeArrowheads="1"/>
            </p:cNvSpPr>
            <p:nvPr/>
          </p:nvSpPr>
          <p:spPr bwMode="auto">
            <a:xfrm>
              <a:off x="1735706" y="2814293"/>
              <a:ext cx="2511290" cy="81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000"/>
                </a:spcAft>
              </a:pPr>
              <a:r>
                <a:rPr lang="en-US" dirty="0"/>
                <a:t>Multiplication and Division</a:t>
              </a:r>
              <a:endParaRPr lang="en-US" dirty="0">
                <a:latin typeface="Arial" charset="0"/>
              </a:endParaRPr>
            </a:p>
          </p:txBody>
        </p:sp>
      </p:grpSp>
      <p:sp>
        <p:nvSpPr>
          <p:cNvPr id="3" name="Footer Placeholder 2"/>
          <p:cNvSpPr>
            <a:spLocks noGrp="1"/>
          </p:cNvSpPr>
          <p:nvPr>
            <p:ph type="ftr" sz="quarter" idx="11"/>
          </p:nvPr>
        </p:nvSpPr>
        <p:spPr/>
        <p:txBody>
          <a:bodyPr/>
          <a:lstStyle/>
          <a:p>
            <a:pPr algn="l"/>
            <a:r>
              <a:rPr lang="en-US" dirty="0" smtClean="0"/>
              <a:t>OSPI CCSS Mathematics Webinar Part 1 </a:t>
            </a:r>
            <a:endParaRPr lang="en-US" dirty="0"/>
          </a:p>
        </p:txBody>
      </p:sp>
      <p:sp>
        <p:nvSpPr>
          <p:cNvPr id="4" name="Date Placeholder 3"/>
          <p:cNvSpPr>
            <a:spLocks noGrp="1"/>
          </p:cNvSpPr>
          <p:nvPr>
            <p:ph type="dt" sz="half" idx="10"/>
          </p:nvPr>
        </p:nvSpPr>
        <p:spPr/>
        <p:txBody>
          <a:bodyPr/>
          <a:lstStyle/>
          <a:p>
            <a:r>
              <a:rPr lang="en-US" dirty="0" smtClean="0"/>
              <a:t>9/18/2012</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132564"/>
            <a:ext cx="12858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476222"/>
            <a:ext cx="1362682" cy="30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39" y="4869503"/>
            <a:ext cx="22383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898900"/>
            <a:ext cx="13620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559560"/>
            <a:ext cx="1397794" cy="57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5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ppt_x"/>
                                          </p:val>
                                        </p:tav>
                                        <p:tav tm="100000">
                                          <p:val>
                                            <p:strVal val="#ppt_x"/>
                                          </p:val>
                                        </p:tav>
                                      </p:tavLst>
                                    </p:anim>
                                    <p:anim calcmode="lin" valueType="num">
                                      <p:cBhvr additive="base">
                                        <p:cTn id="17"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1000"/>
                                        <p:tgtEl>
                                          <p:spTgt spid="1031"/>
                                        </p:tgtEl>
                                      </p:cBhvr>
                                    </p:animEffect>
                                    <p:anim calcmode="lin" valueType="num">
                                      <p:cBhvr>
                                        <p:cTn id="23" dur="1000" fill="hold"/>
                                        <p:tgtEl>
                                          <p:spTgt spid="1031"/>
                                        </p:tgtEl>
                                        <p:attrNameLst>
                                          <p:attrName>ppt_x</p:attrName>
                                        </p:attrNameLst>
                                      </p:cBhvr>
                                      <p:tavLst>
                                        <p:tav tm="0">
                                          <p:val>
                                            <p:strVal val="#ppt_x"/>
                                          </p:val>
                                        </p:tav>
                                        <p:tav tm="100000">
                                          <p:val>
                                            <p:strVal val="#ppt_x"/>
                                          </p:val>
                                        </p:tav>
                                      </p:tavLst>
                                    </p:anim>
                                    <p:anim calcmode="lin" valueType="num">
                                      <p:cBhvr>
                                        <p:cTn id="24"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barn(inVertical)">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295400"/>
            <a:ext cx="8229600" cy="1143000"/>
          </a:xfrm>
        </p:spPr>
        <p:txBody>
          <a:bodyPr>
            <a:noAutofit/>
          </a:bodyPr>
          <a:lstStyle/>
          <a:p>
            <a:pPr eaLnBrk="1" hangingPunct="1"/>
            <a:r>
              <a:rPr lang="en-US" altLang="en-US" dirty="0" smtClean="0"/>
              <a:t>Shift Three: </a:t>
            </a:r>
            <a:r>
              <a:rPr lang="en-US" altLang="en-US" b="1" dirty="0" smtClean="0">
                <a:solidFill>
                  <a:srgbClr val="C00000"/>
                </a:solidFill>
              </a:rPr>
              <a:t>Rigor</a:t>
            </a:r>
            <a:r>
              <a:rPr lang="en-US" altLang="en-US" dirty="0" smtClean="0">
                <a:solidFill>
                  <a:schemeClr val="accent1"/>
                </a:solidFill>
              </a:rPr>
              <a:t/>
            </a:r>
            <a:br>
              <a:rPr lang="en-US" altLang="en-US" dirty="0" smtClean="0">
                <a:solidFill>
                  <a:schemeClr val="accent1"/>
                </a:solidFill>
              </a:rPr>
            </a:br>
            <a:r>
              <a:rPr lang="en-US" altLang="en-US" dirty="0" smtClean="0"/>
              <a:t>Equal intensity in conceptual understanding, procedural skill/fluency, and application</a:t>
            </a:r>
          </a:p>
        </p:txBody>
      </p:sp>
      <p:sp>
        <p:nvSpPr>
          <p:cNvPr id="15363" name="Content Placeholder 2"/>
          <p:cNvSpPr>
            <a:spLocks noGrp="1"/>
          </p:cNvSpPr>
          <p:nvPr>
            <p:ph idx="1"/>
          </p:nvPr>
        </p:nvSpPr>
        <p:spPr>
          <a:xfrm>
            <a:off x="304800" y="3429000"/>
            <a:ext cx="8229600" cy="2895600"/>
          </a:xfrm>
        </p:spPr>
        <p:txBody>
          <a:bodyPr>
            <a:normAutofit/>
          </a:bodyPr>
          <a:lstStyle/>
          <a:p>
            <a:pPr marL="457200" lvl="1" indent="0" eaLnBrk="1" hangingPunct="1">
              <a:buNone/>
            </a:pPr>
            <a:endParaRPr lang="en-US" altLang="en-US" dirty="0" smtClean="0"/>
          </a:p>
          <a:p>
            <a:pPr eaLnBrk="1" hangingPunct="1"/>
            <a:r>
              <a:rPr lang="en-US" altLang="en-US" dirty="0" smtClean="0"/>
              <a:t>This requires equal intensity in time, activities, and resources in pursuit of all three</a:t>
            </a:r>
          </a:p>
        </p:txBody>
      </p:sp>
    </p:spTree>
    <p:extLst>
      <p:ext uri="{BB962C8B-B14F-4D97-AF65-F5344CB8AC3E}">
        <p14:creationId xmlns:p14="http://schemas.microsoft.com/office/powerpoint/2010/main" val="162926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11"/>
          <a:stretch/>
        </p:blipFill>
        <p:spPr bwMode="auto">
          <a:xfrm>
            <a:off x="2057400" y="990600"/>
            <a:ext cx="5181600" cy="572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0"/>
            <a:ext cx="8534400" cy="1143000"/>
          </a:xfrm>
        </p:spPr>
        <p:txBody>
          <a:bodyPr>
            <a:noAutofit/>
          </a:bodyPr>
          <a:lstStyle/>
          <a:p>
            <a:r>
              <a:rPr lang="en-US" dirty="0" smtClean="0"/>
              <a:t>Conceptual Understanding...or is it?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12183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Place Value Concepts</a:t>
            </a:r>
            <a:endParaRPr lang="en-US" b="1" dirty="0"/>
          </a:p>
        </p:txBody>
      </p:sp>
      <p:sp>
        <p:nvSpPr>
          <p:cNvPr id="2" name="Content Placeholder 1"/>
          <p:cNvSpPr>
            <a:spLocks noGrp="1"/>
          </p:cNvSpPr>
          <p:nvPr>
            <p:ph idx="1"/>
          </p:nvPr>
        </p:nvSpPr>
        <p:spPr>
          <a:xfrm>
            <a:off x="838200" y="1600200"/>
            <a:ext cx="7408333" cy="4373563"/>
          </a:xfrm>
        </p:spPr>
        <p:txBody>
          <a:bodyPr>
            <a:noAutofit/>
          </a:bodyPr>
          <a:lstStyle/>
          <a:p>
            <a:r>
              <a:rPr lang="en-US" sz="2800" dirty="0" smtClean="0"/>
              <a:t>206 = ____ hundreds ____ tens ____ones</a:t>
            </a:r>
          </a:p>
          <a:p>
            <a:r>
              <a:rPr lang="en-US" sz="2800" dirty="0" smtClean="0"/>
              <a:t>206 = ____ tens ____ ones</a:t>
            </a:r>
          </a:p>
          <a:p>
            <a:r>
              <a:rPr lang="en-US" sz="2800" dirty="0" smtClean="0"/>
              <a:t>206 = ____ ones</a:t>
            </a:r>
          </a:p>
          <a:p>
            <a:r>
              <a:rPr lang="en-US" sz="2800" dirty="0" smtClean="0"/>
              <a:t>347 = ____ tens ____ ones</a:t>
            </a:r>
          </a:p>
          <a:p>
            <a:r>
              <a:rPr lang="en-US" sz="2800" dirty="0" smtClean="0"/>
              <a:t>452 = </a:t>
            </a:r>
            <a:r>
              <a:rPr lang="en-US" sz="2800" dirty="0"/>
              <a:t>3</a:t>
            </a:r>
            <a:r>
              <a:rPr lang="en-US" sz="2800" dirty="0" smtClean="0"/>
              <a:t> hundreds ____ tens ____ones</a:t>
            </a:r>
          </a:p>
          <a:p>
            <a:r>
              <a:rPr lang="en-US" sz="2800" dirty="0" smtClean="0"/>
              <a:t>521 = ____ hundreds 22 tens ____ ones</a:t>
            </a:r>
          </a:p>
          <a:p>
            <a:endParaRPr lang="en-US" sz="2800" dirty="0"/>
          </a:p>
          <a:p>
            <a:pPr marL="109728" indent="0">
              <a:buNone/>
            </a:pPr>
            <a:r>
              <a:rPr lang="en-US" sz="2800" dirty="0" smtClean="0"/>
              <a:t>Is the comparison true or false?</a:t>
            </a:r>
          </a:p>
          <a:p>
            <a:r>
              <a:rPr lang="en-US" sz="2800" dirty="0" smtClean="0"/>
              <a:t>12 tens + 11 ones &gt; 1 hundred + 2 tens</a:t>
            </a:r>
            <a:endParaRPr lang="en-US" sz="2800" dirty="0"/>
          </a:p>
        </p:txBody>
      </p:sp>
    </p:spTree>
    <p:extLst>
      <p:ext uri="{BB962C8B-B14F-4D97-AF65-F5344CB8AC3E}">
        <p14:creationId xmlns:p14="http://schemas.microsoft.com/office/powerpoint/2010/main" val="281556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dirty="0" smtClean="0"/>
              <a:t>Fluency</a:t>
            </a:r>
          </a:p>
        </p:txBody>
      </p:sp>
      <p:sp>
        <p:nvSpPr>
          <p:cNvPr id="21507" name="Content Placeholder 2"/>
          <p:cNvSpPr>
            <a:spLocks noGrp="1"/>
          </p:cNvSpPr>
          <p:nvPr>
            <p:ph idx="1"/>
          </p:nvPr>
        </p:nvSpPr>
        <p:spPr/>
        <p:txBody>
          <a:bodyPr/>
          <a:lstStyle/>
          <a:p>
            <a:pPr eaLnBrk="1" hangingPunct="1"/>
            <a:r>
              <a:rPr lang="en-US" altLang="en-US" sz="2800" dirty="0" smtClean="0"/>
              <a:t>The standards require speed and accuracy in calculation.</a:t>
            </a:r>
          </a:p>
          <a:p>
            <a:pPr eaLnBrk="1" hangingPunct="1"/>
            <a:endParaRPr lang="en-US" altLang="en-US" sz="800" dirty="0" smtClean="0"/>
          </a:p>
          <a:p>
            <a:pPr eaLnBrk="1" hangingPunct="1"/>
            <a:r>
              <a:rPr lang="en-US" altLang="en-US" sz="2800" dirty="0" smtClean="0"/>
              <a:t>The standards also required conceptual understanding beyond just facts.  Strategies and mental images to understand the meaning behind skills being learning.</a:t>
            </a:r>
          </a:p>
          <a:p>
            <a:pPr eaLnBrk="1" hangingPunct="1"/>
            <a:endParaRPr lang="en-US" altLang="en-US" dirty="0" smtClean="0"/>
          </a:p>
        </p:txBody>
      </p:sp>
    </p:spTree>
    <p:extLst>
      <p:ext uri="{BB962C8B-B14F-4D97-AF65-F5344CB8AC3E}">
        <p14:creationId xmlns:p14="http://schemas.microsoft.com/office/powerpoint/2010/main" val="1227591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20" y="2590800"/>
            <a:ext cx="8342800" cy="37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Fluency Beyond the Facts</a:t>
            </a:r>
            <a:endParaRPr lang="en-US" b="1" dirty="0"/>
          </a:p>
        </p:txBody>
      </p:sp>
    </p:spTree>
    <p:extLst>
      <p:ext uri="{BB962C8B-B14F-4D97-AF65-F5344CB8AC3E}">
        <p14:creationId xmlns:p14="http://schemas.microsoft.com/office/powerpoint/2010/main" val="121585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Fluency Beyond the Facts</a:t>
            </a:r>
            <a:endParaRPr lang="en-US"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0038"/>
            <a:ext cx="8603537"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624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dirty="0" smtClean="0"/>
              <a:t>Application</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r>
              <a:rPr lang="en-US" sz="2800" dirty="0" smtClean="0"/>
              <a:t>Students can use appropriate concepts and procedures for application even when not prompted to do so</a:t>
            </a:r>
          </a:p>
          <a:p>
            <a:pPr eaLnBrk="1" fontAlgn="auto" hangingPunct="1">
              <a:spcAft>
                <a:spcPts val="0"/>
              </a:spcAft>
              <a:buFont typeface="Arial" pitchFamily="34" charset="0"/>
              <a:buChar char="•"/>
              <a:defRPr/>
            </a:pPr>
            <a:r>
              <a:rPr lang="en-US" sz="2800" dirty="0" smtClean="0"/>
              <a:t>Provide opportunities at all grade levels for students to apply math concepts in “real world” situations, recognizing this means different things in K-5, 6-8, and HS</a:t>
            </a:r>
          </a:p>
          <a:p>
            <a:pPr eaLnBrk="1" fontAlgn="auto" hangingPunct="1">
              <a:spcAft>
                <a:spcPts val="0"/>
              </a:spcAft>
              <a:buFont typeface="Arial" pitchFamily="34" charset="0"/>
              <a:buChar char="•"/>
              <a:defRPr/>
            </a:pPr>
            <a:r>
              <a:rPr lang="en-US" sz="2800" dirty="0" smtClean="0"/>
              <a:t>Teachers in content areas outside of math, particularly science, ensure that students are using grade-level-appropriate math to make meaning of and access science content</a:t>
            </a:r>
            <a:endParaRPr lang="en-US" sz="2800" dirty="0"/>
          </a:p>
        </p:txBody>
      </p:sp>
    </p:spTree>
    <p:extLst>
      <p:ext uri="{BB962C8B-B14F-4D97-AF65-F5344CB8AC3E}">
        <p14:creationId xmlns:p14="http://schemas.microsoft.com/office/powerpoint/2010/main" val="25174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600200"/>
            <a:ext cx="8734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8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a:t>
            </a:r>
            <a:endParaRPr lang="en-US" b="1" dirty="0"/>
          </a:p>
        </p:txBody>
      </p:sp>
      <p:sp>
        <p:nvSpPr>
          <p:cNvPr id="3" name="Content Placeholder 2"/>
          <p:cNvSpPr>
            <a:spLocks noGrp="1"/>
          </p:cNvSpPr>
          <p:nvPr>
            <p:ph idx="1"/>
          </p:nvPr>
        </p:nvSpPr>
        <p:spPr/>
        <p:txBody>
          <a:bodyPr/>
          <a:lstStyle/>
          <a:p>
            <a:r>
              <a:rPr lang="en-US" dirty="0" smtClean="0"/>
              <a:t>Visit the three shifts for the CCSS-Math</a:t>
            </a:r>
          </a:p>
          <a:p>
            <a:r>
              <a:rPr lang="en-US" dirty="0" smtClean="0"/>
              <a:t>Investigate the Smarter Balanced Assessment Claims for mathematics</a:t>
            </a:r>
          </a:p>
          <a:p>
            <a:r>
              <a:rPr lang="en-US" dirty="0" smtClean="0"/>
              <a:t>Investigate the Smarter Balanced Item Types for mathematics</a:t>
            </a:r>
          </a:p>
          <a:p>
            <a:r>
              <a:rPr lang="en-US" dirty="0" smtClean="0"/>
              <a:t>Reflect on the implications for instruction, assessment, and student preparation.</a:t>
            </a:r>
            <a:endParaRPr lang="en-US" dirty="0"/>
          </a:p>
        </p:txBody>
      </p:sp>
    </p:spTree>
    <p:extLst>
      <p:ext uri="{BB962C8B-B14F-4D97-AF65-F5344CB8AC3E}">
        <p14:creationId xmlns:p14="http://schemas.microsoft.com/office/powerpoint/2010/main" val="32009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Activity</a:t>
            </a:r>
            <a:endParaRPr lang="en-US" b="1" dirty="0"/>
          </a:p>
        </p:txBody>
      </p:sp>
      <p:sp>
        <p:nvSpPr>
          <p:cNvPr id="5" name="Content Placeholder 4"/>
          <p:cNvSpPr>
            <a:spLocks noGrp="1"/>
          </p:cNvSpPr>
          <p:nvPr>
            <p:ph idx="1"/>
          </p:nvPr>
        </p:nvSpPr>
        <p:spPr/>
        <p:txBody>
          <a:bodyPr>
            <a:normAutofit/>
          </a:bodyPr>
          <a:lstStyle/>
          <a:p>
            <a:r>
              <a:rPr lang="en-US" sz="3600" dirty="0" smtClean="0"/>
              <a:t>Turn to a neighbor:</a:t>
            </a:r>
          </a:p>
          <a:p>
            <a:pPr lvl="1"/>
            <a:r>
              <a:rPr lang="en-US" sz="3600" dirty="0" smtClean="0"/>
              <a:t>Explain in your own words what the three shifts are in the CCSS</a:t>
            </a:r>
            <a:r>
              <a:rPr lang="en-US" sz="3600" dirty="0"/>
              <a:t> </a:t>
            </a:r>
            <a:r>
              <a:rPr lang="en-US" sz="3600" dirty="0" smtClean="0"/>
              <a:t>and how they will influence instructional practice.</a:t>
            </a:r>
          </a:p>
        </p:txBody>
      </p:sp>
    </p:spTree>
    <p:extLst>
      <p:ext uri="{BB962C8B-B14F-4D97-AF65-F5344CB8AC3E}">
        <p14:creationId xmlns:p14="http://schemas.microsoft.com/office/powerpoint/2010/main" val="3330124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Operationalizing the CCSS S</a:t>
            </a:r>
            <a:r>
              <a:rPr lang="en-US" b="1" dirty="0" smtClean="0"/>
              <a:t>hifts</a:t>
            </a:r>
            <a:r>
              <a:rPr lang="en-US" b="1" dirty="0" smtClean="0">
                <a:solidFill>
                  <a:srgbClr val="FF0000"/>
                </a:solidFill>
              </a:rPr>
              <a:t> </a:t>
            </a:r>
            <a:endParaRPr lang="en-US" sz="1600" b="1" dirty="0"/>
          </a:p>
        </p:txBody>
      </p:sp>
      <p:sp>
        <p:nvSpPr>
          <p:cNvPr id="3" name="Content Placeholder 2"/>
          <p:cNvSpPr>
            <a:spLocks noGrp="1"/>
          </p:cNvSpPr>
          <p:nvPr>
            <p:ph idx="1"/>
          </p:nvPr>
        </p:nvSpPr>
        <p:spPr/>
        <p:txBody>
          <a:bodyPr>
            <a:normAutofit fontScale="92500"/>
          </a:bodyPr>
          <a:lstStyle/>
          <a:p>
            <a:pPr marL="0" indent="0">
              <a:buNone/>
            </a:pPr>
            <a:r>
              <a:rPr lang="en-US" b="1" dirty="0"/>
              <a:t>Do:</a:t>
            </a:r>
          </a:p>
          <a:p>
            <a:pPr marL="0" indent="0">
              <a:buNone/>
            </a:pPr>
            <a:r>
              <a:rPr lang="en-US" dirty="0"/>
              <a:t>Read the standards including critical areas of focus. Know the structure of the standards.</a:t>
            </a:r>
          </a:p>
          <a:p>
            <a:pPr marL="0" indent="0">
              <a:buNone/>
            </a:pPr>
            <a:endParaRPr lang="en-US" dirty="0"/>
          </a:p>
          <a:p>
            <a:pPr marL="0" indent="0">
              <a:buNone/>
            </a:pPr>
            <a:r>
              <a:rPr lang="en-US" dirty="0"/>
              <a:t>Know the major, supporting and additional clusters for your grade.</a:t>
            </a:r>
          </a:p>
          <a:p>
            <a:pPr marL="0" indent="0">
              <a:buNone/>
            </a:pPr>
            <a:endParaRPr lang="en-US" dirty="0"/>
          </a:p>
          <a:p>
            <a:pPr marL="0" indent="0">
              <a:buNone/>
            </a:pPr>
            <a:r>
              <a:rPr lang="en-US" dirty="0"/>
              <a:t>Study the progression documents with colleagues.</a:t>
            </a:r>
          </a:p>
          <a:p>
            <a:pPr marL="0" indent="0">
              <a:buNone/>
            </a:pPr>
            <a:endParaRPr lang="en-US" dirty="0"/>
          </a:p>
        </p:txBody>
      </p:sp>
    </p:spTree>
    <p:extLst>
      <p:ext uri="{BB962C8B-B14F-4D97-AF65-F5344CB8AC3E}">
        <p14:creationId xmlns:p14="http://schemas.microsoft.com/office/powerpoint/2010/main" val="11042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dirty="0" smtClean="0">
                <a:hlinkClick r:id="rId3"/>
              </a:rPr>
              <a:t>Critical Areas of Focus</a:t>
            </a:r>
            <a:r>
              <a:rPr lang="en-US" dirty="0" smtClean="0"/>
              <a:t> included in the introduction of each set of grade level standards.</a:t>
            </a:r>
          </a:p>
          <a:p>
            <a:r>
              <a:rPr lang="en-US" dirty="0" smtClean="0"/>
              <a:t>Major, Supporting, &amp; Additional Clusters</a:t>
            </a:r>
          </a:p>
          <a:p>
            <a:pPr lvl="1"/>
            <a:r>
              <a:rPr lang="en-US" dirty="0" smtClean="0">
                <a:hlinkClick r:id="rId4"/>
              </a:rPr>
              <a:t>K-2 Cluster Document</a:t>
            </a:r>
            <a:endParaRPr lang="en-US" dirty="0" smtClean="0"/>
          </a:p>
          <a:p>
            <a:pPr lvl="1"/>
            <a:r>
              <a:rPr lang="en-US" dirty="0" smtClean="0">
                <a:hlinkClick r:id="rId5"/>
              </a:rPr>
              <a:t>3-5 Cluster Document</a:t>
            </a:r>
            <a:endParaRPr lang="en-US" dirty="0" smtClean="0"/>
          </a:p>
          <a:p>
            <a:r>
              <a:rPr lang="en-US" dirty="0" smtClean="0">
                <a:hlinkClick r:id="rId6"/>
              </a:rPr>
              <a:t>The Progressions</a:t>
            </a:r>
            <a:endParaRPr lang="en-US" dirty="0"/>
          </a:p>
        </p:txBody>
      </p:sp>
    </p:spTree>
    <p:extLst>
      <p:ext uri="{BB962C8B-B14F-4D97-AF65-F5344CB8AC3E}">
        <p14:creationId xmlns:p14="http://schemas.microsoft.com/office/powerpoint/2010/main" val="1413796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The Claims</a:t>
            </a:r>
            <a:endParaRPr lang="en-US" sz="54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4417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Assessment Claims</a:t>
            </a:r>
            <a:endParaRPr lang="en-US" b="1" dirty="0"/>
          </a:p>
        </p:txBody>
      </p:sp>
      <p:sp>
        <p:nvSpPr>
          <p:cNvPr id="3" name="Content Placeholder 2"/>
          <p:cNvSpPr>
            <a:spLocks noGrp="1"/>
          </p:cNvSpPr>
          <p:nvPr>
            <p:ph idx="1"/>
          </p:nvPr>
        </p:nvSpPr>
        <p:spPr>
          <a:xfrm>
            <a:off x="609600" y="1295400"/>
            <a:ext cx="7738533" cy="4800599"/>
          </a:xfrm>
        </p:spPr>
        <p:txBody>
          <a:bodyPr>
            <a:noAutofit/>
          </a:bodyPr>
          <a:lstStyle/>
          <a:p>
            <a:pPr marL="0" indent="0">
              <a:buNone/>
            </a:pPr>
            <a:r>
              <a:rPr lang="en-US" dirty="0"/>
              <a:t>Claim </a:t>
            </a:r>
            <a:r>
              <a:rPr lang="en-US" dirty="0" smtClean="0"/>
              <a:t>1 </a:t>
            </a:r>
            <a:r>
              <a:rPr lang="en-US" dirty="0"/>
              <a:t>– Concepts &amp; Procedures</a:t>
            </a:r>
          </a:p>
          <a:p>
            <a:pPr lvl="1"/>
            <a:r>
              <a:rPr lang="en-US" sz="1800" dirty="0"/>
              <a:t>“Students can explain and apply mathematical concepts and interpret and carry out mathematical procedures with precision and fluency.”</a:t>
            </a:r>
          </a:p>
          <a:p>
            <a:pPr marL="0" indent="0">
              <a:buNone/>
            </a:pPr>
            <a:r>
              <a:rPr lang="en-US" dirty="0"/>
              <a:t>Claim </a:t>
            </a:r>
            <a:r>
              <a:rPr lang="en-US" dirty="0" smtClean="0"/>
              <a:t>2 </a:t>
            </a:r>
            <a:r>
              <a:rPr lang="en-US" dirty="0"/>
              <a:t>– Problem Solving</a:t>
            </a:r>
          </a:p>
          <a:p>
            <a:pPr lvl="1"/>
            <a:r>
              <a:rPr lang="en-US" sz="1800" dirty="0"/>
              <a:t>“Students can solve a range of complex well-posed problems in pure and applied mathematics, making productive use of knowledge and problem solving strategies.”</a:t>
            </a:r>
          </a:p>
          <a:p>
            <a:pPr marL="0" indent="0">
              <a:buNone/>
            </a:pPr>
            <a:r>
              <a:rPr lang="en-US" dirty="0"/>
              <a:t>Claim </a:t>
            </a:r>
            <a:r>
              <a:rPr lang="en-US" dirty="0" smtClean="0"/>
              <a:t>3 </a:t>
            </a:r>
            <a:r>
              <a:rPr lang="en-US" dirty="0"/>
              <a:t>– Communicating Reasoning</a:t>
            </a:r>
          </a:p>
          <a:p>
            <a:pPr lvl="1"/>
            <a:r>
              <a:rPr lang="en-US" sz="1800" dirty="0"/>
              <a:t>“Students can clearly and precisely construct viable arguments to support their own reasoning and to critique the reasoning of others.”</a:t>
            </a:r>
          </a:p>
          <a:p>
            <a:pPr marL="0" indent="0">
              <a:buNone/>
            </a:pPr>
            <a:r>
              <a:rPr lang="en-US" dirty="0"/>
              <a:t>Claim </a:t>
            </a:r>
            <a:r>
              <a:rPr lang="en-US" dirty="0" smtClean="0"/>
              <a:t>4 </a:t>
            </a:r>
            <a:r>
              <a:rPr lang="en-US" dirty="0"/>
              <a:t>– Modeling and Data Analysis</a:t>
            </a:r>
          </a:p>
          <a:p>
            <a:pPr lvl="1"/>
            <a:r>
              <a:rPr lang="en-US" sz="1800" dirty="0"/>
              <a:t>“Students can analyze complex, real-world scenarios and can construct and use mathematical models to interpret and solve problems.”</a:t>
            </a:r>
          </a:p>
        </p:txBody>
      </p:sp>
    </p:spTree>
    <p:extLst>
      <p:ext uri="{BB962C8B-B14F-4D97-AF65-F5344CB8AC3E}">
        <p14:creationId xmlns:p14="http://schemas.microsoft.com/office/powerpoint/2010/main" val="6369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86118"/>
            <a:ext cx="8229600" cy="1552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Claim 1 Concepts and Procedures</a:t>
            </a:r>
          </a:p>
          <a:p>
            <a:pPr algn="l"/>
            <a:r>
              <a:rPr lang="en-US" sz="2800" dirty="0" smtClean="0"/>
              <a:t>Grade 4 </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4164419"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05165" y="2309674"/>
            <a:ext cx="3962400" cy="2862322"/>
          </a:xfrm>
          <a:prstGeom prst="rect">
            <a:avLst/>
          </a:prstGeom>
          <a:noFill/>
          <a:ln>
            <a:solidFill>
              <a:schemeClr val="tx1"/>
            </a:solidFill>
          </a:ln>
        </p:spPr>
        <p:txBody>
          <a:bodyPr wrap="square" rtlCol="0">
            <a:spAutoFit/>
          </a:bodyPr>
          <a:lstStyle/>
          <a:p>
            <a:r>
              <a:rPr lang="en-US" dirty="0" smtClean="0"/>
              <a:t>Select </a:t>
            </a:r>
            <a:r>
              <a:rPr lang="en-US" dirty="0"/>
              <a:t>the list of numbers that are </a:t>
            </a:r>
            <a:r>
              <a:rPr lang="en-US" b="1" dirty="0"/>
              <a:t>all </a:t>
            </a:r>
            <a:r>
              <a:rPr lang="en-US" dirty="0"/>
              <a:t>multiples of 8</a:t>
            </a:r>
            <a:r>
              <a:rPr lang="en-US" dirty="0" smtClean="0"/>
              <a:t>.</a:t>
            </a:r>
          </a:p>
          <a:p>
            <a:endParaRPr lang="en-US" dirty="0"/>
          </a:p>
          <a:p>
            <a:endParaRPr lang="en-US" dirty="0"/>
          </a:p>
          <a:p>
            <a:r>
              <a:rPr lang="en-US" dirty="0"/>
              <a:t>A. 8, 18, 24, 44 </a:t>
            </a:r>
          </a:p>
          <a:p>
            <a:r>
              <a:rPr lang="en-US" dirty="0"/>
              <a:t>B. 8, 26, 44, 62 </a:t>
            </a:r>
          </a:p>
          <a:p>
            <a:r>
              <a:rPr lang="en-US" dirty="0"/>
              <a:t>C. 16, 32, 48, 64 </a:t>
            </a:r>
          </a:p>
          <a:p>
            <a:r>
              <a:rPr lang="en-US" dirty="0"/>
              <a:t>D. 40, 48, 54, 76 </a:t>
            </a:r>
          </a:p>
          <a:p>
            <a:r>
              <a:rPr lang="en-US" dirty="0"/>
              <a:t>	</a:t>
            </a:r>
          </a:p>
          <a:p>
            <a:endParaRPr lang="en-US" dirty="0"/>
          </a:p>
        </p:txBody>
      </p:sp>
      <p:sp>
        <p:nvSpPr>
          <p:cNvPr id="4" name="TextBox 3"/>
          <p:cNvSpPr txBox="1"/>
          <p:nvPr/>
        </p:nvSpPr>
        <p:spPr>
          <a:xfrm>
            <a:off x="457200" y="2286000"/>
            <a:ext cx="3962400" cy="646331"/>
          </a:xfrm>
          <a:prstGeom prst="rect">
            <a:avLst/>
          </a:prstGeom>
          <a:noFill/>
          <a:ln>
            <a:solidFill>
              <a:schemeClr val="tx1"/>
            </a:solidFill>
          </a:ln>
        </p:spPr>
        <p:txBody>
          <a:bodyPr wrap="square" rtlCol="0">
            <a:spAutoFit/>
          </a:bodyPr>
          <a:lstStyle/>
          <a:p>
            <a:r>
              <a:rPr lang="en-US" b="1" dirty="0"/>
              <a:t>Example Stem: </a:t>
            </a:r>
            <a:r>
              <a:rPr lang="en-US" dirty="0"/>
              <a:t>Drag numbers into the boxes to make factor pairs of 12. 	</a:t>
            </a:r>
          </a:p>
        </p:txBody>
      </p:sp>
    </p:spTree>
    <p:extLst>
      <p:ext uri="{BB962C8B-B14F-4D97-AF65-F5344CB8AC3E}">
        <p14:creationId xmlns:p14="http://schemas.microsoft.com/office/powerpoint/2010/main" val="3333422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Grade 3</a:t>
            </a:r>
            <a:endParaRPr lang="en-US" sz="2400" dirty="0"/>
          </a:p>
        </p:txBody>
      </p:sp>
      <p:sp>
        <p:nvSpPr>
          <p:cNvPr id="4" name="Title 1"/>
          <p:cNvSpPr>
            <a:spLocks noGrp="1"/>
          </p:cNvSpPr>
          <p:nvPr>
            <p:ph type="title"/>
          </p:nvPr>
        </p:nvSpPr>
        <p:spPr/>
        <p:txBody>
          <a:bodyPr/>
          <a:lstStyle/>
          <a:p>
            <a:r>
              <a:rPr lang="en-US" dirty="0" smtClean="0"/>
              <a:t>Claim 2 Problem Solving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0" y="2667000"/>
            <a:ext cx="897232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126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Claim 3 Communicating Reasoning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4" y="1447800"/>
            <a:ext cx="848035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989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4 Modeling and Data Analysis</a:t>
            </a:r>
            <a:endParaRPr lang="en-US" dirty="0"/>
          </a:p>
        </p:txBody>
      </p:sp>
      <p:pic>
        <p:nvPicPr>
          <p:cNvPr id="4" name="Content Placeholder 3"/>
          <p:cNvPicPr>
            <a:picLocks noGrp="1"/>
          </p:cNvPicPr>
          <p:nvPr>
            <p:ph idx="1"/>
          </p:nvPr>
        </p:nvPicPr>
        <p:blipFill>
          <a:blip r:embed="rId3"/>
          <a:stretch>
            <a:fillRect/>
          </a:stretch>
        </p:blipFill>
        <p:spPr>
          <a:xfrm>
            <a:off x="228600" y="1295400"/>
            <a:ext cx="8686800" cy="5257800"/>
          </a:xfrm>
          <a:prstGeom prst="rect">
            <a:avLst/>
          </a:prstGeom>
        </p:spPr>
      </p:pic>
    </p:spTree>
    <p:extLst>
      <p:ext uri="{BB962C8B-B14F-4D97-AF65-F5344CB8AC3E}">
        <p14:creationId xmlns:p14="http://schemas.microsoft.com/office/powerpoint/2010/main" val="33394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Contrasting the Claims - Activity</a:t>
            </a:r>
            <a:endParaRPr lang="en-US" b="1" dirty="0"/>
          </a:p>
        </p:txBody>
      </p:sp>
      <p:sp>
        <p:nvSpPr>
          <p:cNvPr id="2" name="Content Placeholder 1"/>
          <p:cNvSpPr>
            <a:spLocks noGrp="1"/>
          </p:cNvSpPr>
          <p:nvPr>
            <p:ph idx="1"/>
          </p:nvPr>
        </p:nvSpPr>
        <p:spPr/>
        <p:txBody>
          <a:bodyPr/>
          <a:lstStyle/>
          <a:p>
            <a:r>
              <a:rPr lang="en-US" sz="2800" dirty="0" smtClean="0"/>
              <a:t>Individually review the items on the ‘Contrasting the Claims’ Worksheet.</a:t>
            </a:r>
          </a:p>
          <a:p>
            <a:r>
              <a:rPr lang="en-US" sz="2800" dirty="0" smtClean="0"/>
              <a:t>Review with a partner the items by claim number.</a:t>
            </a:r>
          </a:p>
          <a:p>
            <a:pPr marL="347472" lvl="2" indent="0">
              <a:spcBef>
                <a:spcPts val="400"/>
              </a:spcBef>
              <a:buSzPct val="68000"/>
              <a:buNone/>
            </a:pPr>
            <a:endParaRPr lang="en-US" sz="2000" dirty="0" smtClean="0"/>
          </a:p>
          <a:p>
            <a:pPr marL="603504" lvl="2" indent="-256032">
              <a:spcBef>
                <a:spcPts val="400"/>
              </a:spcBef>
              <a:buSzPct val="68000"/>
              <a:buFont typeface="Wingdings 3"/>
              <a:buChar char=""/>
            </a:pPr>
            <a:r>
              <a:rPr lang="en-US" sz="2400" dirty="0" smtClean="0"/>
              <a:t>What are the differences in the way the problems are written by claim?</a:t>
            </a:r>
          </a:p>
          <a:p>
            <a:pPr marL="603504" lvl="2" indent="-256032">
              <a:spcBef>
                <a:spcPts val="400"/>
              </a:spcBef>
              <a:buSzPct val="68000"/>
              <a:buFont typeface="Wingdings 3"/>
              <a:buChar char=""/>
            </a:pPr>
            <a:endParaRPr lang="en-US" sz="2400" dirty="0" smtClean="0"/>
          </a:p>
          <a:p>
            <a:pPr marL="603504" lvl="2" indent="-256032">
              <a:spcBef>
                <a:spcPts val="400"/>
              </a:spcBef>
              <a:buSzPct val="68000"/>
              <a:buFont typeface="Wingdings 3"/>
              <a:buChar char=""/>
            </a:pPr>
            <a:r>
              <a:rPr lang="en-US" sz="2400" dirty="0" smtClean="0"/>
              <a:t>How does the focus on four claims change the way you might instruct and assess students in the classroom or does it?</a:t>
            </a:r>
          </a:p>
          <a:p>
            <a:pPr marL="603504" lvl="2" indent="-256032">
              <a:spcBef>
                <a:spcPts val="400"/>
              </a:spcBef>
              <a:buSzPct val="68000"/>
              <a:buFont typeface="Wingdings 3"/>
              <a:buChar char=""/>
            </a:pPr>
            <a:endParaRPr lang="en-US" sz="800" dirty="0" smtClean="0"/>
          </a:p>
          <a:p>
            <a:pPr marL="603504" lvl="2" indent="-256032">
              <a:spcBef>
                <a:spcPts val="400"/>
              </a:spcBef>
              <a:buSzPct val="68000"/>
              <a:buFont typeface="Wingdings 3"/>
              <a:buChar char=""/>
            </a:pPr>
            <a:endParaRPr lang="en-US" sz="2000" dirty="0" smtClean="0"/>
          </a:p>
          <a:p>
            <a:pPr lvl="1"/>
            <a:endParaRPr lang="en-US" dirty="0"/>
          </a:p>
        </p:txBody>
      </p:sp>
    </p:spTree>
    <p:extLst>
      <p:ext uri="{BB962C8B-B14F-4D97-AF65-F5344CB8AC3E}">
        <p14:creationId xmlns:p14="http://schemas.microsoft.com/office/powerpoint/2010/main" val="81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smtClean="0"/>
              <a:t>Where have we come from…</a:t>
            </a:r>
          </a:p>
          <a:p>
            <a:pPr marL="0" indent="0">
              <a:buNone/>
            </a:pPr>
            <a:r>
              <a:rPr lang="en-US" dirty="0" smtClean="0"/>
              <a:t>What are we doing well…</a:t>
            </a:r>
          </a:p>
          <a:p>
            <a:pPr marL="0" indent="0">
              <a:buNone/>
            </a:pPr>
            <a:r>
              <a:rPr lang="en-US" dirty="0" smtClean="0"/>
              <a:t>How can we enhance our practice…</a:t>
            </a:r>
          </a:p>
          <a:p>
            <a:pPr marL="0" indent="0">
              <a:buNone/>
            </a:pPr>
            <a:endParaRPr lang="en-US" dirty="0" smtClean="0"/>
          </a:p>
          <a:p>
            <a:pPr marL="0" indent="0">
              <a:buNone/>
            </a:pPr>
            <a:endParaRPr lang="en-US" dirty="0" smtClean="0"/>
          </a:p>
        </p:txBody>
      </p:sp>
      <p:pic>
        <p:nvPicPr>
          <p:cNvPr id="1030" name="Picture 6" descr="http://martybugs.net/gallery/photos/IMG_A06048_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5548694" cy="37009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25877"/>
            <a:ext cx="5767271" cy="337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3.bp.blogspot.com/-sVGkSttcfoA/Uoiq9b0AmsI/AAAAAAAAAlo/0Xs-mdYnwqM/s1600/1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5424" y="2297017"/>
            <a:ext cx="5908140" cy="3936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869" y="6233316"/>
            <a:ext cx="8375801" cy="646331"/>
          </a:xfrm>
          <a:prstGeom prst="rect">
            <a:avLst/>
          </a:prstGeom>
        </p:spPr>
        <p:txBody>
          <a:bodyPr wrap="square">
            <a:spAutoFit/>
          </a:bodyPr>
          <a:lstStyle/>
          <a:p>
            <a:r>
              <a:rPr lang="en-US" dirty="0"/>
              <a:t>“Becoming is better than being.” </a:t>
            </a:r>
            <a:br>
              <a:rPr lang="en-US" dirty="0"/>
            </a:br>
            <a:r>
              <a:rPr lang="en-US" dirty="0"/>
              <a:t>― </a:t>
            </a:r>
            <a:r>
              <a:rPr lang="en-US" dirty="0">
                <a:hlinkClick r:id="rId6"/>
              </a:rPr>
              <a:t>Carol S. </a:t>
            </a:r>
            <a:r>
              <a:rPr lang="en-US" dirty="0" err="1">
                <a:hlinkClick r:id="rId6"/>
              </a:rPr>
              <a:t>Dweck</a:t>
            </a:r>
            <a:r>
              <a:rPr lang="en-US" dirty="0"/>
              <a:t>, </a:t>
            </a:r>
            <a:r>
              <a:rPr lang="en-US" i="1" dirty="0">
                <a:hlinkClick r:id="rId7"/>
              </a:rPr>
              <a:t>Mindset: The New Psychology Of Success</a:t>
            </a:r>
            <a:endParaRPr lang="en-US" dirty="0"/>
          </a:p>
        </p:txBody>
      </p:sp>
    </p:spTree>
    <p:extLst>
      <p:ext uri="{BB962C8B-B14F-4D97-AF65-F5344CB8AC3E}">
        <p14:creationId xmlns:p14="http://schemas.microsoft.com/office/powerpoint/2010/main" val="56509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0"/>
                                        </p:tgtEl>
                                      </p:cBhvr>
                                    </p:animEffect>
                                    <p:set>
                                      <p:cBhvr>
                                        <p:cTn id="12" dur="1" fill="hold">
                                          <p:stCondLst>
                                            <p:cond delay="499"/>
                                          </p:stCondLst>
                                        </p:cTn>
                                        <p:tgtEl>
                                          <p:spTgt spid="10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74"/>
                                        </p:tgtEl>
                                      </p:cBhvr>
                                    </p:animEffect>
                                    <p:set>
                                      <p:cBhvr>
                                        <p:cTn id="22" dur="1" fill="hold">
                                          <p:stCondLst>
                                            <p:cond delay="499"/>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Adapting Problems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997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074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b="1" dirty="0" smtClean="0"/>
              <a:t>Item Types</a:t>
            </a:r>
            <a:endParaRPr lang="en-US" sz="5400"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58326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 Item Types</a:t>
            </a:r>
            <a:endParaRPr lang="en-US" b="1" dirty="0"/>
          </a:p>
        </p:txBody>
      </p:sp>
      <p:sp>
        <p:nvSpPr>
          <p:cNvPr id="3" name="Content Placeholder 2"/>
          <p:cNvSpPr>
            <a:spLocks noGrp="1"/>
          </p:cNvSpPr>
          <p:nvPr>
            <p:ph idx="1"/>
          </p:nvPr>
        </p:nvSpPr>
        <p:spPr>
          <a:xfrm>
            <a:off x="872067" y="1600200"/>
            <a:ext cx="7408333" cy="4525963"/>
          </a:xfrm>
        </p:spPr>
        <p:txBody>
          <a:bodyPr numCol="1">
            <a:noAutofit/>
          </a:bodyPr>
          <a:lstStyle/>
          <a:p>
            <a:r>
              <a:rPr lang="en-US" sz="2800" dirty="0" smtClean="0"/>
              <a:t>Multiple Choice</a:t>
            </a:r>
          </a:p>
          <a:p>
            <a:pPr lvl="1"/>
            <a:r>
              <a:rPr lang="en-US" sz="2400" dirty="0" smtClean="0"/>
              <a:t>Single correct answer</a:t>
            </a:r>
          </a:p>
          <a:p>
            <a:pPr lvl="1"/>
            <a:r>
              <a:rPr lang="en-US" sz="2400" dirty="0" smtClean="0"/>
              <a:t>Multiple correct answers</a:t>
            </a:r>
          </a:p>
          <a:p>
            <a:r>
              <a:rPr lang="en-US" sz="2800" dirty="0" smtClean="0"/>
              <a:t>Equation/Numeric</a:t>
            </a:r>
          </a:p>
          <a:p>
            <a:r>
              <a:rPr lang="en-US" sz="2800" dirty="0" smtClean="0"/>
              <a:t>Matching Table</a:t>
            </a:r>
          </a:p>
          <a:p>
            <a:r>
              <a:rPr lang="en-US" sz="2800" dirty="0" smtClean="0"/>
              <a:t>Fill-in Table</a:t>
            </a:r>
          </a:p>
          <a:p>
            <a:r>
              <a:rPr lang="en-US" sz="2800" dirty="0" smtClean="0"/>
              <a:t>Grid Items</a:t>
            </a:r>
          </a:p>
          <a:p>
            <a:pPr lvl="1"/>
            <a:r>
              <a:rPr lang="en-US" sz="2400" dirty="0" smtClean="0"/>
              <a:t>Drag and Drop</a:t>
            </a:r>
          </a:p>
          <a:p>
            <a:pPr lvl="1"/>
            <a:r>
              <a:rPr lang="en-US" sz="2400" dirty="0" smtClean="0"/>
              <a:t>Graphing</a:t>
            </a:r>
          </a:p>
          <a:p>
            <a:pPr lvl="1"/>
            <a:r>
              <a:rPr lang="en-US" sz="2400" dirty="0" smtClean="0"/>
              <a:t>Hot Spot</a:t>
            </a:r>
          </a:p>
        </p:txBody>
      </p:sp>
    </p:spTree>
    <p:extLst>
      <p:ext uri="{BB962C8B-B14F-4D97-AF65-F5344CB8AC3E}">
        <p14:creationId xmlns:p14="http://schemas.microsoft.com/office/powerpoint/2010/main" val="4097271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Multiple Choice –</a:t>
            </a:r>
            <a:r>
              <a:rPr lang="en-US" dirty="0"/>
              <a:t> </a:t>
            </a:r>
            <a:r>
              <a:rPr lang="en-US" sz="2700" dirty="0" smtClean="0"/>
              <a:t>single correct response</a:t>
            </a:r>
            <a:endParaRPr lang="en-US" sz="27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9600" y="1828800"/>
            <a:ext cx="7620000" cy="482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1219200"/>
            <a:ext cx="1180131" cy="461665"/>
          </a:xfrm>
          <a:prstGeom prst="rect">
            <a:avLst/>
          </a:prstGeom>
          <a:noFill/>
        </p:spPr>
        <p:txBody>
          <a:bodyPr wrap="none" rtlCol="0">
            <a:spAutoFit/>
          </a:bodyPr>
          <a:lstStyle/>
          <a:p>
            <a:r>
              <a:rPr lang="en-US" sz="2400" dirty="0" smtClean="0"/>
              <a:t>Grade 3</a:t>
            </a:r>
            <a:endParaRPr lang="en-US" sz="2400" dirty="0"/>
          </a:p>
        </p:txBody>
      </p:sp>
    </p:spTree>
    <p:extLst>
      <p:ext uri="{BB962C8B-B14F-4D97-AF65-F5344CB8AC3E}">
        <p14:creationId xmlns:p14="http://schemas.microsoft.com/office/powerpoint/2010/main" val="2702565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381000"/>
            <a:ext cx="8229600" cy="1143000"/>
          </a:xfrm>
        </p:spPr>
        <p:txBody>
          <a:bodyPr>
            <a:normAutofit/>
          </a:bodyPr>
          <a:lstStyle/>
          <a:p>
            <a:r>
              <a:rPr lang="en-US" dirty="0" smtClean="0"/>
              <a:t>Multiple Choice – </a:t>
            </a:r>
            <a:r>
              <a:rPr lang="en-US" sz="2700" dirty="0" smtClean="0"/>
              <a:t>multiple correct responses</a:t>
            </a:r>
            <a:endParaRPr lang="en-US" sz="27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534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20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Equation/</a:t>
            </a:r>
            <a:r>
              <a:rPr lang="en-US" b="1" dirty="0" smtClean="0"/>
              <a:t>Numeric</a:t>
            </a:r>
            <a:endParaRPr lang="en-US" b="1" dirty="0"/>
          </a:p>
        </p:txBody>
      </p:sp>
      <p:sp>
        <p:nvSpPr>
          <p:cNvPr id="2" name="Content Placeholder 1"/>
          <p:cNvSpPr>
            <a:spLocks noGrp="1"/>
          </p:cNvSpPr>
          <p:nvPr>
            <p:ph idx="1"/>
          </p:nvPr>
        </p:nvSpPr>
        <p:spPr>
          <a:xfrm>
            <a:off x="699653" y="1667467"/>
            <a:ext cx="7408333" cy="3450696"/>
          </a:xfrm>
        </p:spPr>
        <p:txBody>
          <a:bodyPr>
            <a:normAutofit fontScale="92500"/>
          </a:bodyPr>
          <a:lstStyle/>
          <a:p>
            <a:pPr marL="0" indent="0">
              <a:buNone/>
            </a:pPr>
            <a:r>
              <a:rPr lang="en-US" dirty="0" smtClean="0"/>
              <a:t>A </a:t>
            </a:r>
            <a:r>
              <a:rPr lang="en-US" u="sng" dirty="0" smtClean="0"/>
              <a:t>triangular-shaped garden </a:t>
            </a:r>
            <a:r>
              <a:rPr lang="en-US" dirty="0" smtClean="0"/>
              <a:t>is shown.</a:t>
            </a:r>
          </a:p>
          <a:p>
            <a:endParaRPr lang="en-US" dirty="0"/>
          </a:p>
          <a:p>
            <a:endParaRPr lang="en-US" dirty="0" smtClean="0"/>
          </a:p>
          <a:p>
            <a:endParaRPr lang="en-US" dirty="0"/>
          </a:p>
          <a:p>
            <a:pPr marL="0" indent="0">
              <a:buNone/>
            </a:pPr>
            <a:endParaRPr lang="en-US" dirty="0"/>
          </a:p>
          <a:p>
            <a:pPr marL="0" indent="0">
              <a:buNone/>
            </a:pPr>
            <a:r>
              <a:rPr lang="en-US" dirty="0" smtClean="0"/>
              <a:t>Enter the area of the </a:t>
            </a:r>
            <a:r>
              <a:rPr lang="en-US" u="sng" dirty="0" smtClean="0"/>
              <a:t>garden</a:t>
            </a:r>
            <a:r>
              <a:rPr lang="en-US" dirty="0" smtClean="0"/>
              <a:t>, in square </a:t>
            </a:r>
            <a:r>
              <a:rPr lang="en-US" u="sng" dirty="0" smtClean="0"/>
              <a:t>meters.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1983506" cy="152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398535"/>
            <a:ext cx="1181734" cy="461665"/>
          </a:xfrm>
          <a:prstGeom prst="rect">
            <a:avLst/>
          </a:prstGeom>
          <a:noFill/>
        </p:spPr>
        <p:txBody>
          <a:bodyPr wrap="none" rtlCol="0">
            <a:spAutoFit/>
          </a:bodyPr>
          <a:lstStyle/>
          <a:p>
            <a:r>
              <a:rPr lang="en-US" sz="2400" dirty="0" smtClean="0"/>
              <a:t>Grade 5</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535" y="4953000"/>
            <a:ext cx="4838066" cy="17950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980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Equation</a:t>
            </a:r>
            <a:r>
              <a:rPr lang="en-US" dirty="0" smtClean="0"/>
              <a:t>/Numeric</a:t>
            </a:r>
            <a:endParaRPr lang="en-US" dirty="0"/>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620000" cy="526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068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990600"/>
          </a:xfrm>
        </p:spPr>
        <p:txBody>
          <a:bodyPr/>
          <a:lstStyle/>
          <a:p>
            <a:r>
              <a:rPr lang="en-US" dirty="0" smtClean="0"/>
              <a:t>Matching Table</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20000" cy="582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091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Table</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447800"/>
            <a:ext cx="84010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223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0733" y="152400"/>
            <a:ext cx="7924800" cy="1143000"/>
          </a:xfrm>
        </p:spPr>
        <p:txBody>
          <a:bodyPr/>
          <a:lstStyle/>
          <a:p>
            <a:r>
              <a:rPr lang="en-US" dirty="0" smtClean="0"/>
              <a:t>Drag and Drop</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410575"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424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CCSS Shifts</a:t>
            </a:r>
            <a:endParaRPr lang="en-US" dirty="0"/>
          </a:p>
        </p:txBody>
      </p:sp>
      <p:sp>
        <p:nvSpPr>
          <p:cNvPr id="3" name="Content Placeholder 2"/>
          <p:cNvSpPr>
            <a:spLocks noGrp="1"/>
          </p:cNvSpPr>
          <p:nvPr>
            <p:ph type="body" idx="1"/>
          </p:nvPr>
        </p:nvSpPr>
        <p:spPr/>
        <p:txBody>
          <a:bodyPr>
            <a:noAutofit/>
          </a:bodyPr>
          <a:lstStyle/>
          <a:p>
            <a:r>
              <a:rPr lang="en-US" sz="3600" dirty="0" smtClean="0">
                <a:solidFill>
                  <a:srgbClr val="FF0000"/>
                </a:solidFill>
              </a:rPr>
              <a:t>Focus</a:t>
            </a:r>
          </a:p>
          <a:p>
            <a:r>
              <a:rPr lang="en-US" sz="3600" dirty="0" smtClean="0">
                <a:solidFill>
                  <a:srgbClr val="FF0000"/>
                </a:solidFill>
              </a:rPr>
              <a:t>Coherence</a:t>
            </a:r>
          </a:p>
          <a:p>
            <a:r>
              <a:rPr lang="en-US" sz="3600" dirty="0" smtClean="0">
                <a:solidFill>
                  <a:srgbClr val="FF0000"/>
                </a:solidFill>
              </a:rPr>
              <a:t>Rigor</a:t>
            </a:r>
          </a:p>
        </p:txBody>
      </p:sp>
    </p:spTree>
    <p:extLst>
      <p:ext uri="{BB962C8B-B14F-4D97-AF65-F5344CB8AC3E}">
        <p14:creationId xmlns:p14="http://schemas.microsoft.com/office/powerpoint/2010/main" val="1156853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Drag and Drop</a:t>
            </a:r>
            <a:endParaRPr lang="en-US" dirty="0"/>
          </a:p>
        </p:txBody>
      </p:sp>
      <p:pic>
        <p:nvPicPr>
          <p:cNvPr id="4" name="Content Placeholder 3"/>
          <p:cNvPicPr>
            <a:picLocks noGrp="1"/>
          </p:cNvPicPr>
          <p:nvPr>
            <p:ph idx="1"/>
          </p:nvPr>
        </p:nvPicPr>
        <p:blipFill>
          <a:blip r:embed="rId2"/>
          <a:stretch>
            <a:fillRect/>
          </a:stretch>
        </p:blipFill>
        <p:spPr>
          <a:xfrm>
            <a:off x="304800" y="1295400"/>
            <a:ext cx="8534400" cy="5181600"/>
          </a:xfrm>
          <a:prstGeom prst="rect">
            <a:avLst/>
          </a:prstGeom>
        </p:spPr>
      </p:pic>
    </p:spTree>
    <p:extLst>
      <p:ext uri="{BB962C8B-B14F-4D97-AF65-F5344CB8AC3E}">
        <p14:creationId xmlns:p14="http://schemas.microsoft.com/office/powerpoint/2010/main" val="1594318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839" y="29378"/>
            <a:ext cx="8229600" cy="1143000"/>
          </a:xfrm>
        </p:spPr>
        <p:txBody>
          <a:bodyPr/>
          <a:lstStyle/>
          <a:p>
            <a:r>
              <a:rPr lang="en-US" dirty="0" smtClean="0"/>
              <a:t>Graphing</a:t>
            </a:r>
            <a:endParaRPr lang="en-US" dirty="0"/>
          </a:p>
        </p:txBody>
      </p:sp>
      <p:sp>
        <p:nvSpPr>
          <p:cNvPr id="4" name="Content Placeholder 3"/>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14" y="1143000"/>
            <a:ext cx="86296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879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Hot Spot</a:t>
            </a:r>
            <a:endParaRPr lang="en-US" dirty="0"/>
          </a:p>
        </p:txBody>
      </p:sp>
      <p:sp>
        <p:nvSpPr>
          <p:cNvPr id="5" name="Content Placeholder 4"/>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8916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949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Item Type Implications</a:t>
            </a:r>
            <a:endParaRPr lang="en-US" b="1" dirty="0"/>
          </a:p>
        </p:txBody>
      </p:sp>
      <p:sp>
        <p:nvSpPr>
          <p:cNvPr id="2" name="Content Placeholder 1"/>
          <p:cNvSpPr>
            <a:spLocks noGrp="1"/>
          </p:cNvSpPr>
          <p:nvPr>
            <p:ph idx="1"/>
          </p:nvPr>
        </p:nvSpPr>
        <p:spPr/>
        <p:txBody>
          <a:bodyPr>
            <a:normAutofit/>
          </a:bodyPr>
          <a:lstStyle/>
          <a:p>
            <a:pPr marL="0" indent="0">
              <a:buNone/>
            </a:pPr>
            <a:r>
              <a:rPr lang="en-US" sz="2800" dirty="0" smtClean="0"/>
              <a:t>Review the ‘Item Type’ worksheet and talk to a partner about these questions. Be prepared to share your discussion:</a:t>
            </a:r>
          </a:p>
          <a:p>
            <a:pPr marL="0" indent="0">
              <a:buNone/>
            </a:pPr>
            <a:endParaRPr lang="en-US" sz="800" dirty="0" smtClean="0"/>
          </a:p>
          <a:p>
            <a:r>
              <a:rPr lang="en-US" sz="2800" dirty="0" smtClean="0"/>
              <a:t>What implications do these item types have, if any, on your instruction and assessment of students?</a:t>
            </a:r>
          </a:p>
          <a:p>
            <a:endParaRPr lang="en-US" sz="800" dirty="0"/>
          </a:p>
          <a:p>
            <a:r>
              <a:rPr lang="en-US" sz="2800" dirty="0"/>
              <a:t>What resources do you have that might allow you to create similar items and imbed them in instruction and assessment</a:t>
            </a:r>
            <a:r>
              <a:rPr lang="en-US" sz="2800" dirty="0" smtClean="0"/>
              <a:t>?</a:t>
            </a:r>
            <a:endParaRPr lang="en-US" sz="2800" dirty="0"/>
          </a:p>
        </p:txBody>
      </p:sp>
    </p:spTree>
    <p:extLst>
      <p:ext uri="{BB962C8B-B14F-4D97-AF65-F5344CB8AC3E}">
        <p14:creationId xmlns:p14="http://schemas.microsoft.com/office/powerpoint/2010/main" val="128357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Depth of Knowledge</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0817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noAutofit/>
          </a:bodyPr>
          <a:lstStyle/>
          <a:p>
            <a:r>
              <a:rPr lang="en-US" sz="4000" dirty="0" smtClean="0"/>
              <a:t>Cognitive Rigor and Depth of Knowledge</a:t>
            </a:r>
            <a:endParaRPr lang="en-US" sz="4000" dirty="0"/>
          </a:p>
        </p:txBody>
      </p:sp>
      <p:sp>
        <p:nvSpPr>
          <p:cNvPr id="3" name="Content Placeholder 2"/>
          <p:cNvSpPr>
            <a:spLocks noGrp="1"/>
          </p:cNvSpPr>
          <p:nvPr>
            <p:ph idx="1"/>
          </p:nvPr>
        </p:nvSpPr>
        <p:spPr>
          <a:xfrm>
            <a:off x="457200" y="1600200"/>
            <a:ext cx="8229600" cy="4619466"/>
          </a:xfrm>
        </p:spPr>
        <p:txBody>
          <a:bodyPr>
            <a:normAutofit fontScale="85000" lnSpcReduction="20000"/>
          </a:bodyPr>
          <a:lstStyle/>
          <a:p>
            <a:r>
              <a:rPr lang="en-US" dirty="0" smtClean="0"/>
              <a:t>Level of complexity of cognitive demand </a:t>
            </a:r>
          </a:p>
          <a:p>
            <a:pPr lvl="1"/>
            <a:r>
              <a:rPr lang="en-US" u="sng" dirty="0" smtClean="0"/>
              <a:t>Level 1</a:t>
            </a:r>
            <a:r>
              <a:rPr lang="en-US" dirty="0" smtClean="0"/>
              <a:t>: Recall and Reproduction</a:t>
            </a:r>
          </a:p>
          <a:p>
            <a:pPr lvl="2"/>
            <a:r>
              <a:rPr lang="en-US" dirty="0" smtClean="0"/>
              <a:t>Requires eliciting information such as a fact, definition, term, </a:t>
            </a:r>
            <a:br>
              <a:rPr lang="en-US" dirty="0" smtClean="0"/>
            </a:br>
            <a:r>
              <a:rPr lang="en-US" dirty="0" smtClean="0"/>
              <a:t>or a simple procedure, as well as performing a simple algorithm </a:t>
            </a:r>
            <a:br>
              <a:rPr lang="en-US" dirty="0" smtClean="0"/>
            </a:br>
            <a:r>
              <a:rPr lang="en-US" dirty="0" smtClean="0"/>
              <a:t>or applying a formula.</a:t>
            </a:r>
          </a:p>
          <a:p>
            <a:pPr lvl="1"/>
            <a:r>
              <a:rPr lang="en-US" u="sng" dirty="0" smtClean="0"/>
              <a:t>Level 2</a:t>
            </a:r>
            <a:r>
              <a:rPr lang="en-US" dirty="0" smtClean="0"/>
              <a:t>: Basic Skills and Concepts</a:t>
            </a:r>
          </a:p>
          <a:p>
            <a:pPr lvl="2"/>
            <a:r>
              <a:rPr lang="en-US" dirty="0" smtClean="0"/>
              <a:t>Requires the engagement of some mental processing beyond </a:t>
            </a:r>
            <a:br>
              <a:rPr lang="en-US" dirty="0" smtClean="0"/>
            </a:br>
            <a:r>
              <a:rPr lang="en-US" dirty="0" smtClean="0"/>
              <a:t>a recall of information.</a:t>
            </a:r>
          </a:p>
          <a:p>
            <a:pPr lvl="1"/>
            <a:r>
              <a:rPr lang="en-US" u="sng" dirty="0" smtClean="0"/>
              <a:t>Level 3</a:t>
            </a:r>
            <a:r>
              <a:rPr lang="en-US" dirty="0" smtClean="0"/>
              <a:t>: Strategic Thinking and Reasoning</a:t>
            </a:r>
          </a:p>
          <a:p>
            <a:pPr lvl="2"/>
            <a:r>
              <a:rPr lang="en-US" dirty="0" smtClean="0"/>
              <a:t>Requires reasoning, planning, using evidence, and explanations </a:t>
            </a:r>
            <a:br>
              <a:rPr lang="en-US" dirty="0" smtClean="0"/>
            </a:br>
            <a:r>
              <a:rPr lang="en-US" dirty="0" smtClean="0"/>
              <a:t>of thinking. </a:t>
            </a:r>
          </a:p>
          <a:p>
            <a:pPr lvl="1"/>
            <a:r>
              <a:rPr lang="en-US" u="sng" dirty="0" smtClean="0"/>
              <a:t>Level 4</a:t>
            </a:r>
            <a:r>
              <a:rPr lang="en-US" dirty="0" smtClean="0"/>
              <a:t>: Extended Thinking</a:t>
            </a:r>
          </a:p>
          <a:p>
            <a:pPr lvl="2"/>
            <a:r>
              <a:rPr lang="en-US" dirty="0" smtClean="0"/>
              <a:t>Requires complex reasoning, planning, developing, and </a:t>
            </a:r>
            <a:br>
              <a:rPr lang="en-US" dirty="0" smtClean="0"/>
            </a:br>
            <a:r>
              <a:rPr lang="en-US" dirty="0" smtClean="0"/>
              <a:t>thinking most likely over an extended period of time.</a:t>
            </a:r>
          </a:p>
          <a:p>
            <a:endParaRPr lang="en-US" dirty="0"/>
          </a:p>
        </p:txBody>
      </p:sp>
    </p:spTree>
    <p:custDataLst>
      <p:tags r:id="rId1"/>
    </p:custDataLst>
    <p:extLst>
      <p:ext uri="{BB962C8B-B14F-4D97-AF65-F5344CB8AC3E}">
        <p14:creationId xmlns:p14="http://schemas.microsoft.com/office/powerpoint/2010/main" val="3190536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47650"/>
            <a:ext cx="66865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60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noAutofit/>
          </a:bodyPr>
          <a:lstStyle/>
          <a:p>
            <a:r>
              <a:rPr lang="en-US" sz="4000" dirty="0" smtClean="0"/>
              <a:t>Level 1 </a:t>
            </a:r>
            <a:r>
              <a:rPr lang="en-US" dirty="0" smtClean="0"/>
              <a:t>– Recall and Reproduction</a:t>
            </a:r>
            <a:r>
              <a:rPr lang="en-US" sz="4000" dirty="0" smtClean="0"/>
              <a:t/>
            </a:r>
            <a:br>
              <a:rPr lang="en-US" sz="4000" dirty="0" smtClean="0"/>
            </a:br>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209800"/>
            <a:ext cx="87725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673123"/>
      </p:ext>
    </p:extLst>
  </p:cSld>
  <p:clrMapOvr>
    <a:masterClrMapping/>
  </p:clrMapOvr>
  <p:transition advTm="1629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Level 2 </a:t>
            </a:r>
            <a:r>
              <a:rPr lang="en-US" dirty="0" smtClean="0"/>
              <a:t>– Application of Skills/ Concepts</a:t>
            </a:r>
            <a:endParaRPr lang="en-US" sz="4000" dirty="0"/>
          </a:p>
        </p:txBody>
      </p:sp>
      <p:sp>
        <p:nvSpPr>
          <p:cNvPr id="3" name="Content Placeholder 2"/>
          <p:cNvSpPr>
            <a:spLocks noGrp="1"/>
          </p:cNvSpPr>
          <p:nvPr>
            <p:ph idx="1"/>
          </p:nvPr>
        </p:nvSpPr>
        <p:spPr/>
        <p:txBody>
          <a:bodyP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850329" cy="407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077403"/>
      </p:ext>
    </p:extLst>
  </p:cSld>
  <p:clrMapOvr>
    <a:masterClrMapping/>
  </p:clrMapOvr>
  <p:transition advTm="16883"/>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914400"/>
            <a:ext cx="8229600" cy="990600"/>
          </a:xfrm>
        </p:spPr>
        <p:txBody>
          <a:bodyPr>
            <a:noAutofit/>
          </a:bodyPr>
          <a:lstStyle/>
          <a:p>
            <a:r>
              <a:rPr lang="en-US" sz="4000" dirty="0" smtClean="0"/>
              <a:t>Level 3 </a:t>
            </a:r>
            <a:r>
              <a:rPr lang="en-US" dirty="0" smtClean="0"/>
              <a:t>– Strategic Thinking and</a:t>
            </a:r>
            <a:br>
              <a:rPr lang="en-US" dirty="0" smtClean="0"/>
            </a:br>
            <a:r>
              <a:rPr lang="en-US" dirty="0" smtClean="0"/>
              <a:t>Reasoning</a:t>
            </a:r>
            <a:r>
              <a:rPr lang="en-US" sz="4000" b="1" dirty="0" smtClean="0"/>
              <a:t/>
            </a:r>
            <a:br>
              <a:rPr lang="en-US" sz="4000" b="1" dirty="0" smtClean="0"/>
            </a:br>
            <a:endParaRPr lang="en-US" sz="4000" b="1"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15980"/>
            <a:ext cx="8564228" cy="485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684187"/>
      </p:ext>
    </p:extLst>
  </p:cSld>
  <p:clrMapOvr>
    <a:masterClrMapping/>
  </p:clrMapOvr>
  <p:transition advTm="1603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900" dirty="0" smtClean="0"/>
              <a:t>Shift One: </a:t>
            </a:r>
            <a:r>
              <a:rPr lang="en-US" sz="4900" b="1" dirty="0" smtClean="0">
                <a:solidFill>
                  <a:srgbClr val="C00000"/>
                </a:solidFill>
              </a:rPr>
              <a:t>Focus</a:t>
            </a:r>
            <a:r>
              <a:rPr lang="en-US" sz="4900" dirty="0" smtClean="0">
                <a:solidFill>
                  <a:schemeClr val="accent1"/>
                </a:solidFill>
              </a:rPr>
              <a:t> </a:t>
            </a:r>
            <a:r>
              <a:rPr lang="en-US" dirty="0" smtClean="0">
                <a:solidFill>
                  <a:schemeClr val="accent1"/>
                </a:solidFill>
              </a:rPr>
              <a:t/>
            </a:r>
            <a:br>
              <a:rPr lang="en-US" dirty="0" smtClean="0">
                <a:solidFill>
                  <a:schemeClr val="accent1"/>
                </a:solidFill>
              </a:rPr>
            </a:br>
            <a:r>
              <a:rPr lang="en-US" sz="4000" dirty="0" smtClean="0"/>
              <a:t>strongly where the </a:t>
            </a:r>
            <a:r>
              <a:rPr lang="en-US" sz="4000" dirty="0"/>
              <a:t>S</a:t>
            </a:r>
            <a:r>
              <a:rPr lang="en-US" sz="4000" dirty="0" smtClean="0"/>
              <a:t>tandards focus</a:t>
            </a:r>
            <a:endParaRPr lang="en-US" sz="4000" dirty="0"/>
          </a:p>
        </p:txBody>
      </p:sp>
      <p:sp>
        <p:nvSpPr>
          <p:cNvPr id="4099" name="Content Placeholder 2"/>
          <p:cNvSpPr>
            <a:spLocks noGrp="1"/>
          </p:cNvSpPr>
          <p:nvPr>
            <p:ph idx="1"/>
          </p:nvPr>
        </p:nvSpPr>
        <p:spPr>
          <a:xfrm>
            <a:off x="381000" y="2133600"/>
            <a:ext cx="8229600" cy="2362200"/>
          </a:xfrm>
        </p:spPr>
        <p:txBody>
          <a:bodyPr>
            <a:normAutofit fontScale="85000" lnSpcReduction="10000"/>
          </a:bodyPr>
          <a:lstStyle/>
          <a:p>
            <a:pPr eaLnBrk="1" hangingPunct="1"/>
            <a:r>
              <a:rPr lang="en-US" altLang="en-US" dirty="0" smtClean="0"/>
              <a:t>Significantly narrow the scope of content and deepen how time and energy is spent in the math classroom</a:t>
            </a:r>
          </a:p>
          <a:p>
            <a:pPr eaLnBrk="1" hangingPunct="1"/>
            <a:r>
              <a:rPr lang="en-US" altLang="en-US" dirty="0" smtClean="0"/>
              <a:t>Focus deeply only on what is emphasized in the standards, so that students gain strong foundations</a:t>
            </a:r>
          </a:p>
        </p:txBody>
      </p:sp>
    </p:spTree>
    <p:extLst>
      <p:ext uri="{BB962C8B-B14F-4D97-AF65-F5344CB8AC3E}">
        <p14:creationId xmlns:p14="http://schemas.microsoft.com/office/powerpoint/2010/main" val="579098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Autofit/>
          </a:bodyPr>
          <a:lstStyle/>
          <a:p>
            <a:r>
              <a:rPr lang="en-US" sz="4000" dirty="0" smtClean="0"/>
              <a:t>Level 4 – Extended Thinking</a:t>
            </a:r>
            <a:r>
              <a:rPr lang="en-US" sz="4000" b="1" dirty="0" smtClean="0"/>
              <a:t/>
            </a:r>
            <a:br>
              <a:rPr lang="en-US" sz="4000" b="1" dirty="0" smtClean="0"/>
            </a:br>
            <a:endParaRPr lang="en-US" sz="4000" b="1" dirty="0"/>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103251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99604"/>
      </p:ext>
    </p:extLst>
  </p:cSld>
  <p:clrMapOvr>
    <a:masterClrMapping/>
  </p:clrMapOvr>
  <p:transition advTm="30733"/>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Depth of Knowledge</a:t>
            </a:r>
            <a:endParaRPr lang="en-US" b="1" dirty="0"/>
          </a:p>
        </p:txBody>
      </p:sp>
      <p:sp>
        <p:nvSpPr>
          <p:cNvPr id="3" name="Content Placeholder 2"/>
          <p:cNvSpPr>
            <a:spLocks noGrp="1"/>
          </p:cNvSpPr>
          <p:nvPr>
            <p:ph idx="1"/>
          </p:nvPr>
        </p:nvSpPr>
        <p:spPr/>
        <p:txBody>
          <a:bodyPr>
            <a:normAutofit/>
          </a:bodyPr>
          <a:lstStyle/>
          <a:p>
            <a:r>
              <a:rPr lang="en-US" sz="2800" dirty="0" smtClean="0"/>
              <a:t>Look at the ‘Comparing the Claims’ and determine the Depth of Knowledge level of each.</a:t>
            </a:r>
          </a:p>
          <a:p>
            <a:endParaRPr lang="en-US" sz="2800" dirty="0"/>
          </a:p>
          <a:p>
            <a:r>
              <a:rPr lang="en-US" sz="2800" dirty="0" smtClean="0"/>
              <a:t>Be prepared to share.</a:t>
            </a:r>
            <a:endParaRPr lang="en-US" sz="2800" dirty="0"/>
          </a:p>
        </p:txBody>
      </p:sp>
    </p:spTree>
    <p:extLst>
      <p:ext uri="{BB962C8B-B14F-4D97-AF65-F5344CB8AC3E}">
        <p14:creationId xmlns:p14="http://schemas.microsoft.com/office/powerpoint/2010/main" val="1835984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3600" b="1" dirty="0" smtClean="0"/>
              <a:t>Consider the CCSS Shifts, the SBA Claims, and the SBA Item Types…</a:t>
            </a:r>
          </a:p>
          <a:p>
            <a:pPr marL="0" indent="0">
              <a:buNone/>
            </a:pPr>
            <a:endParaRPr lang="en-US" dirty="0"/>
          </a:p>
          <a:p>
            <a:pPr marL="0" indent="0">
              <a:buNone/>
            </a:pPr>
            <a:r>
              <a:rPr lang="en-US" dirty="0" smtClean="0"/>
              <a:t>What instructional/assessment shifts are you thinking about?</a:t>
            </a:r>
          </a:p>
          <a:p>
            <a:pPr marL="0" indent="0">
              <a:buNone/>
            </a:pPr>
            <a:endParaRPr lang="en-US" dirty="0" smtClean="0"/>
          </a:p>
          <a:p>
            <a:pPr marL="0" indent="0">
              <a:buNone/>
            </a:pPr>
            <a:r>
              <a:rPr lang="en-US" dirty="0" smtClean="0"/>
              <a:t>Considering the assessment platform and item types, what the implications for students?</a:t>
            </a:r>
            <a:endParaRPr lang="en-US" dirty="0"/>
          </a:p>
          <a:p>
            <a:pPr marL="0" indent="0">
              <a:buNone/>
            </a:pPr>
            <a:endParaRPr lang="en-US" dirty="0" smtClean="0"/>
          </a:p>
          <a:p>
            <a:pPr marL="0" indent="0">
              <a:buNone/>
            </a:pPr>
            <a:r>
              <a:rPr lang="en-US" dirty="0" smtClean="0"/>
              <a:t>How might you prepare your students for the SBA?</a:t>
            </a:r>
          </a:p>
        </p:txBody>
      </p:sp>
    </p:spTree>
    <p:extLst>
      <p:ext uri="{BB962C8B-B14F-4D97-AF65-F5344CB8AC3E}">
        <p14:creationId xmlns:p14="http://schemas.microsoft.com/office/powerpoint/2010/main" val="42115195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Practice Test Items/Answer Keys</a:t>
            </a:r>
          </a:p>
          <a:p>
            <a:pPr marL="0" indent="0">
              <a:buNone/>
            </a:pPr>
            <a:r>
              <a:rPr lang="en-US" sz="1600" dirty="0">
                <a:hlinkClick r:id="rId2"/>
              </a:rPr>
              <a:t>http://sbac.portal.airast.org/practice-test/resources/#</a:t>
            </a:r>
            <a:r>
              <a:rPr lang="en-US" sz="1600" dirty="0" smtClean="0">
                <a:hlinkClick r:id="rId2"/>
              </a:rPr>
              <a:t>scoring</a:t>
            </a:r>
            <a:endParaRPr lang="en-US" dirty="0" smtClean="0"/>
          </a:p>
          <a:p>
            <a:pPr marL="0" indent="0">
              <a:buNone/>
            </a:pPr>
            <a:r>
              <a:rPr lang="en-US" dirty="0" smtClean="0"/>
              <a:t>Smarter Balanced Test Blueprints</a:t>
            </a:r>
          </a:p>
          <a:p>
            <a:pPr marL="0" indent="0">
              <a:buNone/>
            </a:pPr>
            <a:r>
              <a:rPr lang="en-US" sz="1300" dirty="0">
                <a:hlinkClick r:id="rId3"/>
              </a:rPr>
              <a:t>http://www.smarterbalanced.org/wordpress/wp-content/uploads/2014/05/Math_Preliminary_-</a:t>
            </a:r>
            <a:r>
              <a:rPr lang="en-US" sz="1300" dirty="0" smtClean="0">
                <a:hlinkClick r:id="rId3"/>
              </a:rPr>
              <a:t>Blueprint-2014_04-30Final.pdf</a:t>
            </a:r>
            <a:endParaRPr lang="en-US" dirty="0" smtClean="0"/>
          </a:p>
          <a:p>
            <a:pPr marL="0" indent="0">
              <a:buNone/>
            </a:pPr>
            <a:r>
              <a:rPr lang="en-US" dirty="0" smtClean="0"/>
              <a:t>Item Writing Task Models</a:t>
            </a:r>
          </a:p>
          <a:p>
            <a:pPr marL="0" indent="0">
              <a:buNone/>
            </a:pPr>
            <a:r>
              <a:rPr lang="en-US" sz="1600" dirty="0">
                <a:hlinkClick r:id="rId4"/>
              </a:rPr>
              <a:t>http://www.smarterbalanced.org/smarter-balanced-assessments/#</a:t>
            </a:r>
            <a:r>
              <a:rPr lang="en-US" sz="1600" dirty="0" smtClean="0">
                <a:hlinkClick r:id="rId4"/>
              </a:rPr>
              <a:t>item</a:t>
            </a:r>
            <a:endParaRPr lang="en-US" sz="1600" dirty="0" smtClean="0"/>
          </a:p>
          <a:p>
            <a:pPr marL="0" indent="0">
              <a:buNone/>
            </a:pPr>
            <a:endParaRPr lang="en-US"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391026"/>
            <a:ext cx="3562350" cy="22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2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143000"/>
          <a:ext cx="7772400" cy="5181600"/>
        </p:xfrm>
        <a:graphic>
          <a:graphicData uri="http://schemas.openxmlformats.org/drawingml/2006/table">
            <a:tbl>
              <a:tblPr/>
              <a:tblGrid>
                <a:gridCol w="1593778"/>
                <a:gridCol w="6178622"/>
              </a:tblGrid>
              <a:tr h="567136">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r>
                        <a:rPr lang="en-US" sz="2100" dirty="0">
                          <a:latin typeface="Calibri"/>
                          <a:ea typeface="Calibri"/>
                          <a:cs typeface="Times New Roman"/>
                        </a:rPr>
                        <a:t>K                                                                       </a:t>
                      </a:r>
                      <a:r>
                        <a:rPr lang="en-US" sz="2100" baseline="0" dirty="0" smtClean="0">
                          <a:latin typeface="Calibri"/>
                          <a:ea typeface="Calibri"/>
                          <a:cs typeface="Times New Roman"/>
                        </a:rPr>
                        <a:t>                      12</a:t>
                      </a:r>
                      <a:endParaRPr lang="en-US" sz="800" dirty="0">
                        <a:latin typeface="Calibri"/>
                        <a:ea typeface="Calibri"/>
                        <a:cs typeface="Times New Roman"/>
                      </a:endParaRPr>
                    </a:p>
                  </a:txBody>
                  <a:tcPr marL="51371" marR="51371" marT="0" marB="0">
                    <a:lnL>
                      <a:noFill/>
                    </a:lnL>
                    <a:lnR>
                      <a:noFill/>
                    </a:lnR>
                    <a:lnT>
                      <a:noFill/>
                    </a:lnT>
                    <a:lnB w="12700" cap="flat" cmpd="sng" algn="ctr">
                      <a:solidFill>
                        <a:srgbClr val="000000"/>
                      </a:solidFill>
                      <a:prstDash val="solid"/>
                      <a:round/>
                      <a:headEnd type="none" w="med" len="med"/>
                      <a:tailEnd type="none" w="med" len="med"/>
                    </a:lnB>
                  </a:tcPr>
                </a:tc>
              </a:tr>
              <a:tr h="728264">
                <a:tc>
                  <a:txBody>
                    <a:bodyPr/>
                    <a:lstStyle/>
                    <a:p>
                      <a:pPr marL="0" marR="0">
                        <a:lnSpc>
                          <a:spcPct val="115000"/>
                        </a:lnSpc>
                        <a:spcBef>
                          <a:spcPts val="0"/>
                        </a:spcBef>
                        <a:spcAft>
                          <a:spcPts val="0"/>
                        </a:spcAft>
                      </a:pPr>
                      <a:r>
                        <a:rPr lang="en-US" sz="2000" dirty="0">
                          <a:latin typeface="Calibri"/>
                          <a:ea typeface="Calibri"/>
                          <a:cs typeface="Times New Roman"/>
                        </a:rPr>
                        <a:t>Number and Operations</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67136">
                <a:tc>
                  <a:txBody>
                    <a:bodyPr/>
                    <a:lstStyle/>
                    <a:p>
                      <a:pPr marL="0" marR="0">
                        <a:lnSpc>
                          <a:spcPct val="115000"/>
                        </a:lnSpc>
                        <a:spcBef>
                          <a:spcPts val="0"/>
                        </a:spcBef>
                        <a:spcAft>
                          <a:spcPts val="0"/>
                        </a:spcAft>
                      </a:pPr>
                      <a:endParaRPr lang="en-US" sz="130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264">
                <a:tc>
                  <a:txBody>
                    <a:bodyPr/>
                    <a:lstStyle/>
                    <a:p>
                      <a:pPr marL="0" marR="0">
                        <a:lnSpc>
                          <a:spcPct val="115000"/>
                        </a:lnSpc>
                        <a:spcBef>
                          <a:spcPts val="0"/>
                        </a:spcBef>
                        <a:spcAft>
                          <a:spcPts val="0"/>
                        </a:spcAft>
                      </a:pPr>
                      <a:r>
                        <a:rPr lang="en-US" sz="2000" dirty="0">
                          <a:latin typeface="Calibri"/>
                          <a:ea typeface="Calibri"/>
                          <a:cs typeface="Times New Roman"/>
                        </a:rPr>
                        <a:t>Measurement and Geometry</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67136">
                <a:tc>
                  <a:txBody>
                    <a:bodyPr/>
                    <a:lstStyle/>
                    <a:p>
                      <a:pPr marL="0" marR="0">
                        <a:lnSpc>
                          <a:spcPct val="115000"/>
                        </a:lnSpc>
                        <a:spcBef>
                          <a:spcPts val="0"/>
                        </a:spcBef>
                        <a:spcAft>
                          <a:spcPts val="0"/>
                        </a:spcAft>
                      </a:pPr>
                      <a:endParaRPr lang="en-US" sz="130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264">
                <a:tc>
                  <a:txBody>
                    <a:bodyPr/>
                    <a:lstStyle/>
                    <a:p>
                      <a:pPr marL="0" marR="0">
                        <a:lnSpc>
                          <a:spcPct val="115000"/>
                        </a:lnSpc>
                        <a:spcBef>
                          <a:spcPts val="0"/>
                        </a:spcBef>
                        <a:spcAft>
                          <a:spcPts val="0"/>
                        </a:spcAft>
                      </a:pPr>
                      <a:r>
                        <a:rPr lang="en-US" sz="2000" dirty="0">
                          <a:latin typeface="Calibri"/>
                          <a:ea typeface="Calibri"/>
                          <a:cs typeface="Times New Roman"/>
                        </a:rPr>
                        <a:t>Algebra and Functions</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567136">
                <a:tc>
                  <a:txBody>
                    <a:bodyPr/>
                    <a:lstStyle/>
                    <a:p>
                      <a:pPr marL="0" marR="0">
                        <a:lnSpc>
                          <a:spcPct val="115000"/>
                        </a:lnSpc>
                        <a:spcBef>
                          <a:spcPts val="0"/>
                        </a:spcBef>
                        <a:spcAft>
                          <a:spcPts val="0"/>
                        </a:spcAft>
                      </a:pPr>
                      <a:endParaRPr lang="en-US" sz="130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264">
                <a:tc>
                  <a:txBody>
                    <a:bodyPr/>
                    <a:lstStyle/>
                    <a:p>
                      <a:pPr marL="0" marR="0">
                        <a:lnSpc>
                          <a:spcPct val="115000"/>
                        </a:lnSpc>
                        <a:spcBef>
                          <a:spcPts val="0"/>
                        </a:spcBef>
                        <a:spcAft>
                          <a:spcPts val="0"/>
                        </a:spcAft>
                      </a:pPr>
                      <a:r>
                        <a:rPr lang="en-US" sz="2000" dirty="0">
                          <a:latin typeface="Calibri"/>
                          <a:ea typeface="Calibri"/>
                          <a:cs typeface="Times New Roman"/>
                        </a:rPr>
                        <a:t>Statistics and Probability</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3" name="Title 2"/>
          <p:cNvSpPr txBox="1">
            <a:spLocks/>
          </p:cNvSpPr>
          <p:nvPr/>
        </p:nvSpPr>
        <p:spPr>
          <a:xfrm>
            <a:off x="457200" y="274638"/>
            <a:ext cx="8229600" cy="8683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en-US" sz="3200" dirty="0" smtClean="0"/>
              <a:t>Traditional U.S. Approach</a:t>
            </a:r>
          </a:p>
        </p:txBody>
      </p:sp>
    </p:spTree>
    <p:extLst>
      <p:ext uri="{BB962C8B-B14F-4D97-AF65-F5344CB8AC3E}">
        <p14:creationId xmlns:p14="http://schemas.microsoft.com/office/powerpoint/2010/main" val="265428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0"/>
            <a:ext cx="8229600" cy="990600"/>
          </a:xfrm>
        </p:spPr>
        <p:txBody>
          <a:bodyPr>
            <a:noAutofit/>
          </a:bodyPr>
          <a:lstStyle/>
          <a:p>
            <a:pPr eaLnBrk="1" hangingPunct="1"/>
            <a:r>
              <a:rPr lang="en-US" altLang="en-US" b="1" dirty="0" smtClean="0">
                <a:solidFill>
                  <a:srgbClr val="C00000"/>
                </a:solidFill>
              </a:rPr>
              <a:t>Focus</a:t>
            </a:r>
            <a:r>
              <a:rPr lang="en-US" altLang="en-US" dirty="0" smtClean="0"/>
              <a:t>ing </a:t>
            </a:r>
            <a:r>
              <a:rPr lang="en-US" altLang="en-US" dirty="0"/>
              <a:t>a</a:t>
            </a:r>
            <a:r>
              <a:rPr lang="en-US" altLang="en-US" dirty="0" smtClean="0"/>
              <a:t>ttention within ‘Number and Operations’</a:t>
            </a:r>
          </a:p>
        </p:txBody>
      </p:sp>
      <p:graphicFrame>
        <p:nvGraphicFramePr>
          <p:cNvPr id="4" name="Table 3"/>
          <p:cNvGraphicFramePr>
            <a:graphicFrameLocks noGrp="1"/>
          </p:cNvGraphicFramePr>
          <p:nvPr>
            <p:extLst>
              <p:ext uri="{D42A27DB-BD31-4B8C-83A1-F6EECF244321}">
                <p14:modId xmlns:p14="http://schemas.microsoft.com/office/powerpoint/2010/main" val="2751691518"/>
              </p:ext>
            </p:extLst>
          </p:nvPr>
        </p:nvGraphicFramePr>
        <p:xfrm>
          <a:off x="1066800" y="1981200"/>
          <a:ext cx="6857998" cy="4405311"/>
        </p:xfrm>
        <a:graphic>
          <a:graphicData uri="http://schemas.openxmlformats.org/drawingml/2006/table">
            <a:tbl>
              <a:tblPr/>
              <a:tblGrid>
                <a:gridCol w="382253"/>
                <a:gridCol w="382253"/>
                <a:gridCol w="382253"/>
                <a:gridCol w="382253"/>
                <a:gridCol w="528253"/>
                <a:gridCol w="528253"/>
                <a:gridCol w="528253"/>
                <a:gridCol w="405481"/>
                <a:gridCol w="468527"/>
                <a:gridCol w="467862"/>
                <a:gridCol w="467862"/>
                <a:gridCol w="405481"/>
                <a:gridCol w="1529014"/>
              </a:tblGrid>
              <a:tr h="338870">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1164" marR="61164" marT="0" marB="0" anchor="ctr">
                    <a:lnL>
                      <a:noFill/>
                    </a:lnL>
                    <a:lnR>
                      <a:noFill/>
                    </a:lnR>
                    <a:lnT>
                      <a:noFill/>
                    </a:lnT>
                    <a:lnB>
                      <a:noFill/>
                    </a:lnB>
                  </a:tcPr>
                </a:tc>
                <a:tc rowSpan="3" gridSpan="6">
                  <a:txBody>
                    <a:bodyPr/>
                    <a:lstStyle/>
                    <a:p>
                      <a:pPr marL="0" marR="0">
                        <a:lnSpc>
                          <a:spcPct val="115000"/>
                        </a:lnSpc>
                        <a:spcBef>
                          <a:spcPts val="0"/>
                        </a:spcBef>
                        <a:spcAft>
                          <a:spcPts val="0"/>
                        </a:spcAft>
                      </a:pPr>
                      <a:r>
                        <a:rPr lang="en-US" sz="1800" dirty="0">
                          <a:latin typeface="Calibri"/>
                          <a:ea typeface="Calibri"/>
                          <a:cs typeface="Times New Roman"/>
                        </a:rPr>
                        <a:t>Operations and Algebraic Thinking</a:t>
                      </a:r>
                      <a:endParaRPr lang="en-US" sz="1000" dirty="0">
                        <a:latin typeface="Calibri"/>
                        <a:ea typeface="Calibri"/>
                        <a:cs typeface="Times New Roman"/>
                      </a:endParaRPr>
                    </a:p>
                  </a:txBody>
                  <a:tcPr marL="61164" marR="61164" marT="0" marB="0" anchor="ctr">
                    <a:lnL>
                      <a:noFill/>
                    </a:lnL>
                    <a:lnR>
                      <a:noFill/>
                    </a:lnR>
                    <a:lnT>
                      <a:noFill/>
                    </a:lnT>
                    <a:lnB>
                      <a:noFill/>
                    </a:lnB>
                    <a:solidFill>
                      <a:srgbClr val="FFFF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rowSpan="3" gridSpan="3">
                  <a:txBody>
                    <a:bodyPr/>
                    <a:lstStyle/>
                    <a:p>
                      <a:pPr marL="0" marR="0">
                        <a:lnSpc>
                          <a:spcPct val="115000"/>
                        </a:lnSpc>
                        <a:spcBef>
                          <a:spcPts val="0"/>
                        </a:spcBef>
                        <a:spcAft>
                          <a:spcPts val="0"/>
                        </a:spcAft>
                      </a:pPr>
                      <a:r>
                        <a:rPr lang="en-US" sz="1800">
                          <a:latin typeface="Calibri"/>
                          <a:ea typeface="Calibri"/>
                          <a:cs typeface="Times New Roman"/>
                        </a:rPr>
                        <a:t>Expressions and Equations</a:t>
                      </a:r>
                      <a:endParaRPr lang="en-US" sz="1000">
                        <a:latin typeface="Calibri"/>
                        <a:ea typeface="Calibri"/>
                        <a:cs typeface="Times New Roman"/>
                      </a:endParaRPr>
                    </a:p>
                  </a:txBody>
                  <a:tcPr marL="61164" marR="61164" marT="0" marB="0" anchor="ctr">
                    <a:lnL>
                      <a:noFill/>
                    </a:lnL>
                    <a:lnR>
                      <a:noFill/>
                    </a:lnR>
                    <a:lnT>
                      <a:noFill/>
                    </a:lnT>
                    <a:lnB>
                      <a:noFill/>
                    </a:lnB>
                    <a:solidFill>
                      <a:srgbClr val="99FF66"/>
                    </a:solidFill>
                  </a:tcPr>
                </a:tc>
                <a:tc rowSpan="3" hMerge="1">
                  <a:txBody>
                    <a:bodyPr/>
                    <a:lstStyle/>
                    <a:p>
                      <a:endParaRPr lang="en-US"/>
                    </a:p>
                  </a:txBody>
                  <a:tcPr/>
                </a:tc>
                <a:tc rowSpan="3" h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rowSpan="7">
                  <a:txBody>
                    <a:bodyPr/>
                    <a:lstStyle/>
                    <a:p>
                      <a:pPr marL="0" marR="0" algn="ctr">
                        <a:lnSpc>
                          <a:spcPct val="115000"/>
                        </a:lnSpc>
                        <a:spcBef>
                          <a:spcPts val="0"/>
                        </a:spcBef>
                        <a:spcAft>
                          <a:spcPts val="0"/>
                        </a:spcAft>
                      </a:pPr>
                      <a:r>
                        <a:rPr lang="en-US" sz="1800">
                          <a:latin typeface="Calibri"/>
                          <a:ea typeface="Calibri"/>
                          <a:cs typeface="Times New Roman"/>
                        </a:rPr>
                        <a:t>Algebra</a:t>
                      </a:r>
                      <a:endParaRPr lang="en-US" sz="1000">
                        <a:latin typeface="Calibri"/>
                        <a:ea typeface="Calibri"/>
                        <a:cs typeface="Times New Roman"/>
                      </a:endParaRPr>
                    </a:p>
                  </a:txBody>
                  <a:tcPr marL="61164" marR="61164" marT="0" marB="0" anchor="ctr">
                    <a:lnL>
                      <a:noFill/>
                    </a:lnL>
                    <a:lnR>
                      <a:noFill/>
                    </a:lnR>
                    <a:lnT>
                      <a:noFill/>
                    </a:lnT>
                    <a:lnB>
                      <a:noFill/>
                    </a:lnB>
                    <a:solidFill>
                      <a:srgbClr val="00B050"/>
                    </a:solidFill>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800">
                          <a:latin typeface="Calibri"/>
                          <a:ea typeface="Calibri"/>
                          <a:cs typeface="Times New Roman"/>
                          <a:sym typeface="Symbol"/>
                        </a:rPr>
                        <a:t></a:t>
                      </a:r>
                      <a:endParaRPr lang="en-US" sz="1000">
                        <a:latin typeface="Calibri"/>
                        <a:ea typeface="Calibri"/>
                        <a:cs typeface="Times New Roman"/>
                      </a:endParaRPr>
                    </a:p>
                  </a:txBody>
                  <a:tcPr marL="61164" marR="61164" marT="0" marB="0" anchor="ctr">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800">
                          <a:latin typeface="Calibri"/>
                          <a:ea typeface="Calibri"/>
                          <a:cs typeface="Times New Roman"/>
                          <a:sym typeface="Symbol"/>
                        </a:rPr>
                        <a:t></a:t>
                      </a:r>
                      <a:endParaRPr lang="en-US" sz="1000">
                        <a:latin typeface="Calibri"/>
                        <a:ea typeface="Calibri"/>
                        <a:cs typeface="Times New Roman"/>
                      </a:endParaRPr>
                    </a:p>
                  </a:txBody>
                  <a:tcPr marL="61164" marR="61164" marT="0" marB="0" anchor="ctr">
                    <a:lnL>
                      <a:noFill/>
                    </a:lnL>
                    <a:lnR>
                      <a:noFill/>
                    </a:lnR>
                    <a:lnT>
                      <a:noFill/>
                    </a:lnT>
                    <a:lnB>
                      <a:noFill/>
                    </a:lnB>
                  </a:tcPr>
                </a:tc>
                <a:tc vMerge="1">
                  <a:txBody>
                    <a:bodyPr/>
                    <a:lstStyle/>
                    <a:p>
                      <a:endParaRPr lang="en-US"/>
                    </a:p>
                  </a:txBody>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vMerge="1">
                  <a:txBody>
                    <a:bodyPr/>
                    <a:lstStyle/>
                    <a:p>
                      <a:endParaRPr lang="en-US"/>
                    </a:p>
                  </a:txBody>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vMerge="1">
                  <a:txBody>
                    <a:bodyPr/>
                    <a:lstStyle/>
                    <a:p>
                      <a:endParaRPr lang="en-US"/>
                    </a:p>
                  </a:txBody>
                  <a:tcPr/>
                </a:tc>
              </a:tr>
              <a:tr h="677740">
                <a:tc>
                  <a:txBody>
                    <a:bodyPr/>
                    <a:lstStyle/>
                    <a:p>
                      <a:pPr marL="0" marR="0">
                        <a:lnSpc>
                          <a:spcPct val="115000"/>
                        </a:lnSpc>
                        <a:spcBef>
                          <a:spcPts val="600"/>
                        </a:spcBef>
                        <a:spcAft>
                          <a:spcPts val="600"/>
                        </a:spcAft>
                      </a:pPr>
                      <a:endParaRPr lang="en-US" sz="1800">
                        <a:latin typeface="Calibri"/>
                        <a:ea typeface="Calibri"/>
                        <a:cs typeface="Times New Roman"/>
                      </a:endParaRPr>
                    </a:p>
                  </a:txBody>
                  <a:tcPr marL="61164" marR="61164" marT="0" marB="0" anchor="ctr">
                    <a:lnL>
                      <a:noFill/>
                    </a:lnL>
                    <a:lnR>
                      <a:noFill/>
                    </a:lnR>
                    <a:lnT>
                      <a:noFill/>
                    </a:lnT>
                    <a:lnB>
                      <a:noFill/>
                    </a:lnB>
                  </a:tcPr>
                </a:tc>
                <a:tc gridSpan="6">
                  <a:txBody>
                    <a:bodyPr/>
                    <a:lstStyle/>
                    <a:p>
                      <a:pPr marL="0" marR="0">
                        <a:lnSpc>
                          <a:spcPct val="115000"/>
                        </a:lnSpc>
                        <a:spcBef>
                          <a:spcPts val="600"/>
                        </a:spcBef>
                        <a:spcAft>
                          <a:spcPts val="600"/>
                        </a:spcAft>
                      </a:pPr>
                      <a:r>
                        <a:rPr lang="en-US" sz="1800">
                          <a:latin typeface="Calibri"/>
                          <a:ea typeface="Calibri"/>
                          <a:cs typeface="Times New Roman"/>
                        </a:rPr>
                        <a:t>Number and Operations—Base Ten</a:t>
                      </a:r>
                      <a:endParaRPr lang="en-US" sz="1000">
                        <a:latin typeface="Calibri"/>
                        <a:ea typeface="Calibri"/>
                        <a:cs typeface="Times New Roman"/>
                      </a:endParaRPr>
                    </a:p>
                  </a:txBody>
                  <a:tcPr marL="61164" marR="61164" marT="0" marB="0" anchor="ctr">
                    <a:lnL>
                      <a:noFill/>
                    </a:lnL>
                    <a:lnR>
                      <a:noFill/>
                    </a:lnR>
                    <a:lnT>
                      <a:noFill/>
                    </a:lnT>
                    <a:lnB>
                      <a:noFill/>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800">
                          <a:latin typeface="Calibri"/>
                          <a:ea typeface="Calibri"/>
                          <a:cs typeface="Times New Roman"/>
                          <a:sym typeface="Symbol"/>
                        </a:rPr>
                        <a:t></a:t>
                      </a:r>
                      <a:endParaRPr lang="en-US" sz="1000">
                        <a:latin typeface="Calibri"/>
                        <a:ea typeface="Calibri"/>
                        <a:cs typeface="Times New Roman"/>
                      </a:endParaRPr>
                    </a:p>
                  </a:txBody>
                  <a:tcPr marL="61164" marR="61164" marT="0" marB="0" anchor="ctr">
                    <a:lnL>
                      <a:noFill/>
                    </a:lnL>
                    <a:lnR>
                      <a:noFill/>
                    </a:lnR>
                    <a:lnT>
                      <a:noFill/>
                    </a:lnT>
                    <a:lnB>
                      <a:noFill/>
                    </a:lnB>
                  </a:tcPr>
                </a:tc>
                <a:tc rowSpan="3" gridSpan="3">
                  <a:txBody>
                    <a:bodyPr/>
                    <a:lstStyle/>
                    <a:p>
                      <a:pPr marL="0" marR="0">
                        <a:lnSpc>
                          <a:spcPct val="115000"/>
                        </a:lnSpc>
                        <a:spcBef>
                          <a:spcPts val="0"/>
                        </a:spcBef>
                        <a:spcAft>
                          <a:spcPts val="0"/>
                        </a:spcAft>
                      </a:pPr>
                      <a:r>
                        <a:rPr lang="en-US" sz="1800" dirty="0">
                          <a:latin typeface="Calibri"/>
                          <a:ea typeface="Calibri"/>
                          <a:cs typeface="Times New Roman"/>
                        </a:rPr>
                        <a:t>The Number System</a:t>
                      </a:r>
                      <a:endParaRPr lang="en-US" sz="1000" dirty="0">
                        <a:latin typeface="Calibri"/>
                        <a:ea typeface="Calibri"/>
                        <a:cs typeface="Times New Roman"/>
                      </a:endParaRPr>
                    </a:p>
                  </a:txBody>
                  <a:tcPr marL="61164" marR="61164" marT="0" marB="0" anchor="ctr">
                    <a:lnL>
                      <a:noFill/>
                    </a:lnL>
                    <a:lnR>
                      <a:noFill/>
                    </a:lnR>
                    <a:lnT>
                      <a:noFill/>
                    </a:lnT>
                    <a:lnB>
                      <a:noFill/>
                    </a:lnB>
                    <a:solidFill>
                      <a:srgbClr val="99FF99"/>
                    </a:solidFill>
                  </a:tcPr>
                </a:tc>
                <a:tc rowSpan="3" hMerge="1">
                  <a:txBody>
                    <a:bodyPr/>
                    <a:lstStyle/>
                    <a:p>
                      <a:endParaRPr lang="en-US"/>
                    </a:p>
                  </a:txBody>
                  <a:tcPr/>
                </a:tc>
                <a:tc rowSpan="3" h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vMerge="1">
                  <a:txBody>
                    <a:bodyPr/>
                    <a:lstStyle/>
                    <a:p>
                      <a:endParaRPr lang="en-US"/>
                    </a:p>
                  </a:txBody>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800">
                          <a:latin typeface="Calibri"/>
                          <a:ea typeface="Calibri"/>
                          <a:cs typeface="Times New Roman"/>
                          <a:sym typeface="Symbol"/>
                        </a:rPr>
                        <a:t></a:t>
                      </a:r>
                      <a:endParaRPr lang="en-US" sz="1000">
                        <a:latin typeface="Calibri"/>
                        <a:ea typeface="Calibri"/>
                        <a:cs typeface="Times New Roman"/>
                      </a:endParaRPr>
                    </a:p>
                  </a:txBody>
                  <a:tcPr marL="61164" marR="61164" marT="0" marB="0" anchor="ctr">
                    <a:lnL>
                      <a:noFill/>
                    </a:lnL>
                    <a:lnR>
                      <a:noFill/>
                    </a:lnR>
                    <a:lnT>
                      <a:noFill/>
                    </a:lnT>
                    <a:lnB>
                      <a:noFill/>
                    </a:lnB>
                  </a:tcPr>
                </a:tc>
                <a:tc vMerge="1">
                  <a:txBody>
                    <a:bodyPr/>
                    <a:lstStyle/>
                    <a:p>
                      <a:endParaRPr lang="en-US"/>
                    </a:p>
                  </a:txBody>
                  <a:tcPr/>
                </a:tc>
              </a:tr>
              <a:tr h="1016611">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gridSpan="3">
                  <a:txBody>
                    <a:bodyPr/>
                    <a:lstStyle/>
                    <a:p>
                      <a:pPr marL="0" marR="0">
                        <a:lnSpc>
                          <a:spcPct val="115000"/>
                        </a:lnSpc>
                        <a:spcBef>
                          <a:spcPts val="0"/>
                        </a:spcBef>
                        <a:spcAft>
                          <a:spcPts val="0"/>
                        </a:spcAft>
                      </a:pPr>
                      <a:r>
                        <a:rPr lang="en-US" sz="1800">
                          <a:latin typeface="Calibri"/>
                          <a:ea typeface="Calibri"/>
                          <a:cs typeface="Times New Roman"/>
                        </a:rPr>
                        <a:t>Number and Operations—Fractions</a:t>
                      </a:r>
                      <a:endParaRPr lang="en-US" sz="1000">
                        <a:latin typeface="Calibri"/>
                        <a:ea typeface="Calibri"/>
                        <a:cs typeface="Times New Roman"/>
                      </a:endParaRPr>
                    </a:p>
                  </a:txBody>
                  <a:tcPr marL="61164" marR="61164" marT="0" marB="0" anchor="ctr">
                    <a:lnL>
                      <a:noFill/>
                    </a:lnL>
                    <a:lnR>
                      <a:noFill/>
                    </a:lnR>
                    <a:lnT>
                      <a:noFill/>
                    </a:lnT>
                    <a:lnB>
                      <a:noFill/>
                    </a:lnB>
                    <a:solidFill>
                      <a:srgbClr val="FFC000"/>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800">
                          <a:latin typeface="Calibri"/>
                          <a:ea typeface="Calibri"/>
                          <a:cs typeface="Times New Roman"/>
                          <a:sym typeface="Symbol"/>
                        </a:rPr>
                        <a:t></a:t>
                      </a:r>
                      <a:endParaRPr lang="en-US" sz="1000">
                        <a:latin typeface="Calibri"/>
                        <a:ea typeface="Calibri"/>
                        <a:cs typeface="Times New Roman"/>
                      </a:endParaRPr>
                    </a:p>
                  </a:txBody>
                  <a:tcPr marL="61164" marR="61164" marT="0" marB="0" anchor="ctr">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vMerge="1">
                  <a:txBody>
                    <a:bodyPr/>
                    <a:lstStyle/>
                    <a:p>
                      <a:endParaRPr lang="en-US"/>
                    </a:p>
                  </a:txBody>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r>
              <a:tr h="338870">
                <a:tc>
                  <a:txBody>
                    <a:bodyPr/>
                    <a:lstStyle/>
                    <a:p>
                      <a:pPr marL="0" marR="0">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nSpc>
                          <a:spcPct val="115000"/>
                        </a:lnSpc>
                        <a:spcBef>
                          <a:spcPts val="0"/>
                        </a:spcBef>
                        <a:spcAft>
                          <a:spcPts val="0"/>
                        </a:spcAft>
                      </a:pPr>
                      <a:r>
                        <a:rPr lang="en-US" sz="1800">
                          <a:latin typeface="Calibri"/>
                          <a:ea typeface="Calibri"/>
                          <a:cs typeface="Times New Roman"/>
                        </a:rPr>
                        <a:t>K</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1</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2</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3</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4</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r">
                        <a:lnSpc>
                          <a:spcPct val="115000"/>
                        </a:lnSpc>
                        <a:spcBef>
                          <a:spcPts val="0"/>
                        </a:spcBef>
                        <a:spcAft>
                          <a:spcPts val="0"/>
                        </a:spcAft>
                      </a:pPr>
                      <a:r>
                        <a:rPr lang="en-US" sz="1800">
                          <a:latin typeface="Calibri"/>
                          <a:ea typeface="Calibri"/>
                          <a:cs typeface="Times New Roman"/>
                        </a:rPr>
                        <a:t>5</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6</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7</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8</a:t>
                      </a:r>
                      <a:endParaRPr lang="en-US" sz="10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1164" marR="61164"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High School</a:t>
                      </a:r>
                      <a:endParaRPr lang="en-US" sz="1000" dirty="0">
                        <a:latin typeface="Calibri"/>
                        <a:ea typeface="Calibri"/>
                        <a:cs typeface="Times New Roman"/>
                      </a:endParaRPr>
                    </a:p>
                  </a:txBody>
                  <a:tcPr marL="61164" marR="61164"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3025992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Focusing Instruction</a:t>
            </a:r>
            <a:endParaRPr lang="en-US" b="1"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47733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32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838200"/>
            <a:ext cx="8229600" cy="1143000"/>
          </a:xfrm>
        </p:spPr>
        <p:txBody>
          <a:bodyPr>
            <a:noAutofit/>
          </a:bodyPr>
          <a:lstStyle/>
          <a:p>
            <a:pPr eaLnBrk="1" hangingPunct="1"/>
            <a:r>
              <a:rPr lang="en-US" altLang="en-US" dirty="0" smtClean="0"/>
              <a:t>Shift Two: </a:t>
            </a:r>
            <a:r>
              <a:rPr lang="en-US" altLang="en-US" b="1" dirty="0" smtClean="0">
                <a:solidFill>
                  <a:srgbClr val="C00000"/>
                </a:solidFill>
              </a:rPr>
              <a:t>Coherence</a:t>
            </a:r>
            <a:r>
              <a:rPr lang="en-US" altLang="en-US" dirty="0" smtClean="0">
                <a:solidFill>
                  <a:schemeClr val="accent1"/>
                </a:solidFill>
              </a:rPr>
              <a:t> </a:t>
            </a:r>
            <a:br>
              <a:rPr lang="en-US" altLang="en-US" dirty="0" smtClean="0">
                <a:solidFill>
                  <a:schemeClr val="accent1"/>
                </a:solidFill>
              </a:rPr>
            </a:br>
            <a:r>
              <a:rPr lang="en-US" altLang="en-US" dirty="0" smtClean="0"/>
              <a:t>Think across grades, and link to major topics within grades</a:t>
            </a:r>
          </a:p>
        </p:txBody>
      </p:sp>
      <p:sp>
        <p:nvSpPr>
          <p:cNvPr id="3" name="Content Placeholder 2"/>
          <p:cNvSpPr>
            <a:spLocks noGrp="1"/>
          </p:cNvSpPr>
          <p:nvPr>
            <p:ph idx="1"/>
          </p:nvPr>
        </p:nvSpPr>
        <p:spPr>
          <a:xfrm>
            <a:off x="457200" y="2514601"/>
            <a:ext cx="8229600" cy="3657600"/>
          </a:xfrm>
        </p:spPr>
        <p:txBody>
          <a:bodyPr rtlCol="0">
            <a:normAutofit lnSpcReduction="10000"/>
          </a:bodyPr>
          <a:lstStyle/>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Carefully </a:t>
            </a:r>
            <a:r>
              <a:rPr lang="en-US" sz="2800" b="1" dirty="0" smtClean="0"/>
              <a:t>connect</a:t>
            </a:r>
            <a:r>
              <a:rPr lang="en-US" sz="2800" dirty="0" smtClean="0"/>
              <a:t> the learning within and across grades so that students can build new understanding onto foundations built in previous years. </a:t>
            </a:r>
          </a:p>
          <a:p>
            <a:pPr marL="0" indent="0" eaLnBrk="1" fontAlgn="auto" hangingPunct="1">
              <a:spcAft>
                <a:spcPts val="0"/>
              </a:spcAft>
              <a:buNone/>
              <a:defRPr/>
            </a:pPr>
            <a:endParaRPr lang="en-US" sz="2800" dirty="0" smtClean="0"/>
          </a:p>
          <a:p>
            <a:pPr eaLnBrk="1" fontAlgn="auto" hangingPunct="1">
              <a:spcAft>
                <a:spcPts val="0"/>
              </a:spcAft>
              <a:buFont typeface="Arial" pitchFamily="34" charset="0"/>
              <a:buChar char="•"/>
              <a:defRPr/>
            </a:pPr>
            <a:r>
              <a:rPr lang="en-US" sz="2800" dirty="0" smtClean="0"/>
              <a:t>Begin to count on solid conceptual understanding of core content and build on it. Each standard is not a new event, but an extension of previous learning.</a:t>
            </a:r>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670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9.1|6.3|8.8|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2117</Words>
  <Application>Microsoft Office PowerPoint</Application>
  <PresentationFormat>On-screen Show (4:3)</PresentationFormat>
  <Paragraphs>294</Paragraphs>
  <Slides>53</Slides>
  <Notes>29</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CCSS &amp; Smarter Balanced Mathematics: Key Shifts to Claims tinyurl.com/UPK5math</vt:lpstr>
      <vt:lpstr>Outcomes</vt:lpstr>
      <vt:lpstr>PowerPoint Presentation</vt:lpstr>
      <vt:lpstr>Key CCSS Shifts</vt:lpstr>
      <vt:lpstr>Shift One: Focus  strongly where the Standards focus</vt:lpstr>
      <vt:lpstr>PowerPoint Presentation</vt:lpstr>
      <vt:lpstr>Focusing attention within ‘Number and Operations’</vt:lpstr>
      <vt:lpstr>Focusing Instruction</vt:lpstr>
      <vt:lpstr>Shift Two: Coherence  Think across grades, and link to major topics within grades</vt:lpstr>
      <vt:lpstr>PowerPoint Presentation</vt:lpstr>
      <vt:lpstr>Coherence within Grade 3</vt:lpstr>
      <vt:lpstr>Shift Three: Rigor Equal intensity in conceptual understanding, procedural skill/fluency, and application</vt:lpstr>
      <vt:lpstr>Conceptual Understanding...or is it?</vt:lpstr>
      <vt:lpstr>Place Value Concepts</vt:lpstr>
      <vt:lpstr>Fluency</vt:lpstr>
      <vt:lpstr>PowerPoint Presentation</vt:lpstr>
      <vt:lpstr>PowerPoint Presentation</vt:lpstr>
      <vt:lpstr>Application</vt:lpstr>
      <vt:lpstr>Application</vt:lpstr>
      <vt:lpstr>Activity</vt:lpstr>
      <vt:lpstr>Operationalizing the CCSS Shifts </vt:lpstr>
      <vt:lpstr>Resources</vt:lpstr>
      <vt:lpstr>The Claims</vt:lpstr>
      <vt:lpstr>Assessment Claims</vt:lpstr>
      <vt:lpstr>PowerPoint Presentation</vt:lpstr>
      <vt:lpstr>Claim 2 Problem Solving</vt:lpstr>
      <vt:lpstr>PowerPoint Presentation</vt:lpstr>
      <vt:lpstr>Claim 4 Modeling and Data Analysis</vt:lpstr>
      <vt:lpstr>Contrasting the Claims - Activity</vt:lpstr>
      <vt:lpstr>Consider Adapting Problems</vt:lpstr>
      <vt:lpstr>Item Types</vt:lpstr>
      <vt:lpstr>CAT Item Types</vt:lpstr>
      <vt:lpstr>Multiple Choice – single correct response</vt:lpstr>
      <vt:lpstr>Multiple Choice – multiple correct responses</vt:lpstr>
      <vt:lpstr>Equation/Numeric</vt:lpstr>
      <vt:lpstr>Equation/Numeric</vt:lpstr>
      <vt:lpstr>Matching Table</vt:lpstr>
      <vt:lpstr>Fill- in Table</vt:lpstr>
      <vt:lpstr>Drag and Drop</vt:lpstr>
      <vt:lpstr>Drag and Drop</vt:lpstr>
      <vt:lpstr>Graphing</vt:lpstr>
      <vt:lpstr>Hot Spot</vt:lpstr>
      <vt:lpstr>Item Type Implications</vt:lpstr>
      <vt:lpstr>Depth of Knowledge</vt:lpstr>
      <vt:lpstr>Cognitive Rigor and Depth of Knowledge</vt:lpstr>
      <vt:lpstr>PowerPoint Presentation</vt:lpstr>
      <vt:lpstr>Level 1 – Recall and Reproduction </vt:lpstr>
      <vt:lpstr>Level 2 – Application of Skills/ Concepts</vt:lpstr>
      <vt:lpstr>Level 3 – Strategic Thinking and Reasoning </vt:lpstr>
      <vt:lpstr>Level 4 – Extended Thinking </vt:lpstr>
      <vt:lpstr>Depth of Knowledge</vt:lpstr>
      <vt:lpstr>PowerPoint Presentation</vt:lpstr>
      <vt:lpstr>Resources</vt:lpstr>
    </vt:vector>
  </TitlesOfParts>
  <Company>Camas School District #117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CCSS &amp; Smarter Balanced Mathematics: Key Shifts to Claims</dc:title>
  <dc:creator>Graham, Brian</dc:creator>
  <cp:lastModifiedBy>Graham, Brian</cp:lastModifiedBy>
  <cp:revision>25</cp:revision>
  <dcterms:created xsi:type="dcterms:W3CDTF">2014-12-30T05:29:38Z</dcterms:created>
  <dcterms:modified xsi:type="dcterms:W3CDTF">2015-01-15T06:44:31Z</dcterms:modified>
</cp:coreProperties>
</file>